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6" r:id="rId6"/>
    <p:sldId id="267" r:id="rId7"/>
    <p:sldId id="277" r:id="rId8"/>
    <p:sldId id="278" r:id="rId9"/>
    <p:sldId id="279" r:id="rId10"/>
    <p:sldId id="273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103D4C-EE9E-4A00-9DA3-648A0D511809}" v="3" dt="2023-01-18T19:06:04.296"/>
  </p1510:revLst>
</p1510:revInfo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97" d="100"/>
          <a:sy n="97" d="100"/>
        </p:scale>
        <p:origin x="14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9094F-44ED-46E6-A51E-52761DD3C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907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9094F-44ED-46E6-A51E-52761DD3C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15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9094F-44ED-46E6-A51E-52761DD3C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84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52F41C-45C5-4E09-A91A-8F4AE80B0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33900"/>
            <a:ext cx="9144000" cy="23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DA9EBEF3-E8A8-4C5C-B6D9-B322242DC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5400"/>
              <a:t>Click to edit Master title style</a:t>
            </a:r>
            <a:endParaRPr lang="en-US" sz="5400" dirty="0"/>
          </a:p>
        </p:txBody>
      </p:sp>
      <p:sp>
        <p:nvSpPr>
          <p:cNvPr id="11" name="Subtitle 7">
            <a:extLst>
              <a:ext uri="{FF2B5EF4-FFF2-40B4-BE49-F238E27FC236}">
                <a16:creationId xmlns:a16="http://schemas.microsoft.com/office/drawing/2014/main" id="{6A90C83B-4674-4CF1-9CD4-78C3B7CDC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6252" y="386989"/>
            <a:ext cx="2443495" cy="3758334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>
                <a:solidFill>
                  <a:schemeClr val="accent1"/>
                </a:solidFill>
              </a:rPr>
              <a:t>Click to edit Master subtitle style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1894E094-44B9-4024-A43A-438DEB225D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323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FB5F5-AD25-4F9C-8AE7-E0E891F1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919568B3-FE67-4E6E-BA92-FEF29CBFE1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44000" y="4532313"/>
            <a:ext cx="3048000" cy="232568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87D4A75-1737-4D5B-A386-9FE32DFB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B52AA41-FD0C-42C6-BD04-9E5B55A4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244D815C-8BF3-4ECF-A945-A2A7C2983A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7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5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2839911"/>
          </a:xfrm>
        </p:spPr>
        <p:txBody>
          <a:bodyPr>
            <a:normAutofit/>
          </a:bodyPr>
          <a:lstStyle/>
          <a:p>
            <a:r>
              <a:rPr lang="en-US" sz="4800" dirty="0"/>
              <a:t>CalHOPE Support Program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/>
          <a:lstStyle/>
          <a:p>
            <a:r>
              <a:rPr lang="en-US" dirty="0"/>
              <a:t>Administrative Meeting</a:t>
            </a:r>
          </a:p>
          <a:p>
            <a:r>
              <a:rPr lang="en-US" dirty="0"/>
              <a:t>January 19, 2023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DED76B9-5273-4139-ACC9-B6E36ADE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DB8AAF6-0D0C-4F4F-A10E-6A66E4A7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/>
          <a:p>
            <a:r>
              <a:rPr lang="en-US" dirty="0"/>
              <a:t>CalHOPE Support Program</a:t>
            </a:r>
          </a:p>
          <a:p>
            <a:endParaRPr lang="en-US" dirty="0"/>
          </a:p>
        </p:txBody>
      </p:sp>
      <p:pic>
        <p:nvPicPr>
          <p:cNvPr id="5" name="Picture Placeholder 4" descr="A person standing on a rock">
            <a:extLst>
              <a:ext uri="{FF2B5EF4-FFF2-40B4-BE49-F238E27FC236}">
                <a16:creationId xmlns:a16="http://schemas.microsoft.com/office/drawing/2014/main" id="{633DBDDF-94F3-4001-919E-B56D62CE7A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6700" y="0"/>
            <a:ext cx="4038600" cy="3429000"/>
          </a:xfrm>
        </p:spPr>
      </p:pic>
      <p:pic>
        <p:nvPicPr>
          <p:cNvPr id="44" name="Picture Placeholder 43" descr="A picture containing mountain, sky, nature, outdoor">
            <a:extLst>
              <a:ext uri="{FF2B5EF4-FFF2-40B4-BE49-F238E27FC236}">
                <a16:creationId xmlns:a16="http://schemas.microsoft.com/office/drawing/2014/main" id="{73DD8BED-FB17-4ABE-9B18-B6DDA81A0E0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5300" y="0"/>
            <a:ext cx="4076701" cy="3429000"/>
          </a:xfr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F2C169-25EA-4609-BC8A-BCA7C433EE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64100" y="3841750"/>
            <a:ext cx="6599238" cy="243978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Introductions and CalHOPE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Next Steps: Hiring and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Counseling,Resource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Database, Data Collection, Repository Site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Contract and Invoicing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Your Feedback: Devices, Training, Other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E93697D-BFA2-4D84-A860-BA620414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9BFBA5-3E41-40F8-9EFB-9DF730F5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0634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F2FEA60-F900-4C56-9486-48EA3092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>
            <a:normAutofit/>
          </a:bodyPr>
          <a:lstStyle/>
          <a:p>
            <a:r>
              <a:rPr lang="en-US" sz="3200" dirty="0"/>
              <a:t>Introductions:  CalMHSA Team -- Kim Flores, Leah Solomon, Lorena Campos, Taylor Intermill</a:t>
            </a:r>
          </a:p>
        </p:txBody>
      </p:sp>
      <p:pic>
        <p:nvPicPr>
          <p:cNvPr id="8" name="Picture Placeholder 7" descr="A picture containing mountain, sky, outdoor, nature">
            <a:extLst>
              <a:ext uri="{FF2B5EF4-FFF2-40B4-BE49-F238E27FC236}">
                <a16:creationId xmlns:a16="http://schemas.microsoft.com/office/drawing/2014/main" id="{7B7F6341-D9BE-4D3C-92A1-37FAA11DE63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286000"/>
            <a:ext cx="5067300" cy="45720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DA17F-F303-4811-96C4-AD8A09AB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r>
              <a:rPr lang="en-US" sz="1400" dirty="0"/>
              <a:t>Please enter your name and agency in the chat.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B6583FE-B653-4C01-9ADF-EC8514A0B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687782"/>
            <a:ext cx="5610113" cy="366602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CalHOPE Support Program: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Part of DHCS’ CalHOPE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Media Solutions, Warmline, CCUIH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CHSP is not a federal CCP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21 Agencies; 2 will staff chat app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Communication is key! Begin with weekly meetings with Program Leads, monthly agency one-on-one mtgs, emails. Admin mtgs as needed.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5CF6D-DC44-4734-988C-0AAA60D5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8B9AF-847F-4250-A53B-82D9036A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475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2D22322F-E79D-4BEF-8038-DE2C8F5C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190500"/>
            <a:ext cx="10036292" cy="773776"/>
          </a:xfrm>
        </p:spPr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1A6601B-A3E2-47A2-B731-4FE03C43E2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09243" y="1419225"/>
            <a:ext cx="4756714" cy="5976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Begin Hiring and Counseling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BAEE544-8FB3-4E56-91A9-A6964539DC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09243" y="2016829"/>
            <a:ext cx="4756714" cy="3723571"/>
          </a:xfrm>
        </p:spPr>
        <p:txBody>
          <a:bodyPr/>
          <a:lstStyle/>
          <a:p>
            <a:r>
              <a:rPr lang="en-US" dirty="0"/>
              <a:t>Staff may begin counseling once they complete your agency training. </a:t>
            </a:r>
          </a:p>
          <a:p>
            <a:r>
              <a:rPr lang="en-US" dirty="0"/>
              <a:t>SS can be paid up to $26/</a:t>
            </a:r>
            <a:r>
              <a:rPr lang="en-US" dirty="0" err="1"/>
              <a:t>hr</a:t>
            </a:r>
            <a:r>
              <a:rPr lang="en-US" dirty="0"/>
              <a:t>, Supervisor up to $30/</a:t>
            </a:r>
            <a:r>
              <a:rPr lang="en-US" dirty="0" err="1"/>
              <a:t>hr</a:t>
            </a:r>
            <a:r>
              <a:rPr lang="en-US" dirty="0"/>
              <a:t> + 20% benefits; Back to 1/16/2023 </a:t>
            </a:r>
          </a:p>
          <a:p>
            <a:r>
              <a:rPr lang="en-US" dirty="0"/>
              <a:t>Watch Recorded Trainings on our Repository Site</a:t>
            </a:r>
          </a:p>
          <a:p>
            <a:r>
              <a:rPr lang="en-US" dirty="0"/>
              <a:t>Update Resource Database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ADD5DF7-575E-4C10-815E-CDBBFAB583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57467" y="1419225"/>
            <a:ext cx="4756714" cy="50482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Data Collection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13BE1C0-386B-47CB-BDCE-A24D9918AEE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7467" y="2016829"/>
            <a:ext cx="4756714" cy="3723571"/>
          </a:xfrm>
        </p:spPr>
        <p:txBody>
          <a:bodyPr>
            <a:normAutofit/>
          </a:bodyPr>
          <a:lstStyle/>
          <a:p>
            <a:r>
              <a:rPr lang="en-US" dirty="0"/>
              <a:t>CalMHSA has created 3 survey forms. </a:t>
            </a:r>
          </a:p>
          <a:p>
            <a:r>
              <a:rPr lang="en-US" dirty="0"/>
              <a:t>Individual/Family Counseling Form</a:t>
            </a:r>
          </a:p>
          <a:p>
            <a:r>
              <a:rPr lang="en-US" dirty="0"/>
              <a:t>Group Counseling Form</a:t>
            </a:r>
          </a:p>
          <a:p>
            <a:r>
              <a:rPr lang="en-US" dirty="0"/>
              <a:t>Outreach Form</a:t>
            </a:r>
          </a:p>
          <a:p>
            <a:r>
              <a:rPr lang="en-US" dirty="0"/>
              <a:t>We will post the links on our repository site—need your feedback!</a:t>
            </a:r>
          </a:p>
          <a:p>
            <a:r>
              <a:rPr lang="en-US" dirty="0"/>
              <a:t>Each agency will have its own access code to fill out the forms.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4A3939E-B573-4FB2-AD69-18C1A75F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lvl="0"/>
            <a:endParaRPr lang="en-US" dirty="0"/>
          </a:p>
          <a:p>
            <a:pPr lvl="0"/>
            <a:endParaRPr lang="en-US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F65B39-4112-473E-B203-73AC0F56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800B7A-B486-4409-9EDD-0A7B9628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430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DED76B9-5273-4139-ACC9-B6E36ADE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/>
          <a:lstStyle/>
          <a:p>
            <a:r>
              <a:rPr lang="en-US" dirty="0"/>
              <a:t>Contract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DB8AAF6-0D0C-4F4F-A10E-6A66E4A7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Placeholder 4" descr="A person standing on a rock">
            <a:extLst>
              <a:ext uri="{FF2B5EF4-FFF2-40B4-BE49-F238E27FC236}">
                <a16:creationId xmlns:a16="http://schemas.microsoft.com/office/drawing/2014/main" id="{633DBDDF-94F3-4001-919E-B56D62CE7A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6700" y="0"/>
            <a:ext cx="4038600" cy="3429000"/>
          </a:xfrm>
        </p:spPr>
      </p:pic>
      <p:pic>
        <p:nvPicPr>
          <p:cNvPr id="44" name="Picture Placeholder 43" descr="A picture containing mountain, sky, nature, outdoor">
            <a:extLst>
              <a:ext uri="{FF2B5EF4-FFF2-40B4-BE49-F238E27FC236}">
                <a16:creationId xmlns:a16="http://schemas.microsoft.com/office/drawing/2014/main" id="{73DD8BED-FB17-4ABE-9B18-B6DDA81A0E0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5300" y="0"/>
            <a:ext cx="4076701" cy="3429000"/>
          </a:xfr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F2C169-25EA-4609-BC8A-BCA7C433EE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64100" y="3685309"/>
            <a:ext cx="6599238" cy="2780146"/>
          </a:xfrm>
        </p:spPr>
        <p:txBody>
          <a:bodyPr>
            <a:noAutofit/>
          </a:bodyPr>
          <a:lstStyle/>
          <a:p>
            <a:r>
              <a:rPr lang="en-US" sz="2400" dirty="0"/>
              <a:t>Contract won’t be available for a couple weeks; it will include Deliverable 1 of protocols, basic agency information, agency training, implementation schedule.</a:t>
            </a:r>
          </a:p>
          <a:p>
            <a:r>
              <a:rPr lang="en-US" sz="2400" dirty="0"/>
              <a:t>You will receive 1-month upfront staffing costs with D1.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E93697D-BFA2-4D84-A860-BA620414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9BFBA5-3E41-40F8-9EFB-9DF730F5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168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DED76B9-5273-4139-ACC9-B6E36ADE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/>
          <a:lstStyle/>
          <a:p>
            <a:r>
              <a:rPr lang="en-US" dirty="0"/>
              <a:t>Invoice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600" dirty="0"/>
              <a:t>CalMHSA will create a standard invoice. 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DB8AAF6-0D0C-4F4F-A10E-6A66E4A7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A person standing on a rock">
            <a:extLst>
              <a:ext uri="{FF2B5EF4-FFF2-40B4-BE49-F238E27FC236}">
                <a16:creationId xmlns:a16="http://schemas.microsoft.com/office/drawing/2014/main" id="{633DBDDF-94F3-4001-919E-B56D62CE7A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6700" y="0"/>
            <a:ext cx="4038600" cy="3429000"/>
          </a:xfrm>
        </p:spPr>
      </p:pic>
      <p:pic>
        <p:nvPicPr>
          <p:cNvPr id="44" name="Picture Placeholder 43" descr="A picture containing mountain, sky, nature, outdoor">
            <a:extLst>
              <a:ext uri="{FF2B5EF4-FFF2-40B4-BE49-F238E27FC236}">
                <a16:creationId xmlns:a16="http://schemas.microsoft.com/office/drawing/2014/main" id="{73DD8BED-FB17-4ABE-9B18-B6DDA81A0E0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5300" y="0"/>
            <a:ext cx="4076701" cy="3429000"/>
          </a:xfr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F2C169-25EA-4609-BC8A-BCA7C433EE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15681" y="3620655"/>
            <a:ext cx="6599238" cy="3099550"/>
          </a:xfrm>
        </p:spPr>
        <p:txBody>
          <a:bodyPr>
            <a:noAutofit/>
          </a:bodyPr>
          <a:lstStyle/>
          <a:p>
            <a:r>
              <a:rPr lang="en-US" sz="2400" dirty="0"/>
              <a:t>Invoice will include FTE line items, Quality Improvement Training, Additional Admin Costs line item, and15% Indirect</a:t>
            </a:r>
          </a:p>
          <a:p>
            <a:r>
              <a:rPr lang="en-US" sz="2400" dirty="0"/>
              <a:t>Additional Admin is for outreach, office supplies, </a:t>
            </a:r>
            <a:r>
              <a:rPr lang="en-US" sz="2400" dirty="0" err="1"/>
              <a:t>wifi</a:t>
            </a:r>
            <a:r>
              <a:rPr lang="en-US" sz="2400" dirty="0"/>
              <a:t>, Zoom accounts, and related tech.</a:t>
            </a:r>
          </a:p>
          <a:p>
            <a:r>
              <a:rPr lang="en-US" sz="2400" dirty="0"/>
              <a:t>Other reasonable CalMHSA requests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E93697D-BFA2-4D84-A860-BA620414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9BFBA5-3E41-40F8-9EFB-9DF730F5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7476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2D22322F-E79D-4BEF-8038-DE2C8F5C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190500"/>
            <a:ext cx="10036292" cy="773776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 and Feedback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1A6601B-A3E2-47A2-B731-4FE03C43E2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09243" y="1764139"/>
            <a:ext cx="4756714" cy="59760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Devices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BAEE544-8FB3-4E56-91A9-A6964539DC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09243" y="2374900"/>
            <a:ext cx="4756714" cy="33655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those that participated in the CCP, DHCS assumes you still have the devices available.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new agencies, or those who will be expanding beyond their CCP staff level, will you need devices?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DHCS has said if devices are purchased, they may have to be returned to the state.  Mouses and keyboards do not have to be returned.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ADD5DF7-575E-4C10-815E-CDBBFAB583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57467" y="1764031"/>
            <a:ext cx="4756714" cy="59760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Training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13BE1C0-386B-47CB-BDCE-A24D9918AEE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7467" y="2374900"/>
            <a:ext cx="4756714" cy="33655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Some funds will be provided for quality improvement training.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 are assuming you will provide your agency’s required training within the FTEs allotted.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Reporting will be required on all additional QI training purchased.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CalMHSA will augment agency training with virtual presentations.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4A3939E-B573-4FB2-AD69-18C1A75F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lvl="0"/>
            <a:r>
              <a:rPr lang="en-US" noProof="0" dirty="0"/>
              <a:t>Presentation title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F65B39-4112-473E-B203-73AC0F56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800B7A-B486-4409-9EDD-0A7B9628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542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0761B21-88ED-449E-B2B9-3FC40844C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r>
              <a:rPr lang="en-US" dirty="0"/>
              <a:t>Thank you</a:t>
            </a:r>
          </a:p>
        </p:txBody>
      </p:sp>
      <p:sp>
        <p:nvSpPr>
          <p:cNvPr id="33" name="Subtitle 32">
            <a:extLst>
              <a:ext uri="{FF2B5EF4-FFF2-40B4-BE49-F238E27FC236}">
                <a16:creationId xmlns:a16="http://schemas.microsoft.com/office/drawing/2014/main" id="{0EEAA874-288B-4330-9FA4-F1144ACD4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6252" y="386989"/>
            <a:ext cx="2443495" cy="37583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err="1"/>
              <a:t>kim.flores</a:t>
            </a:r>
            <a:r>
              <a:rPr lang="en-US" dirty="0"/>
              <a:t>@</a:t>
            </a:r>
          </a:p>
          <a:p>
            <a:r>
              <a:rPr lang="en-US" dirty="0"/>
              <a:t>calmhsa.org</a:t>
            </a:r>
          </a:p>
          <a:p>
            <a:endParaRPr lang="en-US" dirty="0"/>
          </a:p>
          <a:p>
            <a:r>
              <a:rPr lang="en-US" dirty="0"/>
              <a:t>www.</a:t>
            </a:r>
          </a:p>
          <a:p>
            <a:r>
              <a:rPr lang="en-US" dirty="0"/>
              <a:t>calmhsa.org/CalHOPE/</a:t>
            </a:r>
          </a:p>
          <a:p>
            <a:endParaRPr lang="en-US" dirty="0"/>
          </a:p>
          <a:p>
            <a:r>
              <a:rPr lang="en-US" dirty="0"/>
              <a:t>www.</a:t>
            </a:r>
          </a:p>
          <a:p>
            <a:r>
              <a:rPr lang="en-US" dirty="0"/>
              <a:t>calhopeconnect.org</a:t>
            </a:r>
          </a:p>
        </p:txBody>
      </p:sp>
      <p:pic>
        <p:nvPicPr>
          <p:cNvPr id="52" name="Picture Placeholder 51" descr="A picture containing sky, outdoor, mountain, nature, stars">
            <a:extLst>
              <a:ext uri="{FF2B5EF4-FFF2-40B4-BE49-F238E27FC236}">
                <a16:creationId xmlns:a16="http://schemas.microsoft.com/office/drawing/2014/main" id="{45DFCBF0-F91E-40C0-A4E6-24E8250C3BA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4532313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09E0B-CEBC-425D-8A86-1F858D8D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lvl="0"/>
            <a:endParaRPr lang="en-US" dirty="0"/>
          </a:p>
          <a:p>
            <a:pPr lvl="0"/>
            <a:endParaRPr lang="en-US" noProof="0" dirty="0"/>
          </a:p>
        </p:txBody>
      </p:sp>
      <p:pic>
        <p:nvPicPr>
          <p:cNvPr id="58" name="Picture Placeholder 57" descr="A picture containing mountain, sky, outdoor, nature">
            <a:extLst>
              <a:ext uri="{FF2B5EF4-FFF2-40B4-BE49-F238E27FC236}">
                <a16:creationId xmlns:a16="http://schemas.microsoft.com/office/drawing/2014/main" id="{A51C462C-6D3B-4554-9CDC-86D00D0EA07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0" y="4532313"/>
            <a:ext cx="3048000" cy="2325687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AEA19-91BF-48E8-A1D4-8FB745EA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87279-B48F-43C3-91FA-09BD7EA33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D39F39FF-F5CB-4ACA-9B46-4CCF89ECA75F}" type="slidenum">
              <a:rPr lang="en-US" noProof="0" smtClean="0"/>
              <a:pPr lvl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7611276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7C30-AE9A-4680-90EB-19D282EC2B7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0BF08-C674-44E3-8BFC-85BC65E0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{299E8BC0-76E3-4F08-BD44-A89A8B65D9C4}tf89117832_win32</Template>
  <TotalTime>1438</TotalTime>
  <Words>486</Words>
  <Application>Microsoft Office PowerPoint</Application>
  <PresentationFormat>Widescreen</PresentationFormat>
  <Paragraphs>75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Calibri</vt:lpstr>
      <vt:lpstr>ColorBlockVTI</vt:lpstr>
      <vt:lpstr>CalHOPE Support Program</vt:lpstr>
      <vt:lpstr>Agenda      </vt:lpstr>
      <vt:lpstr>Introductions:  CalMHSA Team -- Kim Flores, Leah Solomon, Lorena Campos, Taylor Intermill</vt:lpstr>
      <vt:lpstr>Next Steps</vt:lpstr>
      <vt:lpstr>Contract       </vt:lpstr>
      <vt:lpstr>Invoice    CalMHSA will create a standard invoice. </vt:lpstr>
      <vt:lpstr>Discussion and Feedback</vt:lpstr>
      <vt:lpstr>Questions?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CalHOPE Support Program</dc:title>
  <dc:creator>Kim Flores</dc:creator>
  <cp:lastModifiedBy>Kim Flores</cp:lastModifiedBy>
  <cp:revision>3</cp:revision>
  <dcterms:created xsi:type="dcterms:W3CDTF">2023-01-18T18:25:58Z</dcterms:created>
  <dcterms:modified xsi:type="dcterms:W3CDTF">2023-01-20T16:58:30Z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