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4" r:id="rId5"/>
    <p:sldId id="261" r:id="rId6"/>
    <p:sldId id="266" r:id="rId7"/>
    <p:sldId id="283" r:id="rId8"/>
    <p:sldId id="285" r:id="rId9"/>
    <p:sldId id="288" r:id="rId10"/>
    <p:sldId id="267" r:id="rId11"/>
    <p:sldId id="286" r:id="rId12"/>
    <p:sldId id="269" r:id="rId13"/>
    <p:sldId id="287" r:id="rId14"/>
    <p:sldId id="289"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0A7178"/>
    <a:srgbClr val="072E34"/>
    <a:srgbClr val="FF6E00"/>
    <a:srgbClr val="FF8501"/>
    <a:srgbClr val="FF9E01"/>
    <a:srgbClr val="FFCA00"/>
    <a:srgbClr val="438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C0F2FE-3626-AF46-8683-0D64B693D61A}" type="slidenum">
              <a:rPr lang="en-US" smtClean="0"/>
              <a:t>11</a:t>
            </a:fld>
            <a:endParaRPr lang="en-US"/>
          </a:p>
        </p:txBody>
      </p:sp>
    </p:spTree>
    <p:extLst>
      <p:ext uri="{BB962C8B-B14F-4D97-AF65-F5344CB8AC3E}">
        <p14:creationId xmlns:p14="http://schemas.microsoft.com/office/powerpoint/2010/main" val="1767213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taylor.Intermill@calmhsa.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a:latin typeface="+mj-lt"/>
              </a:rPr>
              <a:t>CalHOPE Support Program</a:t>
            </a:r>
            <a:br>
              <a:rPr lang="en-US" sz="4400">
                <a:latin typeface="+mj-lt"/>
              </a:rPr>
            </a:br>
            <a:r>
              <a:rPr lang="en-US" sz="4400">
                <a:latin typeface="+mj-lt"/>
              </a:rPr>
              <a:t>Admin and Supervisors Meeting </a:t>
            </a:r>
            <a:br>
              <a:rPr lang="en-US" sz="4400">
                <a:latin typeface="+mj-lt"/>
              </a:rPr>
            </a:br>
            <a:r>
              <a:rPr lang="en-US" sz="4400">
                <a:latin typeface="+mj-lt"/>
              </a:rPr>
              <a:t>February 2, 2023</a:t>
            </a:r>
            <a:br>
              <a:rPr lang="en-US" sz="4400">
                <a:latin typeface="+mj-lt"/>
              </a:rPr>
            </a:br>
            <a:r>
              <a:rPr lang="en-US" sz="440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2"/>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AE1367-60BF-93AC-F714-81E06BC7ECC5}"/>
              </a:ext>
            </a:extLst>
          </p:cNvPr>
          <p:cNvSpPr>
            <a:spLocks noGrp="1"/>
          </p:cNvSpPr>
          <p:nvPr>
            <p:ph type="body" idx="1"/>
          </p:nvPr>
        </p:nvSpPr>
        <p:spPr>
          <a:xfrm>
            <a:off x="493858" y="1048953"/>
            <a:ext cx="5540920" cy="610236"/>
          </a:xfrm>
        </p:spPr>
        <p:txBody>
          <a:bodyPr>
            <a:normAutofit/>
          </a:bodyPr>
          <a:lstStyle/>
          <a:p>
            <a:r>
              <a:rPr lang="en-US" sz="3200">
                <a:latin typeface="+mj-lt"/>
              </a:rPr>
              <a:t>Parameters</a:t>
            </a:r>
          </a:p>
        </p:txBody>
      </p:sp>
      <p:sp>
        <p:nvSpPr>
          <p:cNvPr id="7" name="Text Placeholder 6">
            <a:extLst>
              <a:ext uri="{FF2B5EF4-FFF2-40B4-BE49-F238E27FC236}">
                <a16:creationId xmlns:a16="http://schemas.microsoft.com/office/drawing/2014/main" id="{5B905CAF-E764-6F75-72B2-4B6B5208F31A}"/>
              </a:ext>
            </a:extLst>
          </p:cNvPr>
          <p:cNvSpPr>
            <a:spLocks noGrp="1"/>
          </p:cNvSpPr>
          <p:nvPr>
            <p:ph type="body" sz="quarter" idx="3"/>
          </p:nvPr>
        </p:nvSpPr>
        <p:spPr>
          <a:xfrm>
            <a:off x="6157224" y="975361"/>
            <a:ext cx="5538808" cy="683828"/>
          </a:xfrm>
        </p:spPr>
        <p:txBody>
          <a:bodyPr>
            <a:normAutofit/>
          </a:bodyPr>
          <a:lstStyle/>
          <a:p>
            <a:r>
              <a:rPr lang="en-US" sz="3200">
                <a:latin typeface="+mj-lt"/>
              </a:rPr>
              <a:t>Requirements</a:t>
            </a:r>
          </a:p>
        </p:txBody>
      </p:sp>
      <p:sp>
        <p:nvSpPr>
          <p:cNvPr id="8" name="Content Placeholder 7">
            <a:extLst>
              <a:ext uri="{FF2B5EF4-FFF2-40B4-BE49-F238E27FC236}">
                <a16:creationId xmlns:a16="http://schemas.microsoft.com/office/drawing/2014/main" id="{11C68B5F-7232-74C0-E0F8-5582123C646C}"/>
              </a:ext>
            </a:extLst>
          </p:cNvPr>
          <p:cNvSpPr>
            <a:spLocks noGrp="1"/>
          </p:cNvSpPr>
          <p:nvPr>
            <p:ph sz="half" idx="13"/>
          </p:nvPr>
        </p:nvSpPr>
        <p:spPr>
          <a:xfrm>
            <a:off x="493858" y="1920240"/>
            <a:ext cx="5540920" cy="4104323"/>
          </a:xfrm>
        </p:spPr>
        <p:txBody>
          <a:bodyPr>
            <a:noAutofit/>
          </a:bodyPr>
          <a:lstStyle/>
          <a:p>
            <a:r>
              <a:rPr lang="en-US" sz="2000">
                <a:solidFill>
                  <a:srgbClr val="8EBA4A"/>
                </a:solidFill>
                <a:latin typeface="+mn-lt"/>
              </a:rPr>
              <a:t> Training must be consistent with the core competencies required under the Medi-Cal Peer Support Specialists program (MPSSP). </a:t>
            </a:r>
          </a:p>
          <a:p>
            <a:r>
              <a:rPr lang="en-US" sz="2000">
                <a:solidFill>
                  <a:srgbClr val="8EBA4A"/>
                </a:solidFill>
                <a:latin typeface="+mn-lt"/>
              </a:rPr>
              <a:t>Staff are not required to go through a MPSSP and we will not reimburse you for their time nor the cost of that training. </a:t>
            </a:r>
          </a:p>
          <a:p>
            <a:r>
              <a:rPr lang="en-US" sz="2000">
                <a:solidFill>
                  <a:srgbClr val="8EBA4A"/>
                </a:solidFill>
                <a:latin typeface="+mn-lt"/>
              </a:rPr>
              <a:t>Onboarding training may include up to forty (40) hours of training for staff new to a peer support specialist position and up to twenty (20) hours of training for staff new to the agency but with prior peer support experience. </a:t>
            </a:r>
          </a:p>
        </p:txBody>
      </p:sp>
      <p:sp>
        <p:nvSpPr>
          <p:cNvPr id="6" name="Content Placeholder 5">
            <a:extLst>
              <a:ext uri="{FF2B5EF4-FFF2-40B4-BE49-F238E27FC236}">
                <a16:creationId xmlns:a16="http://schemas.microsoft.com/office/drawing/2014/main" id="{5E390CB6-9621-D001-423A-6B0DC551CDE1}"/>
              </a:ext>
            </a:extLst>
          </p:cNvPr>
          <p:cNvSpPr>
            <a:spLocks noGrp="1"/>
          </p:cNvSpPr>
          <p:nvPr>
            <p:ph sz="half" idx="2"/>
          </p:nvPr>
        </p:nvSpPr>
        <p:spPr>
          <a:xfrm>
            <a:off x="6157224" y="1920240"/>
            <a:ext cx="5540920" cy="4104323"/>
          </a:xfrm>
        </p:spPr>
        <p:txBody>
          <a:bodyPr>
            <a:normAutofit fontScale="92500" lnSpcReduction="20000"/>
          </a:bodyPr>
          <a:lstStyle/>
          <a:p>
            <a:r>
              <a:rPr lang="en-US" sz="2400">
                <a:solidFill>
                  <a:srgbClr val="8EBA4A"/>
                </a:solidFill>
                <a:latin typeface="+mn-lt"/>
              </a:rPr>
              <a:t>One of the first deliverables requires each organization submit a description of the training you will be providing your staff. </a:t>
            </a:r>
          </a:p>
          <a:p>
            <a:r>
              <a:rPr lang="en-US" sz="2400">
                <a:solidFill>
                  <a:srgbClr val="8EBA4A"/>
                </a:solidFill>
                <a:latin typeface="+mn-lt"/>
              </a:rPr>
              <a:t>You will need to document the time and place of each training session, the content of the session, the number of participants and their titles (CHSS or Supervisor) and maintain such documentation for the duration of the Program. </a:t>
            </a:r>
          </a:p>
          <a:p>
            <a:r>
              <a:rPr lang="en-US" sz="2400">
                <a:solidFill>
                  <a:srgbClr val="8EBA4A"/>
                </a:solidFill>
                <a:latin typeface="+mn-lt"/>
              </a:rPr>
              <a:t>No in-house training regime? Email Taylor with your training and any outside costs.</a:t>
            </a:r>
          </a:p>
        </p:txBody>
      </p:sp>
      <p:sp>
        <p:nvSpPr>
          <p:cNvPr id="4" name="Title 3">
            <a:extLst>
              <a:ext uri="{FF2B5EF4-FFF2-40B4-BE49-F238E27FC236}">
                <a16:creationId xmlns:a16="http://schemas.microsoft.com/office/drawing/2014/main" id="{101CF54D-97E8-D423-C29D-9B689E9FD323}"/>
              </a:ext>
            </a:extLst>
          </p:cNvPr>
          <p:cNvSpPr>
            <a:spLocks noGrp="1"/>
          </p:cNvSpPr>
          <p:nvPr>
            <p:ph type="title"/>
          </p:nvPr>
        </p:nvSpPr>
        <p:spPr/>
        <p:txBody>
          <a:bodyPr>
            <a:noAutofit/>
          </a:bodyPr>
          <a:lstStyle/>
          <a:p>
            <a:r>
              <a:rPr lang="en-US" sz="4400">
                <a:latin typeface="+mj-lt"/>
              </a:rPr>
              <a:t>Staff Training</a:t>
            </a:r>
          </a:p>
        </p:txBody>
      </p:sp>
      <p:sp>
        <p:nvSpPr>
          <p:cNvPr id="9" name="Slide Number Placeholder 5">
            <a:extLst>
              <a:ext uri="{FF2B5EF4-FFF2-40B4-BE49-F238E27FC236}">
                <a16:creationId xmlns:a16="http://schemas.microsoft.com/office/drawing/2014/main" id="{B4D836FB-5034-B716-0D88-FB35562AFAB7}"/>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10</a:t>
            </a:fld>
            <a:endParaRPr lang="en-US"/>
          </a:p>
        </p:txBody>
      </p:sp>
    </p:spTree>
    <p:extLst>
      <p:ext uri="{BB962C8B-B14F-4D97-AF65-F5344CB8AC3E}">
        <p14:creationId xmlns:p14="http://schemas.microsoft.com/office/powerpoint/2010/main" val="163621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686560"/>
            <a:ext cx="10777877" cy="5679440"/>
          </a:xfrm>
        </p:spPr>
        <p:txBody>
          <a:bodyPr/>
          <a:lstStyle/>
          <a:p>
            <a:r>
              <a:rPr lang="en-US" sz="4400" u="sng">
                <a:latin typeface="+mj-lt"/>
              </a:rPr>
              <a:t>Federal Crisis Counseling Program</a:t>
            </a:r>
            <a:br>
              <a:rPr lang="en-US" sz="2800" u="sng">
                <a:latin typeface="+mn-lt"/>
              </a:rPr>
            </a:br>
            <a:r>
              <a:rPr lang="en-US" sz="3200">
                <a:latin typeface="+mn-lt"/>
              </a:rPr>
              <a:t>CalMHSA is setting up disaster CCPs as a result of the storms. </a:t>
            </a:r>
            <a:br>
              <a:rPr lang="en-US" sz="3200">
                <a:latin typeface="+mn-lt"/>
              </a:rPr>
            </a:br>
            <a:r>
              <a:rPr lang="en-US" sz="3200">
                <a:latin typeface="+mn-lt"/>
              </a:rPr>
              <a:t>If you have staff that can serve  Calaveras, Mendocino, or Ventura counties and are interested in participating in a CCP, email me.</a:t>
            </a:r>
            <a:br>
              <a:rPr lang="en-US" sz="3200">
                <a:latin typeface="+mn-lt"/>
              </a:rPr>
            </a:br>
            <a:br>
              <a:rPr lang="en-US" sz="3200">
                <a:latin typeface="+mn-lt"/>
              </a:rPr>
            </a:br>
            <a:r>
              <a:rPr lang="en-US" sz="3200">
                <a:latin typeface="+mn-lt"/>
              </a:rPr>
              <a:t>You can be considered, even if you didn’t participate in the COVID CCP. The CCP has set required trainings and reporting.</a:t>
            </a:r>
            <a:br>
              <a:rPr lang="en-US" sz="3200">
                <a:latin typeface="+mn-lt"/>
              </a:rPr>
            </a:br>
            <a:r>
              <a:rPr lang="en-US" sz="3200">
                <a:latin typeface="+mn-lt"/>
              </a:rPr>
              <a:t>The disaster CCPs have funding amounts already set, the counselor wage is $23/hour and supervisor is $36/hour.</a:t>
            </a:r>
            <a:br>
              <a:rPr lang="en-US" sz="3200">
                <a:latin typeface="+mn-lt"/>
              </a:rPr>
            </a:br>
            <a:br>
              <a:rPr lang="en-US" sz="3200">
                <a:latin typeface="+mn-lt"/>
              </a:rPr>
            </a:br>
            <a:br>
              <a:rPr lang="en-US" sz="3200">
                <a:latin typeface="+mn-lt"/>
              </a:rPr>
            </a:br>
            <a:endParaRPr lang="en-US" sz="3200">
              <a:latin typeface="+mn-lt"/>
            </a:endParaRPr>
          </a:p>
        </p:txBody>
      </p:sp>
    </p:spTree>
    <p:extLst>
      <p:ext uri="{BB962C8B-B14F-4D97-AF65-F5344CB8AC3E}">
        <p14:creationId xmlns:p14="http://schemas.microsoft.com/office/powerpoint/2010/main" val="409436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a:latin typeface="+mn-lt"/>
              </a:rPr>
              <a:t>https://</a:t>
            </a:r>
            <a:r>
              <a:rPr lang="en-US" err="1">
                <a:latin typeface="+mn-lt"/>
              </a:rPr>
              <a:t>www.calmhsa.org</a:t>
            </a:r>
            <a:r>
              <a:rPr lang="en-US">
                <a:latin typeface="+mn-lt"/>
              </a:rPr>
              <a:t>/</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1010918" y="4961655"/>
            <a:ext cx="3678648" cy="363538"/>
          </a:xfrm>
        </p:spPr>
        <p:txBody>
          <a:bodyPr/>
          <a:lstStyle/>
          <a:p>
            <a:r>
              <a:rPr lang="en-US">
                <a:latin typeface="+mn-lt"/>
              </a:rPr>
              <a:t>https://www.calmhsa.org/CalHOPE/</a:t>
            </a: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a:latin typeface="+mn-lt"/>
              </a:rPr>
              <a:t>Taylor.Intermill@calmhsa.org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6"/>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21348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493860" y="1737360"/>
            <a:ext cx="11078379" cy="4653279"/>
          </a:xfrm>
        </p:spPr>
        <p:txBody>
          <a:bodyPr/>
          <a:lstStyle/>
          <a:p>
            <a:r>
              <a:rPr lang="en-US" sz="4400" u="sng">
                <a:latin typeface="+mj-lt"/>
              </a:rPr>
              <a:t>AGENDA</a:t>
            </a:r>
            <a:br>
              <a:rPr lang="en-US" sz="2800">
                <a:latin typeface="+mn-lt"/>
              </a:rPr>
            </a:br>
            <a:r>
              <a:rPr lang="en-US" sz="3200">
                <a:latin typeface="+mn-lt"/>
              </a:rPr>
              <a:t>Housekeeping Issues</a:t>
            </a:r>
            <a:br>
              <a:rPr lang="en-US" sz="3200">
                <a:latin typeface="+mn-lt"/>
              </a:rPr>
            </a:br>
            <a:r>
              <a:rPr lang="en-US" sz="3200">
                <a:latin typeface="+mn-lt"/>
              </a:rPr>
              <a:t>Media Solutions: Marketing Contacts</a:t>
            </a:r>
            <a:br>
              <a:rPr lang="en-US" sz="3200">
                <a:latin typeface="+mn-lt"/>
              </a:rPr>
            </a:br>
            <a:r>
              <a:rPr lang="en-US" sz="3200">
                <a:latin typeface="+mn-lt"/>
              </a:rPr>
              <a:t>Repository Site and Resource Database; Templates for Deliverables</a:t>
            </a:r>
            <a:br>
              <a:rPr lang="en-US" sz="3200">
                <a:latin typeface="+mn-lt"/>
              </a:rPr>
            </a:br>
            <a:r>
              <a:rPr lang="en-US" sz="3200">
                <a:latin typeface="+mn-lt"/>
              </a:rPr>
              <a:t>Data Collection</a:t>
            </a:r>
            <a:br>
              <a:rPr lang="en-US" sz="3200">
                <a:latin typeface="+mn-lt"/>
              </a:rPr>
            </a:br>
            <a:r>
              <a:rPr kumimoji="0" lang="en-US" sz="3200" b="0" i="0" u="none" strike="noStrike" kern="1200" cap="none" spc="-100" normalizeH="0" baseline="0" noProof="0">
                <a:ln>
                  <a:noFill/>
                </a:ln>
                <a:solidFill>
                  <a:srgbClr val="016E76"/>
                </a:solidFill>
                <a:effectLst/>
                <a:uLnTx/>
                <a:uFillTx/>
                <a:latin typeface="Calibri" panose="020F0502020204030204"/>
                <a:ea typeface="+mj-ea"/>
                <a:cs typeface="+mj-cs"/>
              </a:rPr>
              <a:t>Subcontracting Out and Employee Wage Rates</a:t>
            </a:r>
            <a:br>
              <a:rPr kumimoji="0" lang="en-US" sz="3200" b="0" i="0" u="none" strike="noStrike" kern="1200" cap="none" spc="-100" normalizeH="0" baseline="0" noProof="0">
                <a:ln>
                  <a:noFill/>
                </a:ln>
                <a:solidFill>
                  <a:srgbClr val="016E76"/>
                </a:solidFill>
                <a:effectLst/>
                <a:uLnTx/>
                <a:uFillTx/>
                <a:latin typeface="Calibri" panose="020F0502020204030204"/>
                <a:ea typeface="+mj-ea"/>
                <a:cs typeface="+mj-cs"/>
              </a:rPr>
            </a:br>
            <a:r>
              <a:rPr kumimoji="0" lang="en-US" sz="3200" b="0" i="0" u="none" strike="noStrike" kern="1200" cap="none" spc="-100" normalizeH="0" baseline="0" noProof="0">
                <a:ln>
                  <a:noFill/>
                </a:ln>
                <a:solidFill>
                  <a:srgbClr val="016E76"/>
                </a:solidFill>
                <a:effectLst/>
                <a:uLnTx/>
                <a:uFillTx/>
                <a:latin typeface="Calibri" panose="020F0502020204030204"/>
                <a:ea typeface="+mj-ea"/>
                <a:cs typeface="+mj-cs"/>
              </a:rPr>
              <a:t>Staff Training</a:t>
            </a:r>
            <a:br>
              <a:rPr kumimoji="0" lang="en-US" sz="3200" b="0" i="0" u="none" strike="noStrike" kern="1200" cap="none" spc="-100" normalizeH="0" baseline="0" noProof="0">
                <a:ln>
                  <a:noFill/>
                </a:ln>
                <a:solidFill>
                  <a:srgbClr val="016E76"/>
                </a:solidFill>
                <a:effectLst/>
                <a:uLnTx/>
                <a:uFillTx/>
                <a:latin typeface="Calibri" panose="020F0502020204030204"/>
                <a:ea typeface="+mj-ea"/>
                <a:cs typeface="+mj-cs"/>
              </a:rPr>
            </a:br>
            <a:r>
              <a:rPr lang="en-US" sz="3200">
                <a:latin typeface="+mn-lt"/>
              </a:rPr>
              <a:t>Contract Update</a:t>
            </a:r>
            <a:br>
              <a:rPr lang="en-US" sz="3200">
                <a:latin typeface="+mn-lt"/>
              </a:rPr>
            </a:br>
            <a:r>
              <a:rPr lang="en-US" sz="3200">
                <a:latin typeface="+mn-lt"/>
              </a:rPr>
              <a:t>Budget</a:t>
            </a:r>
            <a:br>
              <a:rPr lang="en-US" sz="3200">
                <a:latin typeface="+mn-lt"/>
              </a:rPr>
            </a:br>
            <a:endParaRPr lang="en-US" sz="3200">
              <a:latin typeface="+mn-lt"/>
            </a:endParaRPr>
          </a:p>
        </p:txBody>
      </p:sp>
    </p:spTree>
    <p:extLst>
      <p:ext uri="{BB962C8B-B14F-4D97-AF65-F5344CB8AC3E}">
        <p14:creationId xmlns:p14="http://schemas.microsoft.com/office/powerpoint/2010/main" val="141854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93860" y="2367280"/>
            <a:ext cx="10777877" cy="4003040"/>
          </a:xfrm>
        </p:spPr>
        <p:txBody>
          <a:bodyPr/>
          <a:lstStyle/>
          <a:p>
            <a:r>
              <a:rPr lang="en-US" sz="4400" u="sng">
                <a:latin typeface="+mj-lt"/>
              </a:rPr>
              <a:t>Housekeeping Issues</a:t>
            </a:r>
            <a:br>
              <a:rPr lang="en-US" sz="2800" u="sng">
                <a:latin typeface="+mj-lt"/>
              </a:rPr>
            </a:br>
            <a:br>
              <a:rPr lang="en-US" sz="2800" u="sng">
                <a:latin typeface="+mn-lt"/>
              </a:rPr>
            </a:br>
            <a:r>
              <a:rPr lang="en-US" sz="3200">
                <a:latin typeface="+mn-lt"/>
              </a:rPr>
              <a:t>What are Supervisors’ meetings?  </a:t>
            </a:r>
            <a:br>
              <a:rPr lang="en-US" sz="3200">
                <a:latin typeface="+mn-lt"/>
              </a:rPr>
            </a:br>
            <a:r>
              <a:rPr lang="en-US" sz="3200">
                <a:latin typeface="+mn-lt"/>
              </a:rPr>
              <a:t>Attended by Program Lead of each agency. Other supervisors may attend. At times, we’ll invite other admin staff.</a:t>
            </a:r>
            <a:br>
              <a:rPr lang="en-US" sz="3200">
                <a:latin typeface="+mn-lt"/>
              </a:rPr>
            </a:br>
            <a:r>
              <a:rPr lang="en-US" sz="3200">
                <a:latin typeface="+mn-lt"/>
              </a:rPr>
              <a:t>We’ll start meeting weekly, and will then move to biweekly mtgs.</a:t>
            </a:r>
            <a:br>
              <a:rPr lang="en-US" sz="3200">
                <a:latin typeface="+mn-lt"/>
              </a:rPr>
            </a:br>
            <a:br>
              <a:rPr lang="en-US" sz="3200">
                <a:latin typeface="+mn-lt"/>
              </a:rPr>
            </a:br>
            <a:r>
              <a:rPr lang="en-US" sz="3200">
                <a:latin typeface="+mn-lt"/>
              </a:rPr>
              <a:t>Are you getting our emails?</a:t>
            </a:r>
            <a:br>
              <a:rPr lang="en-US" sz="3200">
                <a:latin typeface="+mn-lt"/>
              </a:rPr>
            </a:br>
            <a:r>
              <a:rPr lang="en-US" sz="3200">
                <a:latin typeface="+mn-lt"/>
              </a:rPr>
              <a:t>1. Send </a:t>
            </a:r>
            <a:r>
              <a:rPr lang="en-US" sz="3200">
                <a:latin typeface="+mn-lt"/>
                <a:hlinkClick r:id="rId2"/>
              </a:rPr>
              <a:t>taylor.Intermill@calmhsa.org</a:t>
            </a:r>
            <a:r>
              <a:rPr lang="en-US" sz="3200">
                <a:latin typeface="+mn-lt"/>
              </a:rPr>
              <a:t> the Supervisors’ emails.</a:t>
            </a:r>
            <a:br>
              <a:rPr lang="en-US" sz="3200">
                <a:latin typeface="+mn-lt"/>
              </a:rPr>
            </a:br>
            <a:r>
              <a:rPr lang="en-US" sz="3200">
                <a:latin typeface="+mn-lt"/>
              </a:rPr>
              <a:t>2. Make sure the emails go into your inbox versus your groups.</a:t>
            </a:r>
            <a:br>
              <a:rPr lang="en-US" sz="3200">
                <a:latin typeface="+mn-lt"/>
              </a:rPr>
            </a:br>
            <a:endParaRPr lang="en-US" sz="3200">
              <a:latin typeface="+mn-lt"/>
            </a:endParaRPr>
          </a:p>
        </p:txBody>
      </p:sp>
    </p:spTree>
    <p:extLst>
      <p:ext uri="{BB962C8B-B14F-4D97-AF65-F5344CB8AC3E}">
        <p14:creationId xmlns:p14="http://schemas.microsoft.com/office/powerpoint/2010/main" val="310348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493860" y="1808480"/>
            <a:ext cx="9432459" cy="4114799"/>
          </a:xfrm>
        </p:spPr>
        <p:txBody>
          <a:bodyPr/>
          <a:lstStyle/>
          <a:p>
            <a:r>
              <a:rPr lang="en-US" sz="4400" u="sng">
                <a:latin typeface="+mj-lt"/>
              </a:rPr>
              <a:t>Media Solutions</a:t>
            </a:r>
            <a:br>
              <a:rPr lang="en-US" sz="4400" u="sng">
                <a:latin typeface="+mj-lt"/>
              </a:rPr>
            </a:br>
            <a:r>
              <a:rPr lang="en-US" sz="3200">
                <a:latin typeface="+mn-lt"/>
              </a:rPr>
              <a:t>DHCS Contractor for the media campaigns.</a:t>
            </a:r>
            <a:br>
              <a:rPr lang="en-US" sz="3200">
                <a:latin typeface="+mn-lt"/>
              </a:rPr>
            </a:br>
            <a:r>
              <a:rPr lang="en-US" sz="3200">
                <a:latin typeface="+mn-lt"/>
              </a:rPr>
              <a:t>Occasionally, they have requests for CalHOPE interviews or attendance at events (i.e. Pro Sports games).</a:t>
            </a:r>
            <a:br>
              <a:rPr lang="en-US" sz="3200">
                <a:latin typeface="+mn-lt"/>
              </a:rPr>
            </a:br>
            <a:r>
              <a:rPr lang="en-US" sz="3200">
                <a:latin typeface="+mn-lt"/>
              </a:rPr>
              <a:t>We need your communications/marketing contacts.</a:t>
            </a:r>
            <a:br>
              <a:rPr lang="en-US" sz="3200">
                <a:latin typeface="+mn-lt"/>
              </a:rPr>
            </a:br>
            <a:r>
              <a:rPr lang="en-US" sz="3200">
                <a:latin typeface="+mn-lt"/>
              </a:rPr>
              <a:t>Please send Taylor their emails, Taylor.Intermill@calmhsa.org</a:t>
            </a:r>
            <a:br>
              <a:rPr lang="en-US">
                <a:latin typeface="+mj-lt"/>
              </a:rPr>
            </a:br>
            <a:endParaRPr lang="en-US">
              <a:latin typeface="+mj-lt"/>
            </a:endParaRPr>
          </a:p>
        </p:txBody>
      </p:sp>
    </p:spTree>
    <p:extLst>
      <p:ext uri="{BB962C8B-B14F-4D97-AF65-F5344CB8AC3E}">
        <p14:creationId xmlns:p14="http://schemas.microsoft.com/office/powerpoint/2010/main" val="185395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a:bodyPr>
          <a:lstStyle/>
          <a:p>
            <a:r>
              <a:rPr lang="en-US" sz="2800">
                <a:solidFill>
                  <a:srgbClr val="0F6775"/>
                </a:solidFill>
                <a:latin typeface="+mn-lt"/>
              </a:rPr>
              <a:t>Repository Site includes a link to the Resource Database. We are asking each agency to review the database and provide updates in the template Taylor sent out.</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a:bodyPr>
          <a:lstStyle/>
          <a:p>
            <a:r>
              <a:rPr lang="en-US" sz="2800">
                <a:solidFill>
                  <a:srgbClr val="0F6775"/>
                </a:solidFill>
                <a:latin typeface="+mn-lt"/>
              </a:rPr>
              <a:t>Deliverable 1 templates were emailed out to each agency. Do you have any questions on them? Deliverable 1 includes protocols, basic agency information, agency training, and implementation schedule.</a:t>
            </a:r>
          </a:p>
          <a:p>
            <a:endParaRPr lang="en-US" sz="2800">
              <a:solidFill>
                <a:srgbClr val="0F6775"/>
              </a:solidFill>
              <a:latin typeface="+mn-lt"/>
            </a:endParaRP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a:latin typeface="+mj-lt"/>
              </a:rPr>
              <a:t>Resource Database Updates/Templates</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5</a:t>
            </a:fld>
            <a:endParaRPr lang="en-US"/>
          </a:p>
        </p:txBody>
      </p:sp>
    </p:spTree>
    <p:extLst>
      <p:ext uri="{BB962C8B-B14F-4D97-AF65-F5344CB8AC3E}">
        <p14:creationId xmlns:p14="http://schemas.microsoft.com/office/powerpoint/2010/main" val="376967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93860" y="2367280"/>
            <a:ext cx="10777877" cy="4003040"/>
          </a:xfrm>
        </p:spPr>
        <p:txBody>
          <a:bodyPr/>
          <a:lstStyle/>
          <a:p>
            <a:r>
              <a:rPr lang="en-US" sz="4400" u="sng">
                <a:latin typeface="+mj-lt"/>
              </a:rPr>
              <a:t>Data Collection—3 Forms at One Link</a:t>
            </a:r>
            <a:br>
              <a:rPr lang="en-US" sz="2800" u="sng">
                <a:latin typeface="+mn-lt"/>
              </a:rPr>
            </a:br>
            <a:r>
              <a:rPr lang="en-US" sz="3200">
                <a:latin typeface="+mn-lt"/>
              </a:rPr>
              <a:t>Individual/Family Counseling Form </a:t>
            </a:r>
            <a:br>
              <a:rPr lang="en-US" sz="3200">
                <a:latin typeface="+mn-lt"/>
              </a:rPr>
            </a:br>
            <a:r>
              <a:rPr lang="en-US" sz="3200">
                <a:latin typeface="+mn-lt"/>
              </a:rPr>
              <a:t>Group Counseling Form </a:t>
            </a:r>
            <a:br>
              <a:rPr lang="en-US" sz="3200">
                <a:latin typeface="+mn-lt"/>
              </a:rPr>
            </a:br>
            <a:r>
              <a:rPr lang="en-US" sz="3200">
                <a:latin typeface="+mn-lt"/>
              </a:rPr>
              <a:t>Outreach Form</a:t>
            </a:r>
            <a:br>
              <a:rPr lang="en-US" sz="3200">
                <a:latin typeface="+mn-lt"/>
              </a:rPr>
            </a:br>
            <a:br>
              <a:rPr lang="en-US" sz="3200">
                <a:latin typeface="+mn-lt"/>
              </a:rPr>
            </a:br>
            <a:r>
              <a:rPr lang="en-US" sz="3200">
                <a:latin typeface="+mn-lt"/>
              </a:rPr>
              <a:t>Start using these forms and send us your feedback.</a:t>
            </a:r>
            <a:br>
              <a:rPr lang="en-US" sz="3200">
                <a:latin typeface="+mn-lt"/>
              </a:rPr>
            </a:br>
            <a:r>
              <a:rPr lang="en-US" sz="3200">
                <a:latin typeface="+mn-lt"/>
              </a:rPr>
              <a:t>Our IT staff also needs data to prepare sample reports.</a:t>
            </a:r>
            <a:br>
              <a:rPr lang="en-US" sz="3200">
                <a:latin typeface="+mn-lt"/>
              </a:rPr>
            </a:br>
            <a:r>
              <a:rPr lang="en-US" sz="3200">
                <a:latin typeface="+mn-lt"/>
              </a:rPr>
              <a:t>We will talk about them more at the next meeting. </a:t>
            </a:r>
            <a:br>
              <a:rPr lang="en-US" sz="3200">
                <a:latin typeface="+mn-lt"/>
              </a:rPr>
            </a:br>
            <a:br>
              <a:rPr lang="en-US" sz="3200">
                <a:latin typeface="+mn-lt"/>
              </a:rPr>
            </a:br>
            <a:endParaRPr lang="en-US" sz="3200">
              <a:latin typeface="+mn-lt"/>
            </a:endParaRPr>
          </a:p>
        </p:txBody>
      </p:sp>
    </p:spTree>
    <p:extLst>
      <p:ext uri="{BB962C8B-B14F-4D97-AF65-F5344CB8AC3E}">
        <p14:creationId xmlns:p14="http://schemas.microsoft.com/office/powerpoint/2010/main" val="401114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a:bodyPr>
          <a:lstStyle/>
          <a:p>
            <a:r>
              <a:rPr lang="en-US" sz="2800">
                <a:solidFill>
                  <a:srgbClr val="0F6775"/>
                </a:solidFill>
                <a:latin typeface="+mn-lt"/>
              </a:rPr>
              <a:t>You may subcontract out for your staff as long as you meet the FTE requirements of your contract. If you want to subcontract, email us with your reasons for doing so.</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fontScale="92500"/>
          </a:bodyPr>
          <a:lstStyle/>
          <a:p>
            <a:r>
              <a:rPr lang="en-US" sz="2800">
                <a:solidFill>
                  <a:srgbClr val="0F6775"/>
                </a:solidFill>
                <a:latin typeface="+mn-lt"/>
              </a:rPr>
              <a:t>The rates we provide are the maximum allowable rates we will reimburse. If you want to pay your staff lower rates, you must send us a justification for doing so. We set the rates after an analysis of the BLS data. If we approve the lower rates, the differential may be spent on other parts of the program.</a:t>
            </a: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a:latin typeface="+mj-lt"/>
              </a:rPr>
              <a:t>Subcontracting Out and Wage Rates</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7</a:t>
            </a:fld>
            <a:endParaRPr lang="en-US"/>
          </a:p>
        </p:txBody>
      </p:sp>
    </p:spTree>
    <p:extLst>
      <p:ext uri="{BB962C8B-B14F-4D97-AF65-F5344CB8AC3E}">
        <p14:creationId xmlns:p14="http://schemas.microsoft.com/office/powerpoint/2010/main" val="1491620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a:bodyPr>
          <a:lstStyle/>
          <a:p>
            <a:r>
              <a:rPr lang="en-US" sz="2800">
                <a:solidFill>
                  <a:srgbClr val="0F6775"/>
                </a:solidFill>
                <a:latin typeface="+mn-lt"/>
              </a:rPr>
              <a:t>DHCS approved our contract template this morning! Thus, we can begin the work pairing each of your budgets with the contract templates.</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a:bodyPr>
          <a:lstStyle/>
          <a:p>
            <a:r>
              <a:rPr lang="en-US" sz="2800">
                <a:solidFill>
                  <a:srgbClr val="0F6775"/>
                </a:solidFill>
                <a:latin typeface="+mn-lt"/>
              </a:rPr>
              <a:t>Contracts should go out early next week. </a:t>
            </a: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a:latin typeface="+mj-lt"/>
              </a:rPr>
              <a:t>Contract Update</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8</a:t>
            </a:fld>
            <a:endParaRPr lang="en-US"/>
          </a:p>
        </p:txBody>
      </p:sp>
    </p:spTree>
    <p:extLst>
      <p:ext uri="{BB962C8B-B14F-4D97-AF65-F5344CB8AC3E}">
        <p14:creationId xmlns:p14="http://schemas.microsoft.com/office/powerpoint/2010/main" val="384831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AE1367-60BF-93AC-F714-81E06BC7ECC5}"/>
              </a:ext>
            </a:extLst>
          </p:cNvPr>
          <p:cNvSpPr>
            <a:spLocks noGrp="1"/>
          </p:cNvSpPr>
          <p:nvPr>
            <p:ph type="body" idx="1"/>
          </p:nvPr>
        </p:nvSpPr>
        <p:spPr>
          <a:xfrm>
            <a:off x="493858" y="1048953"/>
            <a:ext cx="5540920" cy="610236"/>
          </a:xfrm>
        </p:spPr>
        <p:txBody>
          <a:bodyPr>
            <a:normAutofit/>
          </a:bodyPr>
          <a:lstStyle/>
          <a:p>
            <a:r>
              <a:rPr lang="en-US" sz="3200">
                <a:latin typeface="+mj-lt"/>
              </a:rPr>
              <a:t>Funding by Pod</a:t>
            </a:r>
          </a:p>
        </p:txBody>
      </p:sp>
      <p:sp>
        <p:nvSpPr>
          <p:cNvPr id="7" name="Text Placeholder 6">
            <a:extLst>
              <a:ext uri="{FF2B5EF4-FFF2-40B4-BE49-F238E27FC236}">
                <a16:creationId xmlns:a16="http://schemas.microsoft.com/office/drawing/2014/main" id="{5B905CAF-E764-6F75-72B2-4B6B5208F31A}"/>
              </a:ext>
            </a:extLst>
          </p:cNvPr>
          <p:cNvSpPr>
            <a:spLocks noGrp="1"/>
          </p:cNvSpPr>
          <p:nvPr>
            <p:ph type="body" sz="quarter" idx="3"/>
          </p:nvPr>
        </p:nvSpPr>
        <p:spPr>
          <a:xfrm>
            <a:off x="6157224" y="924391"/>
            <a:ext cx="5538808" cy="683827"/>
          </a:xfrm>
        </p:spPr>
        <p:txBody>
          <a:bodyPr>
            <a:normAutofit/>
          </a:bodyPr>
          <a:lstStyle/>
          <a:p>
            <a:r>
              <a:rPr lang="en-US" sz="3200">
                <a:latin typeface="+mj-lt"/>
              </a:rPr>
              <a:t>Devices</a:t>
            </a:r>
          </a:p>
        </p:txBody>
      </p:sp>
      <p:sp>
        <p:nvSpPr>
          <p:cNvPr id="8" name="Content Placeholder 7">
            <a:extLst>
              <a:ext uri="{FF2B5EF4-FFF2-40B4-BE49-F238E27FC236}">
                <a16:creationId xmlns:a16="http://schemas.microsoft.com/office/drawing/2014/main" id="{11C68B5F-7232-74C0-E0F8-5582123C646C}"/>
              </a:ext>
            </a:extLst>
          </p:cNvPr>
          <p:cNvSpPr>
            <a:spLocks noGrp="1"/>
          </p:cNvSpPr>
          <p:nvPr>
            <p:ph sz="half" idx="13"/>
          </p:nvPr>
        </p:nvSpPr>
        <p:spPr>
          <a:xfrm>
            <a:off x="493858" y="1920240"/>
            <a:ext cx="5540920" cy="4104323"/>
          </a:xfrm>
        </p:spPr>
        <p:txBody>
          <a:bodyPr>
            <a:normAutofit lnSpcReduction="10000"/>
          </a:bodyPr>
          <a:lstStyle/>
          <a:p>
            <a:r>
              <a:rPr lang="en-US" sz="2600">
                <a:solidFill>
                  <a:srgbClr val="8EBA4A"/>
                </a:solidFill>
                <a:latin typeface="+mn-lt"/>
              </a:rPr>
              <a:t>For the regular CalHOPE, the budget includes four-line items. Devices, Quality Improvement Training, Additional Administrative Costs, and Other CalMHSA Reasonable Requests.</a:t>
            </a:r>
          </a:p>
          <a:p>
            <a:r>
              <a:rPr lang="en-US" sz="2600">
                <a:solidFill>
                  <a:srgbClr val="8EBA4A"/>
                </a:solidFill>
                <a:latin typeface="+mn-lt"/>
              </a:rPr>
              <a:t>The last line item is for unforeseen items we may need to fund you for.</a:t>
            </a:r>
          </a:p>
          <a:p>
            <a:r>
              <a:rPr lang="en-US" sz="2600">
                <a:solidFill>
                  <a:srgbClr val="8EBA4A"/>
                </a:solidFill>
                <a:latin typeface="+mn-lt"/>
              </a:rPr>
              <a:t>Chat funding is similar, but doesn’t include the last item. </a:t>
            </a:r>
          </a:p>
        </p:txBody>
      </p:sp>
      <p:sp>
        <p:nvSpPr>
          <p:cNvPr id="6" name="Content Placeholder 5">
            <a:extLst>
              <a:ext uri="{FF2B5EF4-FFF2-40B4-BE49-F238E27FC236}">
                <a16:creationId xmlns:a16="http://schemas.microsoft.com/office/drawing/2014/main" id="{5E390CB6-9621-D001-423A-6B0DC551CDE1}"/>
              </a:ext>
            </a:extLst>
          </p:cNvPr>
          <p:cNvSpPr>
            <a:spLocks noGrp="1"/>
          </p:cNvSpPr>
          <p:nvPr>
            <p:ph sz="half" idx="2"/>
          </p:nvPr>
        </p:nvSpPr>
        <p:spPr>
          <a:xfrm>
            <a:off x="6157224" y="1920240"/>
            <a:ext cx="5540920" cy="4104323"/>
          </a:xfrm>
        </p:spPr>
        <p:txBody>
          <a:bodyPr>
            <a:normAutofit lnSpcReduction="10000"/>
          </a:bodyPr>
          <a:lstStyle/>
          <a:p>
            <a:r>
              <a:rPr lang="en-US" sz="2400">
                <a:solidFill>
                  <a:srgbClr val="8EBA4A"/>
                </a:solidFill>
                <a:latin typeface="+mn-lt"/>
              </a:rPr>
              <a:t>We are resending the survey for you to complete, if you haven’t already. </a:t>
            </a:r>
          </a:p>
          <a:p>
            <a:r>
              <a:rPr lang="en-US" sz="2400">
                <a:solidFill>
                  <a:srgbClr val="8EBA4A"/>
                </a:solidFill>
                <a:latin typeface="+mn-lt"/>
              </a:rPr>
              <a:t>We will provide up to $125 for you to purchase tablets. You may use your </a:t>
            </a:r>
            <a:r>
              <a:rPr lang="en-US" sz="2400" err="1">
                <a:solidFill>
                  <a:srgbClr val="8EBA4A"/>
                </a:solidFill>
                <a:latin typeface="+mn-lt"/>
              </a:rPr>
              <a:t>add’l</a:t>
            </a:r>
            <a:r>
              <a:rPr lang="en-US" sz="2400">
                <a:solidFill>
                  <a:srgbClr val="8EBA4A"/>
                </a:solidFill>
                <a:latin typeface="+mn-lt"/>
              </a:rPr>
              <a:t> admin funds to buy laptops.</a:t>
            </a:r>
          </a:p>
          <a:p>
            <a:r>
              <a:rPr lang="en-US" sz="2400">
                <a:solidFill>
                  <a:srgbClr val="8EBA4A"/>
                </a:solidFill>
                <a:latin typeface="+mn-lt"/>
              </a:rPr>
              <a:t>Chat App pods will be provided additional funds to purchase laptops.</a:t>
            </a:r>
          </a:p>
          <a:p>
            <a:r>
              <a:rPr lang="en-US" sz="2400">
                <a:solidFill>
                  <a:srgbClr val="8EBA4A"/>
                </a:solidFill>
                <a:latin typeface="+mn-lt"/>
              </a:rPr>
              <a:t>All devices must be tracked and returned to DHCS at the end of the program.</a:t>
            </a:r>
          </a:p>
        </p:txBody>
      </p:sp>
      <p:sp>
        <p:nvSpPr>
          <p:cNvPr id="4" name="Title 3">
            <a:extLst>
              <a:ext uri="{FF2B5EF4-FFF2-40B4-BE49-F238E27FC236}">
                <a16:creationId xmlns:a16="http://schemas.microsoft.com/office/drawing/2014/main" id="{101CF54D-97E8-D423-C29D-9B689E9FD323}"/>
              </a:ext>
            </a:extLst>
          </p:cNvPr>
          <p:cNvSpPr>
            <a:spLocks noGrp="1"/>
          </p:cNvSpPr>
          <p:nvPr>
            <p:ph type="title"/>
          </p:nvPr>
        </p:nvSpPr>
        <p:spPr/>
        <p:txBody>
          <a:bodyPr>
            <a:noAutofit/>
          </a:bodyPr>
          <a:lstStyle/>
          <a:p>
            <a:r>
              <a:rPr lang="en-US" sz="4400">
                <a:latin typeface="+mj-lt"/>
              </a:rPr>
              <a:t>Budget</a:t>
            </a:r>
          </a:p>
        </p:txBody>
      </p:sp>
      <p:sp>
        <p:nvSpPr>
          <p:cNvPr id="9" name="Slide Number Placeholder 5">
            <a:extLst>
              <a:ext uri="{FF2B5EF4-FFF2-40B4-BE49-F238E27FC236}">
                <a16:creationId xmlns:a16="http://schemas.microsoft.com/office/drawing/2014/main" id="{B4D836FB-5034-B716-0D88-FB35562AFAB7}"/>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9</a:t>
            </a:fld>
            <a:endParaRPr lang="en-US"/>
          </a:p>
        </p:txBody>
      </p:sp>
    </p:spTree>
    <p:extLst>
      <p:ext uri="{BB962C8B-B14F-4D97-AF65-F5344CB8AC3E}">
        <p14:creationId xmlns:p14="http://schemas.microsoft.com/office/powerpoint/2010/main" val="1748624677"/>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9" ma:contentTypeDescription="Create a new document." ma:contentTypeScope="" ma:versionID="61f00766b87a9496803d4ae7b13bd90b">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6e239bdccc949f6f890f228cbddbf8da"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555110-9F7A-409D-9C2D-D49AE36C2335}">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4B5847-416E-4E14-8AE3-9D600C56A732}">
  <ds:schemaRefs>
    <ds:schemaRef ds:uri="08b51a6c-15c5-468c-9d03-3812a6e79002"/>
    <ds:schemaRef ds:uri="bdde9dca-b655-4c82-9756-0719d4cc3ad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1D2CC25C-9CF1-48BE-97F9-31F0A857D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1039</TotalTime>
  <Words>893</Words>
  <Application>Microsoft Office PowerPoint</Application>
  <PresentationFormat>Widescreen</PresentationFormat>
  <Paragraphs>43</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Bebas Neue</vt:lpstr>
      <vt:lpstr>Calibri</vt:lpstr>
      <vt:lpstr>Calibri Light</vt:lpstr>
      <vt:lpstr>Poppins</vt:lpstr>
      <vt:lpstr>Office Theme</vt:lpstr>
      <vt:lpstr>CalHOPE Support Program Admin and Supervisors Meeting  February 2, 2023            </vt:lpstr>
      <vt:lpstr>AGENDA Housekeeping Issues Media Solutions: Marketing Contacts Repository Site and Resource Database; Templates for Deliverables Data Collection Subcontracting Out and Employee Wage Rates Staff Training Contract Update Budget </vt:lpstr>
      <vt:lpstr>Housekeeping Issues  What are Supervisors’ meetings?   Attended by Program Lead of each agency. Other supervisors may attend. At times, we’ll invite other admin staff. We’ll start meeting weekly, and will then move to biweekly mtgs.  Are you getting our emails? 1. Send taylor.Intermill@calmhsa.org the Supervisors’ emails. 2. Make sure the emails go into your inbox versus your groups. </vt:lpstr>
      <vt:lpstr>Media Solutions DHCS Contractor for the media campaigns. Occasionally, they have requests for CalHOPE interviews or attendance at events (i.e. Pro Sports games). We need your communications/marketing contacts. Please send Taylor their emails, Taylor.Intermill@calmhsa.org </vt:lpstr>
      <vt:lpstr>Resource Database Updates/Templates</vt:lpstr>
      <vt:lpstr>Data Collection—3 Forms at One Link Individual/Family Counseling Form  Group Counseling Form  Outreach Form  Start using these forms and send us your feedback. Our IT staff also needs data to prepare sample reports. We will talk about them more at the next meeting.   </vt:lpstr>
      <vt:lpstr>Subcontracting Out and Wage Rates</vt:lpstr>
      <vt:lpstr>Contract Update</vt:lpstr>
      <vt:lpstr>Budget</vt:lpstr>
      <vt:lpstr>Staff Training</vt:lpstr>
      <vt:lpstr>Federal Crisis Counseling Program CalMHSA is setting up disaster CCPs as a result of the storms.  If you have staff that can serve  Calaveras, Mendocino, or Ventura counties and are interested in participating in a CCP, email me.  You can be considered, even if you didn’t participate in the COVID CCP. The CCP has set required trainings and reporting. The disaster CCPs have funding amounts already set, the counselor wage is $23/hour and supervisor is $36/hour.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2</cp:revision>
  <dcterms:created xsi:type="dcterms:W3CDTF">2023-01-16T14:40:28Z</dcterms:created>
  <dcterms:modified xsi:type="dcterms:W3CDTF">2023-02-03T16:20:55Z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