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84" r:id="rId5"/>
    <p:sldId id="261" r:id="rId6"/>
    <p:sldId id="302" r:id="rId7"/>
    <p:sldId id="298" r:id="rId8"/>
    <p:sldId id="285" r:id="rId9"/>
    <p:sldId id="301" r:id="rId10"/>
    <p:sldId id="299" r:id="rId11"/>
    <p:sldId id="296" r:id="rId12"/>
    <p:sldId id="303"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261"/>
            <p14:sldId id="302"/>
            <p14:sldId id="298"/>
            <p14:sldId id="285"/>
            <p14:sldId id="301"/>
            <p14:sldId id="299"/>
            <p14:sldId id="296"/>
            <p14:sldId id="303"/>
          </p14:sldIdLst>
        </p14:section>
        <p14:section name="Untitled Section" id="{5E15BCDC-23F7-4278-A6FF-DBBC366BAE40}">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E3DCE-2BA6-4968-9281-5E0C4160BA5D}" v="9" dt="2023-03-16T17:13:25.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42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26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taylor.Intermill@calmhsa.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urldefense.proofpoint.com/v2/url?u=https-3A__default.salsalabs.org_T4276920a-2D1b21-2D479a-2D891d-2D77a7fd380b36_ccd9224e-2Df860-2D40e0-2D903d-2D0ad0c8bd238a&amp;d=DwMFaQ&amp;c=euGZstcaTDllvimEN8b7jXrwqOf-v5A_CdpgnVfiiMM&amp;r=KQFHuL88IxIQJJLP1UuU71aWOLV3MaFREQ_1Y3vIuYE&amp;m=qzX-YvnEtNGrS-g44r1OCDDObkQ9KQ-0fyT3aZBVQpw&amp;s=CpxbMc8a7pDD0FI8NBjeHOAyX6rSCixyvWVRtYOXoTM&amp;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All-Supervisors Meeting </a:t>
            </a:r>
            <a:br>
              <a:rPr lang="en-US" sz="4400" dirty="0">
                <a:latin typeface="+mj-lt"/>
              </a:rPr>
            </a:br>
            <a:r>
              <a:rPr lang="en-US" sz="4400" dirty="0">
                <a:latin typeface="+mj-lt"/>
              </a:rPr>
              <a:t>March 16, 2023</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dirty="0">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2194560"/>
            <a:ext cx="3678648" cy="3130633"/>
          </a:xfrm>
        </p:spPr>
        <p:txBody>
          <a:bodyPr>
            <a:normAutofit/>
          </a:bodyPr>
          <a:lstStyle/>
          <a:p>
            <a:r>
              <a:rPr lang="en-US" sz="3600" u="sng" dirty="0">
                <a:solidFill>
                  <a:srgbClr val="0F6775"/>
                </a:solidFill>
                <a:latin typeface="+mn-lt"/>
              </a:rPr>
              <a:t>Office Hour:</a:t>
            </a:r>
          </a:p>
          <a:p>
            <a:endParaRPr lang="en-US" sz="3600" u="sng" dirty="0">
              <a:solidFill>
                <a:srgbClr val="0F6775"/>
              </a:solidFill>
              <a:latin typeface="+mn-lt"/>
            </a:endParaRPr>
          </a:p>
          <a:p>
            <a:r>
              <a:rPr lang="en-US" sz="2800" dirty="0">
                <a:solidFill>
                  <a:srgbClr val="0F6775"/>
                </a:solidFill>
                <a:latin typeface="+mn-lt"/>
              </a:rPr>
              <a:t>March 23</a:t>
            </a:r>
            <a:r>
              <a:rPr lang="en-US" sz="2800" baseline="30000" dirty="0">
                <a:solidFill>
                  <a:srgbClr val="0F6775"/>
                </a:solidFill>
                <a:latin typeface="+mn-lt"/>
              </a:rPr>
              <a:t>rd</a:t>
            </a:r>
            <a:r>
              <a:rPr lang="en-US" sz="2800" dirty="0">
                <a:solidFill>
                  <a:srgbClr val="0F6775"/>
                </a:solidFill>
                <a:latin typeface="+mn-lt"/>
              </a:rPr>
              <a:t> 11:00-11:50</a:t>
            </a:r>
          </a:p>
          <a:p>
            <a:endParaRPr lang="en-US" sz="2800" dirty="0">
              <a:solidFill>
                <a:srgbClr val="0F6775"/>
              </a:solidFill>
              <a:latin typeface="+mn-lt"/>
            </a:endParaRPr>
          </a:p>
          <a:p>
            <a:endParaRPr lang="en-US" sz="2800" dirty="0">
              <a:solidFill>
                <a:srgbClr val="0F6775"/>
              </a:solidFill>
              <a:latin typeface="+mn-lt"/>
            </a:endParaRP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2134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737360"/>
            <a:ext cx="11078379" cy="4653279"/>
          </a:xfrm>
        </p:spPr>
        <p:txBody>
          <a:bodyPr/>
          <a:lstStyle/>
          <a:p>
            <a:r>
              <a:rPr lang="en-US" sz="4400" u="sng" dirty="0">
                <a:latin typeface="+mj-lt"/>
              </a:rPr>
              <a:t>AGENDA</a:t>
            </a:r>
            <a:br>
              <a:rPr lang="en-US" sz="2800" dirty="0">
                <a:latin typeface="+mn-lt"/>
              </a:rPr>
            </a:br>
            <a:br>
              <a:rPr lang="en-US" sz="2800" dirty="0">
                <a:latin typeface="+mn-lt"/>
              </a:rPr>
            </a:br>
            <a:r>
              <a:rPr lang="en-US" sz="3200" dirty="0">
                <a:latin typeface="+mn-lt"/>
              </a:rPr>
              <a:t>Good News Bulletin </a:t>
            </a:r>
            <a:br>
              <a:rPr lang="en-US" sz="3200" dirty="0">
                <a:latin typeface="+mn-lt"/>
              </a:rPr>
            </a:br>
            <a:r>
              <a:rPr lang="en-US" sz="3200" dirty="0">
                <a:latin typeface="+mn-lt"/>
              </a:rPr>
              <a:t>Requested Information</a:t>
            </a:r>
            <a:br>
              <a:rPr lang="en-US" sz="3200" dirty="0">
                <a:latin typeface="+mn-lt"/>
              </a:rPr>
            </a:br>
            <a:r>
              <a:rPr lang="en-US" sz="3200" dirty="0">
                <a:latin typeface="+mn-lt"/>
              </a:rPr>
              <a:t>Weekly Mtgs to Biweekly Mtgs</a:t>
            </a:r>
            <a:br>
              <a:rPr lang="en-US" sz="3200" dirty="0">
                <a:latin typeface="+mn-lt"/>
              </a:rPr>
            </a:br>
            <a:r>
              <a:rPr lang="en-US" sz="3200" dirty="0">
                <a:latin typeface="+mn-lt"/>
              </a:rPr>
              <a:t>Data Collection</a:t>
            </a:r>
            <a:br>
              <a:rPr lang="en-US" sz="3200" dirty="0">
                <a:latin typeface="+mn-lt"/>
              </a:rPr>
            </a:br>
            <a:r>
              <a:rPr lang="en-US" sz="3200" dirty="0">
                <a:latin typeface="+mn-lt"/>
              </a:rPr>
              <a:t>Monthly Invoice</a:t>
            </a:r>
            <a:br>
              <a:rPr lang="en-US" sz="3200" dirty="0">
                <a:latin typeface="+mn-lt"/>
              </a:rPr>
            </a:br>
            <a:r>
              <a:rPr lang="en-US" sz="3200" dirty="0">
                <a:latin typeface="+mn-lt"/>
              </a:rPr>
              <a:t>Next Week’s Mtg: Office Hour March 23rd 11:00-11:50 a.m.</a:t>
            </a:r>
            <a:br>
              <a:rPr lang="en-US" sz="3200" dirty="0">
                <a:latin typeface="+mn-lt"/>
              </a:rPr>
            </a:br>
            <a:endParaRPr lang="en-US" sz="3200" dirty="0">
              <a:latin typeface="+mn-lt"/>
            </a:endParaRPr>
          </a:p>
        </p:txBody>
      </p:sp>
    </p:spTree>
    <p:extLst>
      <p:ext uri="{BB962C8B-B14F-4D97-AF65-F5344CB8AC3E}">
        <p14:creationId xmlns:p14="http://schemas.microsoft.com/office/powerpoint/2010/main" val="141854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br>
              <a:rPr lang="en-US" sz="3200" dirty="0">
                <a:latin typeface="+mn-lt"/>
              </a:rPr>
            </a:br>
            <a:endParaRPr lang="en-US" sz="3200" dirty="0">
              <a:latin typeface="+mn-lt"/>
            </a:endParaRPr>
          </a:p>
        </p:txBody>
      </p:sp>
      <p:pic>
        <p:nvPicPr>
          <p:cNvPr id="3" name="Picture 2">
            <a:extLst>
              <a:ext uri="{FF2B5EF4-FFF2-40B4-BE49-F238E27FC236}">
                <a16:creationId xmlns:a16="http://schemas.microsoft.com/office/drawing/2014/main" id="{38ACB604-9C37-4C99-1E56-A08C437D04F3}"/>
              </a:ext>
            </a:extLst>
          </p:cNvPr>
          <p:cNvPicPr>
            <a:picLocks noChangeAspect="1"/>
          </p:cNvPicPr>
          <p:nvPr/>
        </p:nvPicPr>
        <p:blipFill>
          <a:blip r:embed="rId3"/>
          <a:stretch>
            <a:fillRect/>
          </a:stretch>
        </p:blipFill>
        <p:spPr>
          <a:xfrm>
            <a:off x="0" y="269968"/>
            <a:ext cx="12192000" cy="6318063"/>
          </a:xfrm>
          <a:prstGeom prst="rect">
            <a:avLst/>
          </a:prstGeom>
        </p:spPr>
      </p:pic>
    </p:spTree>
    <p:extLst>
      <p:ext uri="{BB962C8B-B14F-4D97-AF65-F5344CB8AC3E}">
        <p14:creationId xmlns:p14="http://schemas.microsoft.com/office/powerpoint/2010/main" val="194934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2245360"/>
            <a:ext cx="10777877" cy="4124960"/>
          </a:xfrm>
        </p:spPr>
        <p:txBody>
          <a:bodyPr/>
          <a:lstStyle/>
          <a:p>
            <a:br>
              <a:rPr lang="en-US" sz="4400" u="sng" dirty="0">
                <a:latin typeface="+mj-lt"/>
              </a:rPr>
            </a:br>
            <a:br>
              <a:rPr lang="en-US" sz="4400" u="sng" dirty="0">
                <a:latin typeface="+mj-lt"/>
              </a:rPr>
            </a:br>
            <a:r>
              <a:rPr lang="en-US" sz="3200" u="sng" dirty="0">
                <a:latin typeface="+mj-lt"/>
              </a:rPr>
              <a:t>Requested Information</a:t>
            </a:r>
            <a:br>
              <a:rPr lang="en-US" sz="4400" u="sng" dirty="0">
                <a:latin typeface="+mj-lt"/>
              </a:rPr>
            </a:br>
            <a:r>
              <a:rPr lang="en-US" sz="2800" u="sng" dirty="0">
                <a:latin typeface="+mj-lt"/>
              </a:rPr>
              <a:t>PTO policy: </a:t>
            </a:r>
            <a:r>
              <a:rPr lang="en-US" sz="2800" dirty="0">
                <a:latin typeface="+mj-lt"/>
              </a:rPr>
              <a:t>Need CAMHPRO to send it in.</a:t>
            </a:r>
            <a:br>
              <a:rPr lang="en-US" sz="2800" dirty="0">
                <a:latin typeface="+mj-lt"/>
              </a:rPr>
            </a:br>
            <a:r>
              <a:rPr lang="en-US" sz="2800" u="sng" dirty="0">
                <a:latin typeface="+mj-lt"/>
              </a:rPr>
              <a:t>Contacts:</a:t>
            </a:r>
            <a:r>
              <a:rPr lang="en-US" sz="2800" dirty="0">
                <a:latin typeface="+mj-lt"/>
              </a:rPr>
              <a:t> As you hire your SSs, please send us updated names and emails. We started our newsletter, and it will go out directly to the Supervisors and SSs.</a:t>
            </a:r>
            <a:br>
              <a:rPr lang="en-US" sz="2800" dirty="0">
                <a:latin typeface="+mj-lt"/>
              </a:rPr>
            </a:br>
            <a:r>
              <a:rPr lang="en-US" sz="2800" u="sng" dirty="0">
                <a:latin typeface="+mj-lt"/>
              </a:rPr>
              <a:t>First Deliverables</a:t>
            </a:r>
            <a:r>
              <a:rPr lang="en-US" sz="2800" dirty="0">
                <a:latin typeface="+mj-lt"/>
              </a:rPr>
              <a:t>: Need them from CHAA, Divine Truth Unity, Health Education Council, and USC Tele-Behavioral Health </a:t>
            </a:r>
            <a:br>
              <a:rPr lang="en-US" sz="2800" dirty="0">
                <a:latin typeface="+mj-lt"/>
              </a:rPr>
            </a:br>
            <a:r>
              <a:rPr lang="en-US" sz="2800" u="sng" dirty="0">
                <a:latin typeface="+mj-lt"/>
              </a:rPr>
              <a:t>Phone Number and Email: </a:t>
            </a:r>
            <a:r>
              <a:rPr lang="en-US" sz="2800" dirty="0">
                <a:latin typeface="+mj-lt"/>
              </a:rPr>
              <a:t>We need ESC and USC to send us this ASAP!</a:t>
            </a:r>
            <a:br>
              <a:rPr lang="en-US" sz="2800" dirty="0">
                <a:latin typeface="+mj-lt"/>
              </a:rPr>
            </a:br>
            <a:r>
              <a:rPr lang="en-US" sz="2800" u="sng" dirty="0">
                <a:latin typeface="+mj-lt"/>
              </a:rPr>
              <a:t>Languages Served: </a:t>
            </a:r>
            <a:r>
              <a:rPr lang="en-US" sz="2800" dirty="0">
                <a:latin typeface="+mj-lt"/>
              </a:rPr>
              <a:t>Access we need you to list out all the languages you serve.</a:t>
            </a:r>
            <a:br>
              <a:rPr lang="en-US" sz="2800" dirty="0">
                <a:latin typeface="+mj-lt"/>
              </a:rPr>
            </a:br>
            <a:r>
              <a:rPr lang="en-US" sz="2800" u="sng" dirty="0">
                <a:latin typeface="+mj-lt"/>
              </a:rPr>
              <a:t>Outreach Plans:</a:t>
            </a:r>
            <a:br>
              <a:rPr lang="en-US" sz="2800" dirty="0">
                <a:latin typeface="+mj-lt"/>
              </a:rPr>
            </a:br>
            <a:r>
              <a:rPr lang="en-US" sz="2800" dirty="0">
                <a:latin typeface="+mj-lt"/>
              </a:rPr>
              <a:t>Have not received them from: CHAA, SDYS, USC. Others are missing a budget.</a:t>
            </a:r>
            <a:br>
              <a:rPr lang="en-US" sz="2800" dirty="0">
                <a:latin typeface="+mj-lt"/>
              </a:rPr>
            </a:br>
            <a:r>
              <a:rPr kumimoji="0" lang="en-US" sz="2800" b="0" i="0" u="none" strike="noStrike" kern="1200" cap="none" spc="-100" normalizeH="0" baseline="0" noProof="0" dirty="0">
                <a:ln>
                  <a:noFill/>
                </a:ln>
                <a:solidFill>
                  <a:srgbClr val="FFFFFF"/>
                </a:solidFill>
                <a:effectLst/>
                <a:uLnTx/>
                <a:uFillTx/>
                <a:latin typeface="Calibri Light" panose="020F0302020204030204"/>
                <a:ea typeface="+mj-ea"/>
                <a:cs typeface="+mj-cs"/>
              </a:rPr>
              <a:t>Please send all these items to </a:t>
            </a:r>
            <a:r>
              <a:rPr kumimoji="0" lang="en-US" sz="2800" b="0" i="0" u="none" strike="noStrike" kern="1200" cap="none" spc="-100" normalizeH="0" baseline="0" noProof="0" dirty="0">
                <a:ln>
                  <a:noFill/>
                </a:ln>
                <a:solidFill>
                  <a:srgbClr val="FFFFFF"/>
                </a:solidFill>
                <a:effectLst/>
                <a:uLnTx/>
                <a:uFillTx/>
                <a:latin typeface="Calibri Light" panose="020F0302020204030204"/>
                <a:ea typeface="+mj-ea"/>
                <a:cs typeface="+mj-cs"/>
                <a:hlinkClick r:id="rId2"/>
              </a:rPr>
              <a:t>taylor.Intermill@calmhsa.org</a:t>
            </a:r>
            <a:br>
              <a:rPr lang="en-US" sz="2800" dirty="0">
                <a:latin typeface="+mj-lt"/>
              </a:rPr>
            </a:br>
            <a:endParaRPr lang="en-US" sz="3200" dirty="0">
              <a:latin typeface="+mn-lt"/>
            </a:endParaRPr>
          </a:p>
        </p:txBody>
      </p:sp>
    </p:spTree>
    <p:extLst>
      <p:ext uri="{BB962C8B-B14F-4D97-AF65-F5344CB8AC3E}">
        <p14:creationId xmlns:p14="http://schemas.microsoft.com/office/powerpoint/2010/main" val="365550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dirty="0">
                <a:solidFill>
                  <a:srgbClr val="0F6775"/>
                </a:solidFill>
                <a:latin typeface="+mn-lt"/>
              </a:rPr>
              <a:t>We are moving to a biweekly schedule. After next week, our next meeting will be April 6</a:t>
            </a:r>
            <a:r>
              <a:rPr lang="en-US" sz="2800" baseline="30000" dirty="0">
                <a:solidFill>
                  <a:srgbClr val="0F6775"/>
                </a:solidFill>
                <a:latin typeface="+mn-lt"/>
              </a:rPr>
              <a:t>th</a:t>
            </a:r>
            <a:r>
              <a:rPr lang="en-US" sz="2800" dirty="0">
                <a:solidFill>
                  <a:srgbClr val="0F6775"/>
                </a:solidFill>
                <a:latin typeface="+mn-lt"/>
              </a:rPr>
              <a:t>, and then April 20</a:t>
            </a:r>
            <a:r>
              <a:rPr lang="en-US" sz="2800" baseline="30000" dirty="0">
                <a:solidFill>
                  <a:srgbClr val="0F6775"/>
                </a:solidFill>
                <a:latin typeface="+mn-lt"/>
              </a:rPr>
              <a:t>th</a:t>
            </a:r>
            <a:r>
              <a:rPr lang="en-US" sz="2800" dirty="0">
                <a:solidFill>
                  <a:srgbClr val="0F6775"/>
                </a:solidFill>
                <a:latin typeface="+mn-lt"/>
              </a:rPr>
              <a:t>.</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dirty="0">
                <a:solidFill>
                  <a:srgbClr val="0F6775"/>
                </a:solidFill>
                <a:latin typeface="+mn-lt"/>
              </a:rPr>
              <a:t>Next week, March 23</a:t>
            </a:r>
            <a:r>
              <a:rPr lang="en-US" sz="2800" baseline="30000" dirty="0">
                <a:solidFill>
                  <a:srgbClr val="0F6775"/>
                </a:solidFill>
                <a:latin typeface="+mn-lt"/>
              </a:rPr>
              <a:t>rd</a:t>
            </a:r>
            <a:r>
              <a:rPr lang="en-US" sz="2800" dirty="0">
                <a:solidFill>
                  <a:srgbClr val="0F6775"/>
                </a:solidFill>
                <a:latin typeface="+mn-lt"/>
              </a:rPr>
              <a:t>, will be an office hour. We will be available for any questions you may have, but I am not planning an agenda.</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dirty="0">
                <a:latin typeface="+mj-lt"/>
              </a:rPr>
              <a:t>All-Supervisors’ Meetings</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5</a:t>
            </a:fld>
            <a:endParaRPr lang="en-US"/>
          </a:p>
        </p:txBody>
      </p:sp>
    </p:spTree>
    <p:extLst>
      <p:ext uri="{BB962C8B-B14F-4D97-AF65-F5344CB8AC3E}">
        <p14:creationId xmlns:p14="http://schemas.microsoft.com/office/powerpoint/2010/main" val="376967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20B2-D372-49B0-3F54-F281F37C7C1B}"/>
              </a:ext>
            </a:extLst>
          </p:cNvPr>
          <p:cNvSpPr>
            <a:spLocks noGrp="1"/>
          </p:cNvSpPr>
          <p:nvPr>
            <p:ph type="ctrTitle"/>
          </p:nvPr>
        </p:nvSpPr>
        <p:spPr>
          <a:xfrm>
            <a:off x="493861" y="1371600"/>
            <a:ext cx="8904139" cy="457200"/>
          </a:xfrm>
        </p:spPr>
        <p:txBody>
          <a:bodyPr/>
          <a:lstStyle/>
          <a:p>
            <a:r>
              <a:rPr lang="en-US" sz="3200" b="1" u="sng" dirty="0">
                <a:latin typeface="+mj-lt"/>
              </a:rPr>
              <a:t>Data Collection: Added Outcome Option, ID Number</a:t>
            </a:r>
          </a:p>
        </p:txBody>
      </p:sp>
      <p:sp>
        <p:nvSpPr>
          <p:cNvPr id="3" name="Text Placeholder 2">
            <a:extLst>
              <a:ext uri="{FF2B5EF4-FFF2-40B4-BE49-F238E27FC236}">
                <a16:creationId xmlns:a16="http://schemas.microsoft.com/office/drawing/2014/main" id="{89FB4BF9-8012-A949-380A-721C481C67F8}"/>
              </a:ext>
            </a:extLst>
          </p:cNvPr>
          <p:cNvSpPr>
            <a:spLocks noGrp="1"/>
          </p:cNvSpPr>
          <p:nvPr>
            <p:ph type="body" sz="quarter" idx="11"/>
          </p:nvPr>
        </p:nvSpPr>
        <p:spPr>
          <a:xfrm>
            <a:off x="493861" y="1828800"/>
            <a:ext cx="10539899" cy="4825999"/>
          </a:xfrm>
        </p:spPr>
        <p:txBody>
          <a:bodyPr>
            <a:normAutofit/>
          </a:bodyPr>
          <a:lstStyle/>
          <a:p>
            <a:pPr marL="457200" indent="-457200">
              <a:lnSpc>
                <a:spcPct val="100000"/>
              </a:lnSpc>
              <a:buFont typeface="Arial" panose="020B0604020202020204" pitchFamily="34" charset="0"/>
              <a:buChar char="•"/>
            </a:pPr>
            <a:r>
              <a:rPr lang="en-US" sz="2800" b="0" dirty="0">
                <a:latin typeface="+mn-lt"/>
              </a:rPr>
              <a:t>We’ve added a selection to the visit number question: Final Visit</a:t>
            </a:r>
          </a:p>
          <a:p>
            <a:pPr marL="457200" indent="-457200">
              <a:lnSpc>
                <a:spcPct val="100000"/>
              </a:lnSpc>
              <a:buFont typeface="Arial" panose="020B0604020202020204" pitchFamily="34" charset="0"/>
              <a:buChar char="•"/>
            </a:pPr>
            <a:r>
              <a:rPr lang="en-US" sz="2800" b="0" dirty="0">
                <a:latin typeface="+mn-lt"/>
              </a:rPr>
              <a:t>If selected, you can choose between these options:</a:t>
            </a:r>
          </a:p>
          <a:p>
            <a:pPr marL="457200" indent="-457200">
              <a:lnSpc>
                <a:spcPct val="100000"/>
              </a:lnSpc>
              <a:buFont typeface="Arial" panose="020B0604020202020204" pitchFamily="34" charset="0"/>
              <a:buChar char="•"/>
            </a:pPr>
            <a:r>
              <a:rPr lang="en-US" sz="2800" b="0" dirty="0">
                <a:latin typeface="+mn-lt"/>
              </a:rPr>
              <a:t>Early Exit; Met Personal Goals; Agency Acknowledged Completion; Referred to Services</a:t>
            </a:r>
          </a:p>
          <a:p>
            <a:pPr marL="457200" indent="-457200">
              <a:lnSpc>
                <a:spcPct val="100000"/>
              </a:lnSpc>
              <a:buFont typeface="Arial" panose="020B0604020202020204" pitchFamily="34" charset="0"/>
              <a:buChar char="•"/>
            </a:pPr>
            <a:r>
              <a:rPr lang="en-US" sz="2800" b="0" dirty="0">
                <a:latin typeface="+mn-lt"/>
              </a:rPr>
              <a:t>Unique ID is now given after a form is submitted; Email Taylor, Put in Subject Line: </a:t>
            </a:r>
            <a:r>
              <a:rPr lang="en-US" sz="2800" dirty="0">
                <a:latin typeface="+mn-lt"/>
              </a:rPr>
              <a:t>Request Forms Deletion</a:t>
            </a:r>
          </a:p>
          <a:p>
            <a:pPr marL="457200" indent="-457200">
              <a:buFont typeface="Arial" panose="020B0604020202020204" pitchFamily="34" charset="0"/>
              <a:buChar char="•"/>
            </a:pPr>
            <a:endParaRPr lang="en-US" sz="2800" b="0" dirty="0">
              <a:latin typeface="+mn-lt"/>
            </a:endParaRPr>
          </a:p>
        </p:txBody>
      </p:sp>
      <p:pic>
        <p:nvPicPr>
          <p:cNvPr id="4" name="Picture 3">
            <a:extLst>
              <a:ext uri="{FF2B5EF4-FFF2-40B4-BE49-F238E27FC236}">
                <a16:creationId xmlns:a16="http://schemas.microsoft.com/office/drawing/2014/main" id="{E8F069C4-95B8-70D5-BAEB-AA30C815F165}"/>
              </a:ext>
            </a:extLst>
          </p:cNvPr>
          <p:cNvPicPr>
            <a:picLocks noChangeAspect="1"/>
          </p:cNvPicPr>
          <p:nvPr/>
        </p:nvPicPr>
        <p:blipFill>
          <a:blip r:embed="rId2"/>
          <a:stretch>
            <a:fillRect/>
          </a:stretch>
        </p:blipFill>
        <p:spPr>
          <a:xfrm>
            <a:off x="791527" y="5130800"/>
            <a:ext cx="7854633" cy="1523999"/>
          </a:xfrm>
          <a:prstGeom prst="rect">
            <a:avLst/>
          </a:prstGeom>
        </p:spPr>
      </p:pic>
    </p:spTree>
    <p:extLst>
      <p:ext uri="{BB962C8B-B14F-4D97-AF65-F5344CB8AC3E}">
        <p14:creationId xmlns:p14="http://schemas.microsoft.com/office/powerpoint/2010/main" val="173831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660041" y="583862"/>
            <a:ext cx="2880828" cy="5690276"/>
          </a:xfrm>
        </p:spPr>
        <p:txBody>
          <a:bodyPr vert="horz" lIns="91440" tIns="45720" rIns="91440" bIns="45720" rtlCol="0" anchor="t">
            <a:normAutofit/>
          </a:bodyPr>
          <a:lstStyle/>
          <a:p>
            <a:br>
              <a:rPr lang="en-US" sz="2400" kern="1200" dirty="0">
                <a:solidFill>
                  <a:srgbClr val="FFFFFF"/>
                </a:solidFill>
                <a:latin typeface="+mj-lt"/>
                <a:ea typeface="+mj-ea"/>
                <a:cs typeface="+mj-cs"/>
              </a:rPr>
            </a:br>
            <a:r>
              <a:rPr lang="en-US" sz="1900" kern="1200" dirty="0">
                <a:solidFill>
                  <a:srgbClr val="FFFFFF"/>
                </a:solidFill>
                <a:latin typeface="+mj-lt"/>
                <a:ea typeface="+mj-ea"/>
                <a:cs typeface="+mj-cs"/>
              </a:rPr>
              <a:t> </a:t>
            </a:r>
          </a:p>
        </p:txBody>
      </p:sp>
      <p:pic>
        <p:nvPicPr>
          <p:cNvPr id="3" name="Picture 2">
            <a:extLst>
              <a:ext uri="{FF2B5EF4-FFF2-40B4-BE49-F238E27FC236}">
                <a16:creationId xmlns:a16="http://schemas.microsoft.com/office/drawing/2014/main" id="{95C6BECF-1B66-35F9-3744-ACAF41985B3F}"/>
              </a:ext>
            </a:extLst>
          </p:cNvPr>
          <p:cNvPicPr>
            <a:picLocks noChangeAspect="1"/>
          </p:cNvPicPr>
          <p:nvPr/>
        </p:nvPicPr>
        <p:blipFill>
          <a:blip r:embed="rId2"/>
          <a:srcRect t="4297" b="4297"/>
          <a:stretch/>
        </p:blipFill>
        <p:spPr>
          <a:xfrm>
            <a:off x="4812560" y="345585"/>
            <a:ext cx="6012920" cy="3601575"/>
          </a:xfrm>
          <a:prstGeom prst="rect">
            <a:avLst/>
          </a:prstGeom>
        </p:spPr>
      </p:pic>
      <p:pic>
        <p:nvPicPr>
          <p:cNvPr id="4" name="Picture 3">
            <a:extLst>
              <a:ext uri="{FF2B5EF4-FFF2-40B4-BE49-F238E27FC236}">
                <a16:creationId xmlns:a16="http://schemas.microsoft.com/office/drawing/2014/main" id="{0B1A030A-C79B-074B-164A-B3315FA45DED}"/>
              </a:ext>
            </a:extLst>
          </p:cNvPr>
          <p:cNvPicPr>
            <a:picLocks noChangeAspect="1"/>
          </p:cNvPicPr>
          <p:nvPr/>
        </p:nvPicPr>
        <p:blipFill rotWithShape="1">
          <a:blip r:embed="rId3"/>
          <a:srcRect l="383" r="383"/>
          <a:stretch/>
        </p:blipFill>
        <p:spPr>
          <a:xfrm>
            <a:off x="7347107" y="4120025"/>
            <a:ext cx="4648465" cy="2372215"/>
          </a:xfrm>
          <a:prstGeom prst="rect">
            <a:avLst/>
          </a:prstGeom>
        </p:spPr>
      </p:pic>
      <p:sp>
        <p:nvSpPr>
          <p:cNvPr id="6" name="Title 1">
            <a:extLst>
              <a:ext uri="{FF2B5EF4-FFF2-40B4-BE49-F238E27FC236}">
                <a16:creationId xmlns:a16="http://schemas.microsoft.com/office/drawing/2014/main" id="{B0C891D0-2B1A-76F7-2183-E45688445E19}"/>
              </a:ext>
            </a:extLst>
          </p:cNvPr>
          <p:cNvSpPr txBox="1">
            <a:spLocks/>
          </p:cNvSpPr>
          <p:nvPr/>
        </p:nvSpPr>
        <p:spPr>
          <a:xfrm>
            <a:off x="196428" y="191260"/>
            <a:ext cx="3581402" cy="618802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n-US" sz="6000" kern="1200" spc="-100" baseline="0">
                <a:solidFill>
                  <a:schemeClr val="bg1"/>
                </a:solidFill>
                <a:latin typeface="Bebas Neue" panose="020B0606020202050201"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sng" strike="noStrike" kern="1200" cap="none" spc="-100" normalizeH="0" baseline="0" noProof="0" dirty="0">
                <a:ln>
                  <a:noFill/>
                </a:ln>
                <a:solidFill>
                  <a:srgbClr val="FFFFFF"/>
                </a:solidFill>
                <a:effectLst/>
                <a:uLnTx/>
                <a:uFillTx/>
                <a:latin typeface="Calibri Light" panose="020F0302020204030204"/>
                <a:ea typeface="+mj-ea"/>
                <a:cs typeface="+mj-cs"/>
              </a:rPr>
              <a:t>Data Collection</a:t>
            </a:r>
            <a:br>
              <a:rPr kumimoji="0" lang="en-US" sz="1900" b="0" i="0" u="sng" strike="noStrike" kern="1200" cap="none" spc="-100" normalizeH="0" baseline="0" noProof="0" dirty="0">
                <a:ln>
                  <a:noFill/>
                </a:ln>
                <a:solidFill>
                  <a:srgbClr val="FFFFFF"/>
                </a:solidFill>
                <a:effectLst/>
                <a:uLnTx/>
                <a:uFillTx/>
                <a:latin typeface="Calibri Light" panose="020F0302020204030204"/>
                <a:ea typeface="+mj-ea"/>
                <a:cs typeface="+mj-cs"/>
              </a:rPr>
            </a:br>
            <a:r>
              <a:rPr kumimoji="0" lang="en-US" sz="2700" b="0" i="0" u="none" strike="noStrike" kern="1200" cap="none" spc="-100" normalizeH="0" baseline="0" noProof="0" dirty="0">
                <a:ln>
                  <a:noFill/>
                </a:ln>
                <a:solidFill>
                  <a:srgbClr val="FFFFFF"/>
                </a:solidFill>
                <a:effectLst/>
                <a:uLnTx/>
                <a:uFillTx/>
                <a:latin typeface="Calibri Light" panose="020F0302020204030204"/>
                <a:ea typeface="+mj-ea"/>
                <a:cs typeface="+mj-cs"/>
              </a:rPr>
              <a:t>Continues to Increase. 3,655 Forms submitted to date.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700" b="0" i="0" u="sng" strike="noStrike" kern="1200" cap="none" spc="-100" normalizeH="0" baseline="0" noProof="0" dirty="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100" normalizeH="0" baseline="0" noProof="0" dirty="0">
                <a:ln>
                  <a:noFill/>
                </a:ln>
                <a:solidFill>
                  <a:srgbClr val="FFFFFF"/>
                </a:solidFill>
                <a:effectLst/>
                <a:uLnTx/>
                <a:uFillTx/>
                <a:latin typeface="Calibri Light" panose="020F0302020204030204"/>
                <a:ea typeface="+mj-ea"/>
                <a:cs typeface="+mj-cs"/>
              </a:rPr>
              <a:t>Who Hasn’t Submitted Forms?</a:t>
            </a:r>
            <a:br>
              <a:rPr kumimoji="0" lang="en-US" sz="2700" b="0" i="0" u="none" strike="noStrike" kern="1200" cap="none" spc="-10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Haitian Bridge Alliance</a:t>
            </a:r>
            <a:b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Horn of Africa</a:t>
            </a:r>
            <a:b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USC Tele-Behavioral Health</a:t>
            </a:r>
            <a:b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br>
            <a:r>
              <a:rPr kumimoji="0" lang="en-US" sz="1900" b="0" i="0" u="none" strike="noStrike" kern="1200" cap="none" spc="-100" normalizeH="0" baseline="0" noProof="0" dirty="0">
                <a:ln>
                  <a:noFill/>
                </a:ln>
                <a:solidFill>
                  <a:srgbClr val="FFFFFF"/>
                </a:solidFill>
                <a:effectLst/>
                <a:uLnTx/>
                <a:uFillTx/>
                <a:latin typeface="Calibri Light" panose="020F0302020204030204"/>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sng" strike="noStrike" kern="1200" cap="none" spc="-100" normalizeH="0" baseline="0" noProof="0" dirty="0">
                <a:ln>
                  <a:noFill/>
                </a:ln>
                <a:solidFill>
                  <a:srgbClr val="FFFFFF"/>
                </a:solidFill>
                <a:effectLst/>
                <a:uLnTx/>
                <a:uFillTx/>
                <a:latin typeface="Calibri Light" panose="020F0302020204030204"/>
                <a:ea typeface="+mj-ea"/>
                <a:cs typeface="+mj-cs"/>
              </a:rPr>
              <a:t>Only </a:t>
            </a:r>
            <a:r>
              <a:rPr lang="en-US" sz="2600" u="sng" dirty="0">
                <a:solidFill>
                  <a:srgbClr val="FFFFFF"/>
                </a:solidFill>
                <a:latin typeface="Calibri Light" panose="020F0302020204030204"/>
              </a:rPr>
              <a:t>1</a:t>
            </a:r>
            <a:r>
              <a:rPr kumimoji="0" lang="en-US" sz="2600" b="0" i="0" u="sng" strike="noStrike" kern="1200" cap="none" spc="-100" normalizeH="0" baseline="0" noProof="0" dirty="0">
                <a:ln>
                  <a:noFill/>
                </a:ln>
                <a:solidFill>
                  <a:srgbClr val="FFFFFF"/>
                </a:solidFill>
                <a:effectLst/>
                <a:uLnTx/>
                <a:uFillTx/>
                <a:latin typeface="Calibri Light" panose="020F0302020204030204"/>
                <a:ea typeface="+mj-ea"/>
                <a:cs typeface="+mj-cs"/>
              </a:rPr>
              <a:t>-3 Forms Submitted</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Health Educ Council</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srgbClr val="FFFFFF"/>
                </a:solidFill>
                <a:latin typeface="Calibri Light" panose="020F0302020204030204"/>
              </a:rPr>
              <a:t>Painted Brain</a:t>
            </a:r>
            <a:endPar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NAMI- CA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FACTR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Painted Brain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Vision y Compromiso</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srgbClr val="FFFFFF"/>
                </a:solidFill>
                <a:latin typeface="Calibri Light" panose="020F0302020204030204"/>
              </a:rPr>
              <a:t>CAMHPRO</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Parents An</a:t>
            </a:r>
            <a:r>
              <a:rPr lang="en-US" sz="2400" dirty="0">
                <a:solidFill>
                  <a:srgbClr val="FFFFFF"/>
                </a:solidFill>
                <a:latin typeface="Calibri Light" panose="020F0302020204030204"/>
              </a:rPr>
              <a:t>onymous</a:t>
            </a:r>
            <a:endParaRPr kumimoji="0" lang="en-US" sz="2500" b="0" i="0" u="none" strike="noStrike" kern="1200" cap="none" spc="-10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2909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r>
              <a:rPr lang="en-US" sz="4400" u="sng" dirty="0">
                <a:latin typeface="+mj-lt"/>
              </a:rPr>
              <a:t>Monthly Invoice</a:t>
            </a:r>
            <a:br>
              <a:rPr lang="en-US" sz="2800" u="sng" dirty="0">
                <a:latin typeface="+mn-lt"/>
              </a:rPr>
            </a:br>
            <a:r>
              <a:rPr lang="en-US" sz="3200" u="sng" dirty="0">
                <a:latin typeface="+mn-lt"/>
              </a:rPr>
              <a:t>There is now a separate January Invoice and Feb-Dec Invoice on the repository site.</a:t>
            </a:r>
            <a:br>
              <a:rPr lang="en-US" sz="3200" u="sng" dirty="0">
                <a:latin typeface="+mn-lt"/>
              </a:rPr>
            </a:br>
            <a:r>
              <a:rPr lang="en-US" sz="3200" dirty="0">
                <a:latin typeface="+mn-lt"/>
              </a:rPr>
              <a:t>Two different invoices, the “Chat App Invoice Template” is only for the 2 subs who are staffing the Chat app.</a:t>
            </a:r>
            <a:br>
              <a:rPr lang="en-US" sz="3200" dirty="0">
                <a:latin typeface="+mn-lt"/>
              </a:rPr>
            </a:br>
            <a:r>
              <a:rPr lang="en-US" sz="3200" dirty="0">
                <a:latin typeface="+mn-lt"/>
              </a:rPr>
              <a:t>If you’d like, you can email your monthly mtg staff person your first invoice to review.</a:t>
            </a:r>
            <a:br>
              <a:rPr lang="en-US" sz="3200" dirty="0">
                <a:latin typeface="+mn-lt"/>
              </a:rPr>
            </a:br>
            <a:r>
              <a:rPr lang="en-US" sz="3200" dirty="0">
                <a:latin typeface="+mn-lt"/>
              </a:rPr>
              <a:t>Per your contract, submitted invoices which are filled out correctly, will be paid within 30 days. </a:t>
            </a:r>
            <a:br>
              <a:rPr lang="en-US" sz="3200" dirty="0">
                <a:latin typeface="+mn-lt"/>
              </a:rPr>
            </a:br>
            <a:r>
              <a:rPr lang="en-US" sz="3200" dirty="0">
                <a:latin typeface="+mn-lt"/>
              </a:rPr>
              <a:t>Email completed invoice to accountspayable@calmhsa.org and your monthly mtg staff person.</a:t>
            </a: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292074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extLst>
              <a:ext uri="{FF2B5EF4-FFF2-40B4-BE49-F238E27FC236}">
                <a16:creationId xmlns:a16="http://schemas.microsoft.com/office/drawing/2014/main" id="{1ED98F69-4BCB-40EA-1FAF-E2444D010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760" y="1824038"/>
            <a:ext cx="7843520" cy="386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27285"/>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4B5847-416E-4E14-8AE3-9D600C56A732}">
  <ds:schemaRefs>
    <ds:schemaRef ds:uri="08b51a6c-15c5-468c-9d03-3812a6e79002"/>
    <ds:schemaRef ds:uri="bdde9dca-b655-4c82-9756-0719d4cc3a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555110-9F7A-409D-9C2D-D49AE36C2335}">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2CC25C-9CF1-48BE-97F9-31F0A857D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18934</TotalTime>
  <Words>500</Words>
  <Application>Microsoft Office PowerPoint</Application>
  <PresentationFormat>Widescreen</PresentationFormat>
  <Paragraphs>35</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Bebas Neue</vt:lpstr>
      <vt:lpstr>Calibri</vt:lpstr>
      <vt:lpstr>Calibri Light</vt:lpstr>
      <vt:lpstr>Poppins</vt:lpstr>
      <vt:lpstr>Office Theme</vt:lpstr>
      <vt:lpstr>CalHOPE Support Program All-Supervisors Meeting  March 16, 2023            </vt:lpstr>
      <vt:lpstr>AGENDA  Good News Bulletin  Requested Information Weekly Mtgs to Biweekly Mtgs Data Collection Monthly Invoice Next Week’s Mtg: Office Hour March 23rd 11:00-11:50 a.m. </vt:lpstr>
      <vt:lpstr> </vt:lpstr>
      <vt:lpstr>  Requested Information PTO policy: Need CAMHPRO to send it in. Contacts: As you hire your SSs, please send us updated names and emails. We started our newsletter, and it will go out directly to the Supervisors and SSs. First Deliverables: Need them from CHAA, Divine Truth Unity, Health Education Council, and USC Tele-Behavioral Health  Phone Number and Email: We need ESC and USC to send us this ASAP! Languages Served: Access we need you to list out all the languages you serve. Outreach Plans: Have not received them from: CHAA, SDYS, USC. Others are missing a budget. Please send all these items to taylor.Intermill@calmhsa.org </vt:lpstr>
      <vt:lpstr>All-Supervisors’ Meetings</vt:lpstr>
      <vt:lpstr>Data Collection: Added Outcome Option, ID Number</vt:lpstr>
      <vt:lpstr>  </vt:lpstr>
      <vt:lpstr>Monthly Invoice There is now a separate January Invoice and Feb-Dec Invoice on the repository site. Two different invoices, the “Chat App Invoice Template” is only for the 2 subs who are staffing the Chat app. If you’d like, you can email your monthly mtg staff person your first invoice to review. Per your contract, submitted invoices which are filled out correctly, will be paid within 30 days.  Email completed invoice to accountspayable@calmhsa.org and your monthly mtg staff person.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8</cp:revision>
  <dcterms:created xsi:type="dcterms:W3CDTF">2023-01-16T14:40:28Z</dcterms:created>
  <dcterms:modified xsi:type="dcterms:W3CDTF">2023-03-17T18:31:53Z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