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84" r:id="rId5"/>
    <p:sldId id="261" r:id="rId6"/>
    <p:sldId id="266" r:id="rId7"/>
    <p:sldId id="290" r:id="rId8"/>
    <p:sldId id="288" r:id="rId9"/>
    <p:sldId id="293" r:id="rId10"/>
    <p:sldId id="297" r:id="rId11"/>
    <p:sldId id="285" r:id="rId12"/>
    <p:sldId id="269" r:id="rId13"/>
    <p:sldId id="296" r:id="rId14"/>
    <p:sldId id="295" r:id="rId15"/>
    <p:sldId id="289"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261"/>
            <p14:sldId id="266"/>
            <p14:sldId id="290"/>
            <p14:sldId id="288"/>
            <p14:sldId id="293"/>
            <p14:sldId id="297"/>
            <p14:sldId id="285"/>
            <p14:sldId id="269"/>
            <p14:sldId id="296"/>
            <p14:sldId id="295"/>
            <p14:sldId id="289"/>
          </p14:sldIdLst>
        </p14:section>
        <p14:section name="Untitled Section" id="{5E15BCDC-23F7-4278-A6FF-DBBC366BAE40}">
          <p14:sldIdLst>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4A3BD-77FA-424B-B9B5-93CA9EC702A9}" v="6" dt="2023-03-02T17:07:06.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4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2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C0F2FE-3626-AF46-8683-0D64B693D61A}" type="slidenum">
              <a:rPr lang="en-US" smtClean="0"/>
              <a:t>12</a:t>
            </a:fld>
            <a:endParaRPr lang="en-US"/>
          </a:p>
        </p:txBody>
      </p:sp>
    </p:spTree>
    <p:extLst>
      <p:ext uri="{BB962C8B-B14F-4D97-AF65-F5344CB8AC3E}">
        <p14:creationId xmlns:p14="http://schemas.microsoft.com/office/powerpoint/2010/main" val="1767213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accountspayable@calmhsa.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taylor.Intermill@calmhsa.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mailto:accountspayable@calmhsa.org"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Admin and Supervisors Meeting </a:t>
            </a:r>
            <a:br>
              <a:rPr lang="en-US" sz="4400" dirty="0">
                <a:latin typeface="+mj-lt"/>
              </a:rPr>
            </a:br>
            <a:r>
              <a:rPr lang="en-US" sz="4400" dirty="0">
                <a:latin typeface="+mj-lt"/>
              </a:rPr>
              <a:t>March 2, 2023</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686560"/>
            <a:ext cx="10777877" cy="5679440"/>
          </a:xfrm>
        </p:spPr>
        <p:txBody>
          <a:bodyPr/>
          <a:lstStyle/>
          <a:p>
            <a:r>
              <a:rPr lang="en-US" sz="4400" u="sng" dirty="0">
                <a:latin typeface="+mj-lt"/>
              </a:rPr>
              <a:t>Monthly Invoice</a:t>
            </a:r>
            <a:br>
              <a:rPr lang="en-US" sz="2800" u="sng" dirty="0">
                <a:latin typeface="+mn-lt"/>
              </a:rPr>
            </a:br>
            <a:r>
              <a:rPr lang="en-US" sz="3200" dirty="0">
                <a:latin typeface="+mn-lt"/>
              </a:rPr>
              <a:t>Have you sent in the ACH form to </a:t>
            </a:r>
            <a:r>
              <a:rPr lang="en-US" sz="3200" dirty="0">
                <a:latin typeface="+mn-lt"/>
                <a:hlinkClick r:id="rId3"/>
              </a:rPr>
              <a:t>accountspayable@calmhsa.org</a:t>
            </a:r>
            <a:r>
              <a:rPr lang="en-US" sz="3200" dirty="0">
                <a:latin typeface="+mn-lt"/>
              </a:rPr>
              <a:t>?</a:t>
            </a:r>
            <a:br>
              <a:rPr lang="en-US" sz="2800" dirty="0">
                <a:latin typeface="+mn-lt"/>
              </a:rPr>
            </a:br>
            <a:r>
              <a:rPr lang="en-US" sz="3200" dirty="0">
                <a:latin typeface="+mn-lt"/>
              </a:rPr>
              <a:t>It was emailed out on 2/13/23 and is on the repository site. </a:t>
            </a:r>
            <a:br>
              <a:rPr lang="en-US" sz="3200" dirty="0">
                <a:latin typeface="+mn-lt"/>
              </a:rPr>
            </a:br>
            <a:r>
              <a:rPr lang="en-US" sz="3200" dirty="0">
                <a:latin typeface="+mn-lt"/>
              </a:rPr>
              <a:t>Monthly invoice was emailed out last Tuesday, it’s also on rep. site.</a:t>
            </a:r>
            <a:br>
              <a:rPr lang="en-US" sz="3200" dirty="0">
                <a:latin typeface="+mn-lt"/>
              </a:rPr>
            </a:br>
            <a:r>
              <a:rPr lang="en-US" sz="3200" dirty="0">
                <a:latin typeface="+mn-lt"/>
              </a:rPr>
              <a:t>Two different invoices, the “Chat App Invoice Template” is only for the 2 subs who are staffing the Chat app.</a:t>
            </a:r>
            <a:br>
              <a:rPr lang="en-US" sz="3200" dirty="0">
                <a:latin typeface="+mn-lt"/>
              </a:rPr>
            </a:br>
            <a:r>
              <a:rPr lang="en-US" sz="3200" dirty="0">
                <a:latin typeface="+mn-lt"/>
              </a:rPr>
              <a:t>Everyone else, please use the Regular CalHOPE Provider template.</a:t>
            </a:r>
            <a:br>
              <a:rPr lang="en-US" sz="3200" dirty="0">
                <a:latin typeface="+mn-lt"/>
              </a:rPr>
            </a:br>
            <a:r>
              <a:rPr lang="en-US" sz="3200" dirty="0">
                <a:latin typeface="+mn-lt"/>
              </a:rPr>
              <a:t>Per your contract, submitted invoices which are filled out correctly, will be paid within 30 days. </a:t>
            </a:r>
            <a:br>
              <a:rPr lang="en-US" sz="3200" dirty="0">
                <a:latin typeface="+mn-lt"/>
              </a:rPr>
            </a:br>
            <a:r>
              <a:rPr lang="en-US" sz="3200" dirty="0">
                <a:latin typeface="+mn-lt"/>
              </a:rPr>
              <a:t>Email completed invoice to accountspayable@calmhsa.org and your monthly mtg staff person.</a:t>
            </a: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292074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2CA2E-D76D-CFE7-03FE-BEF3B028ADFF}"/>
              </a:ext>
            </a:extLst>
          </p:cNvPr>
          <p:cNvSpPr>
            <a:spLocks noGrp="1"/>
          </p:cNvSpPr>
          <p:nvPr>
            <p:ph type="body" idx="1"/>
          </p:nvPr>
        </p:nvSpPr>
        <p:spPr/>
        <p:txBody>
          <a:bodyPr>
            <a:normAutofit/>
          </a:bodyPr>
          <a:lstStyle/>
          <a:p>
            <a:r>
              <a:rPr lang="en-US" sz="3200" dirty="0">
                <a:latin typeface="+mj-lt"/>
              </a:rPr>
              <a:t>Three Separate Sheets</a:t>
            </a:r>
          </a:p>
        </p:txBody>
      </p:sp>
      <p:sp>
        <p:nvSpPr>
          <p:cNvPr id="3" name="Text Placeholder 2">
            <a:extLst>
              <a:ext uri="{FF2B5EF4-FFF2-40B4-BE49-F238E27FC236}">
                <a16:creationId xmlns:a16="http://schemas.microsoft.com/office/drawing/2014/main" id="{5680A964-641F-9F05-7065-44528ED3E88F}"/>
              </a:ext>
            </a:extLst>
          </p:cNvPr>
          <p:cNvSpPr>
            <a:spLocks noGrp="1"/>
          </p:cNvSpPr>
          <p:nvPr>
            <p:ph type="body" sz="quarter" idx="3"/>
          </p:nvPr>
        </p:nvSpPr>
        <p:spPr/>
        <p:txBody>
          <a:bodyPr>
            <a:normAutofit/>
          </a:bodyPr>
          <a:lstStyle/>
          <a:p>
            <a:r>
              <a:rPr lang="en-US" sz="3200" dirty="0">
                <a:latin typeface="+mj-lt"/>
              </a:rPr>
              <a:t>AAC Worksheet</a:t>
            </a:r>
          </a:p>
        </p:txBody>
      </p:sp>
      <p:sp>
        <p:nvSpPr>
          <p:cNvPr id="4" name="Content Placeholder 3">
            <a:extLst>
              <a:ext uri="{FF2B5EF4-FFF2-40B4-BE49-F238E27FC236}">
                <a16:creationId xmlns:a16="http://schemas.microsoft.com/office/drawing/2014/main" id="{9B24A32B-CB75-F00B-9E51-5CCF10248D02}"/>
              </a:ext>
            </a:extLst>
          </p:cNvPr>
          <p:cNvSpPr>
            <a:spLocks noGrp="1"/>
          </p:cNvSpPr>
          <p:nvPr>
            <p:ph sz="half" idx="13"/>
          </p:nvPr>
        </p:nvSpPr>
        <p:spPr/>
        <p:txBody>
          <a:bodyPr>
            <a:normAutofit/>
          </a:bodyPr>
          <a:lstStyle/>
          <a:p>
            <a:r>
              <a:rPr lang="en-US" sz="2600" dirty="0">
                <a:solidFill>
                  <a:srgbClr val="8EBA4A"/>
                </a:solidFill>
                <a:latin typeface="+mn-lt"/>
              </a:rPr>
              <a:t>Instructions Tab</a:t>
            </a:r>
          </a:p>
          <a:p>
            <a:r>
              <a:rPr lang="en-US" sz="2600" dirty="0">
                <a:solidFill>
                  <a:srgbClr val="8EBA4A"/>
                </a:solidFill>
                <a:latin typeface="+mn-lt"/>
              </a:rPr>
              <a:t>Invoice Tab</a:t>
            </a:r>
          </a:p>
          <a:p>
            <a:r>
              <a:rPr lang="en-US" sz="2600" dirty="0">
                <a:solidFill>
                  <a:srgbClr val="8EBA4A"/>
                </a:solidFill>
                <a:latin typeface="+mn-lt"/>
              </a:rPr>
              <a:t>Additional Administrative Cost (AAC) Worksheet</a:t>
            </a:r>
          </a:p>
        </p:txBody>
      </p:sp>
      <p:sp>
        <p:nvSpPr>
          <p:cNvPr id="5" name="Content Placeholder 4">
            <a:extLst>
              <a:ext uri="{FF2B5EF4-FFF2-40B4-BE49-F238E27FC236}">
                <a16:creationId xmlns:a16="http://schemas.microsoft.com/office/drawing/2014/main" id="{B2FC8F68-D14E-750B-3DB0-F93B6EEAAE87}"/>
              </a:ext>
            </a:extLst>
          </p:cNvPr>
          <p:cNvSpPr>
            <a:spLocks noGrp="1"/>
          </p:cNvSpPr>
          <p:nvPr>
            <p:ph sz="half" idx="2"/>
          </p:nvPr>
        </p:nvSpPr>
        <p:spPr/>
        <p:txBody>
          <a:bodyPr>
            <a:normAutofit/>
          </a:bodyPr>
          <a:lstStyle/>
          <a:p>
            <a:r>
              <a:rPr lang="en-US" sz="2600" dirty="0">
                <a:solidFill>
                  <a:srgbClr val="8EBA4A"/>
                </a:solidFill>
                <a:latin typeface="+mn-lt"/>
              </a:rPr>
              <a:t>The AAC is calculated at $17,800/pod for the entire contract.</a:t>
            </a:r>
          </a:p>
          <a:p>
            <a:r>
              <a:rPr lang="en-US" sz="2600" dirty="0">
                <a:solidFill>
                  <a:srgbClr val="8EBA4A"/>
                </a:solidFill>
                <a:latin typeface="+mn-lt"/>
              </a:rPr>
              <a:t>We estimated $9,600 for outreach.</a:t>
            </a:r>
          </a:p>
          <a:p>
            <a:r>
              <a:rPr lang="en-US" sz="2600" dirty="0">
                <a:solidFill>
                  <a:srgbClr val="8EBA4A"/>
                </a:solidFill>
                <a:latin typeface="+mn-lt"/>
              </a:rPr>
              <a:t>Budgeting Tool</a:t>
            </a:r>
          </a:p>
          <a:p>
            <a:r>
              <a:rPr lang="en-US" sz="2600" dirty="0">
                <a:solidFill>
                  <a:srgbClr val="8EBA4A"/>
                </a:solidFill>
                <a:latin typeface="+mn-lt"/>
              </a:rPr>
              <a:t>Tracker for you to add to each month</a:t>
            </a:r>
          </a:p>
        </p:txBody>
      </p:sp>
      <p:sp>
        <p:nvSpPr>
          <p:cNvPr id="6" name="Title 5">
            <a:extLst>
              <a:ext uri="{FF2B5EF4-FFF2-40B4-BE49-F238E27FC236}">
                <a16:creationId xmlns:a16="http://schemas.microsoft.com/office/drawing/2014/main" id="{AF80B16F-D154-814C-1B09-C187FDEA5195}"/>
              </a:ext>
            </a:extLst>
          </p:cNvPr>
          <p:cNvSpPr>
            <a:spLocks noGrp="1"/>
          </p:cNvSpPr>
          <p:nvPr>
            <p:ph type="title"/>
          </p:nvPr>
        </p:nvSpPr>
        <p:spPr/>
        <p:txBody>
          <a:bodyPr>
            <a:noAutofit/>
          </a:bodyPr>
          <a:lstStyle/>
          <a:p>
            <a:r>
              <a:rPr lang="en-US" sz="4400" dirty="0">
                <a:latin typeface="+mj-lt"/>
              </a:rPr>
              <a:t>Monthly Invoice</a:t>
            </a:r>
          </a:p>
        </p:txBody>
      </p:sp>
    </p:spTree>
    <p:extLst>
      <p:ext uri="{BB962C8B-B14F-4D97-AF65-F5344CB8AC3E}">
        <p14:creationId xmlns:p14="http://schemas.microsoft.com/office/powerpoint/2010/main" val="291721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686560"/>
            <a:ext cx="10777877" cy="5679440"/>
          </a:xfrm>
        </p:spPr>
        <p:txBody>
          <a:bodyPr/>
          <a:lstStyle/>
          <a:p>
            <a:r>
              <a:rPr lang="en-US" sz="4400" u="sng" dirty="0">
                <a:latin typeface="+mj-lt"/>
              </a:rPr>
              <a:t>Outreach Plan</a:t>
            </a:r>
            <a:br>
              <a:rPr lang="en-US" sz="2800" u="sng" dirty="0">
                <a:latin typeface="+mn-lt"/>
              </a:rPr>
            </a:br>
            <a:r>
              <a:rPr lang="en-US" sz="3200" dirty="0">
                <a:latin typeface="+mn-lt"/>
              </a:rPr>
              <a:t>Each Agency is required to submit an Outreach Plan that will address how they plan to reach their target populations and how they plan to allocate funds within the Additional Administrative Costs line item for outreach efforts. </a:t>
            </a:r>
            <a:br>
              <a:rPr lang="en-US" sz="3200" dirty="0">
                <a:latin typeface="+mn-lt"/>
              </a:rPr>
            </a:br>
            <a:r>
              <a:rPr lang="en-US" sz="3200" dirty="0">
                <a:latin typeface="+mn-lt"/>
              </a:rPr>
              <a:t>AAC includes $800/month-pod for outreach.</a:t>
            </a:r>
            <a:br>
              <a:rPr lang="en-US" sz="3200" dirty="0">
                <a:latin typeface="+mn-lt"/>
              </a:rPr>
            </a:br>
            <a:r>
              <a:rPr lang="en-US" sz="3200" dirty="0">
                <a:latin typeface="+mn-lt"/>
              </a:rPr>
              <a:t>The Outreach Plan is due to CalMHSA no later than February 28, 2023.</a:t>
            </a:r>
            <a:br>
              <a:rPr lang="en-US" sz="3200" dirty="0">
                <a:latin typeface="+mn-lt"/>
              </a:rPr>
            </a:br>
            <a:r>
              <a:rPr lang="en-US" sz="3200" dirty="0">
                <a:latin typeface="+mn-lt"/>
              </a:rPr>
              <a:t>We have received 14 Outreach Plans thus far.</a:t>
            </a:r>
            <a:br>
              <a:rPr lang="en-US" sz="3200" dirty="0">
                <a:latin typeface="+mn-lt"/>
              </a:rPr>
            </a:b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409436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dirty="0">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2194560"/>
            <a:ext cx="3678648" cy="3130633"/>
          </a:xfrm>
        </p:spPr>
        <p:txBody>
          <a:bodyPr>
            <a:normAutofit/>
          </a:bodyPr>
          <a:lstStyle/>
          <a:p>
            <a:r>
              <a:rPr lang="en-US" sz="3600" u="sng" dirty="0">
                <a:solidFill>
                  <a:srgbClr val="0F6775"/>
                </a:solidFill>
                <a:latin typeface="+mn-lt"/>
              </a:rPr>
              <a:t>Save the Date:</a:t>
            </a:r>
          </a:p>
          <a:p>
            <a:r>
              <a:rPr lang="en-US" sz="2800" dirty="0">
                <a:solidFill>
                  <a:srgbClr val="0F6775"/>
                </a:solidFill>
                <a:latin typeface="+mn-lt"/>
              </a:rPr>
              <a:t>March 9</a:t>
            </a:r>
            <a:r>
              <a:rPr lang="en-US" sz="2800" baseline="30000" dirty="0">
                <a:solidFill>
                  <a:srgbClr val="0F6775"/>
                </a:solidFill>
                <a:latin typeface="+mn-lt"/>
              </a:rPr>
              <a:t>th</a:t>
            </a:r>
            <a:r>
              <a:rPr lang="en-US" sz="2800" dirty="0">
                <a:solidFill>
                  <a:srgbClr val="0F6775"/>
                </a:solidFill>
                <a:latin typeface="+mn-lt"/>
              </a:rPr>
              <a:t> 1:30-2:30</a:t>
            </a:r>
          </a:p>
          <a:p>
            <a:r>
              <a:rPr lang="en-US" sz="2800" dirty="0">
                <a:solidFill>
                  <a:srgbClr val="0F6775"/>
                </a:solidFill>
                <a:latin typeface="+mn-lt"/>
              </a:rPr>
              <a:t>Keris Myrick, Peer Counseling Training</a:t>
            </a:r>
          </a:p>
          <a:p>
            <a:endParaRPr lang="en-US" sz="2800" dirty="0">
              <a:solidFill>
                <a:srgbClr val="0F6775"/>
              </a:solidFill>
              <a:latin typeface="+mn-lt"/>
            </a:endParaRPr>
          </a:p>
          <a:p>
            <a:endParaRPr lang="en-US" sz="2800" dirty="0">
              <a:solidFill>
                <a:srgbClr val="0F6775"/>
              </a:solidFill>
              <a:latin typeface="+mn-lt"/>
            </a:endParaRP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21348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737360"/>
            <a:ext cx="11078379" cy="4653279"/>
          </a:xfrm>
        </p:spPr>
        <p:txBody>
          <a:bodyPr/>
          <a:lstStyle/>
          <a:p>
            <a:r>
              <a:rPr lang="en-US" sz="4400" u="sng" dirty="0">
                <a:latin typeface="+mj-lt"/>
              </a:rPr>
              <a:t>AGENDA</a:t>
            </a:r>
            <a:br>
              <a:rPr lang="en-US" sz="2800" dirty="0">
                <a:latin typeface="+mn-lt"/>
              </a:rPr>
            </a:br>
            <a:r>
              <a:rPr lang="en-US" sz="3200" dirty="0">
                <a:latin typeface="+mn-lt"/>
              </a:rPr>
              <a:t>Requested Information and Other</a:t>
            </a:r>
            <a:br>
              <a:rPr lang="en-US" sz="3200" dirty="0">
                <a:latin typeface="+mn-lt"/>
              </a:rPr>
            </a:br>
            <a:r>
              <a:rPr lang="en-US" sz="3200" dirty="0">
                <a:latin typeface="+mn-lt"/>
              </a:rPr>
              <a:t>Data Collection</a:t>
            </a:r>
            <a:br>
              <a:rPr lang="en-US" sz="3200" dirty="0">
                <a:latin typeface="+mn-lt"/>
              </a:rPr>
            </a:br>
            <a:r>
              <a:rPr lang="en-US" sz="3200" dirty="0">
                <a:latin typeface="+mn-lt"/>
              </a:rPr>
              <a:t>First Deliverables</a:t>
            </a:r>
            <a:br>
              <a:rPr lang="en-US" sz="3200" dirty="0">
                <a:latin typeface="+mn-lt"/>
              </a:rPr>
            </a:br>
            <a:r>
              <a:rPr lang="en-US" sz="3200" dirty="0">
                <a:latin typeface="+mn-lt"/>
              </a:rPr>
              <a:t>Monthly Invoice</a:t>
            </a:r>
            <a:br>
              <a:rPr lang="en-US" sz="3200" dirty="0">
                <a:latin typeface="+mn-lt"/>
              </a:rPr>
            </a:br>
            <a:r>
              <a:rPr lang="en-US" sz="3200" dirty="0">
                <a:latin typeface="+mn-lt"/>
              </a:rPr>
              <a:t>Outreach Plan</a:t>
            </a:r>
            <a:br>
              <a:rPr lang="en-US" sz="3200" dirty="0">
                <a:latin typeface="+mn-lt"/>
              </a:rPr>
            </a:br>
            <a:r>
              <a:rPr lang="en-US" sz="3200" dirty="0">
                <a:latin typeface="+mn-lt"/>
              </a:rPr>
              <a:t>Save the Date and Invite your Support Specialists; March 9</a:t>
            </a:r>
            <a:r>
              <a:rPr lang="en-US" sz="3200" baseline="30000" dirty="0">
                <a:latin typeface="+mn-lt"/>
              </a:rPr>
              <a:t>th</a:t>
            </a:r>
            <a:r>
              <a:rPr lang="en-US" sz="3200" dirty="0">
                <a:latin typeface="+mn-lt"/>
              </a:rPr>
              <a:t> 1:30-2:30</a:t>
            </a:r>
            <a:br>
              <a:rPr lang="en-US" sz="3200" dirty="0">
                <a:latin typeface="+mn-lt"/>
              </a:rPr>
            </a:br>
            <a:endParaRPr lang="en-US" sz="3200" dirty="0">
              <a:latin typeface="+mn-lt"/>
            </a:endParaRPr>
          </a:p>
        </p:txBody>
      </p:sp>
    </p:spTree>
    <p:extLst>
      <p:ext uri="{BB962C8B-B14F-4D97-AF65-F5344CB8AC3E}">
        <p14:creationId xmlns:p14="http://schemas.microsoft.com/office/powerpoint/2010/main" val="141854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2245360"/>
            <a:ext cx="10777877" cy="4124960"/>
          </a:xfrm>
        </p:spPr>
        <p:txBody>
          <a:bodyPr/>
          <a:lstStyle/>
          <a:p>
            <a:br>
              <a:rPr lang="en-US" sz="4400" u="sng" dirty="0">
                <a:latin typeface="+mj-lt"/>
              </a:rPr>
            </a:br>
            <a:br>
              <a:rPr lang="en-US" sz="4400" u="sng" dirty="0">
                <a:latin typeface="+mj-lt"/>
              </a:rPr>
            </a:br>
            <a:r>
              <a:rPr lang="en-US" sz="4400" u="sng" dirty="0">
                <a:latin typeface="+mj-lt"/>
              </a:rPr>
              <a:t>Requested Information</a:t>
            </a:r>
            <a:br>
              <a:rPr lang="en-US" sz="4400" u="sng" dirty="0">
                <a:latin typeface="+mj-lt"/>
              </a:rPr>
            </a:br>
            <a:br>
              <a:rPr lang="en-US" sz="2800" u="sng" dirty="0">
                <a:latin typeface="+mj-lt"/>
              </a:rPr>
            </a:br>
            <a:r>
              <a:rPr lang="en-US" sz="2800" dirty="0">
                <a:latin typeface="+mj-lt"/>
              </a:rPr>
              <a:t>If you are new to CalHOPE (six agencies) or if your policy has changed in the last two years, please email Taylor your agency’s PTO policy. Need Happier Life, Episcopal Community Services, FACTR, and CAMHPRO to send it in.</a:t>
            </a:r>
            <a:br>
              <a:rPr lang="en-US" sz="2800" dirty="0">
                <a:latin typeface="+mj-lt"/>
              </a:rPr>
            </a:br>
            <a:r>
              <a:rPr lang="en-US" sz="2800" dirty="0">
                <a:latin typeface="+mj-lt"/>
              </a:rPr>
              <a:t>Resource Database Updates Still Needed: Please complete for your counties.</a:t>
            </a:r>
            <a:br>
              <a:rPr lang="en-US" sz="2800" dirty="0">
                <a:latin typeface="+mj-lt"/>
              </a:rPr>
            </a:br>
            <a:r>
              <a:rPr lang="en-US" sz="2800" dirty="0">
                <a:latin typeface="+mj-lt"/>
              </a:rPr>
              <a:t>Please send deliverables to </a:t>
            </a:r>
            <a:r>
              <a:rPr lang="en-US" sz="2800" dirty="0">
                <a:latin typeface="+mj-lt"/>
                <a:hlinkClick r:id="rId2"/>
              </a:rPr>
              <a:t>taylor.Intermill@calmhsa.org</a:t>
            </a:r>
            <a:br>
              <a:rPr lang="en-US" sz="2800" dirty="0">
                <a:latin typeface="+mj-lt"/>
              </a:rPr>
            </a:br>
            <a:br>
              <a:rPr lang="en-US" sz="2800" dirty="0">
                <a:latin typeface="+mj-lt"/>
              </a:rPr>
            </a:br>
            <a:r>
              <a:rPr lang="en-US" sz="4400" u="sng" dirty="0">
                <a:latin typeface="+mj-lt"/>
              </a:rPr>
              <a:t>Other</a:t>
            </a:r>
            <a:br>
              <a:rPr lang="en-US" sz="2800" dirty="0">
                <a:latin typeface="+mj-lt"/>
              </a:rPr>
            </a:br>
            <a:r>
              <a:rPr lang="en-US" sz="2800" dirty="0">
                <a:latin typeface="+mj-lt"/>
              </a:rPr>
              <a:t>The CalHOPE logo information is available on the repository site under Branding Guidelines.</a:t>
            </a:r>
            <a:br>
              <a:rPr lang="en-US" sz="2800" dirty="0">
                <a:latin typeface="+mj-lt"/>
              </a:rPr>
            </a:br>
            <a:endParaRPr lang="en-US" sz="3200" dirty="0">
              <a:latin typeface="+mn-lt"/>
            </a:endParaRPr>
          </a:p>
        </p:txBody>
      </p:sp>
    </p:spTree>
    <p:extLst>
      <p:ext uri="{BB962C8B-B14F-4D97-AF65-F5344CB8AC3E}">
        <p14:creationId xmlns:p14="http://schemas.microsoft.com/office/powerpoint/2010/main" val="310348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DAB07C-2F7D-ADD6-15F8-065F67AC77A9}"/>
              </a:ext>
            </a:extLst>
          </p:cNvPr>
          <p:cNvSpPr>
            <a:spLocks noGrp="1"/>
          </p:cNvSpPr>
          <p:nvPr>
            <p:ph idx="1"/>
          </p:nvPr>
        </p:nvSpPr>
        <p:spPr>
          <a:xfrm>
            <a:off x="493859" y="1605280"/>
            <a:ext cx="11202174" cy="4744720"/>
          </a:xfrm>
        </p:spPr>
        <p:txBody>
          <a:bodyPr numCol="1">
            <a:normAutofit fontScale="62500" lnSpcReduction="20000"/>
          </a:bodyPr>
          <a:lstStyle/>
          <a:p>
            <a:endParaRPr lang="en-US" sz="4000" dirty="0">
              <a:solidFill>
                <a:srgbClr val="438F89"/>
              </a:solidFill>
              <a:latin typeface="+mn-lt"/>
            </a:endParaRPr>
          </a:p>
          <a:p>
            <a:r>
              <a:rPr lang="en-US" sz="4000" dirty="0">
                <a:solidFill>
                  <a:srgbClr val="438F89"/>
                </a:solidFill>
                <a:latin typeface="+mn-lt"/>
              </a:rPr>
              <a:t>IT Team is working on adding a pdf option to the form.</a:t>
            </a:r>
          </a:p>
          <a:p>
            <a:r>
              <a:rPr lang="en-US" sz="4000" dirty="0">
                <a:solidFill>
                  <a:srgbClr val="438F89"/>
                </a:solidFill>
                <a:latin typeface="+mn-lt"/>
              </a:rPr>
              <a:t>IT Team is working on adding additional identifiers to the forms.</a:t>
            </a:r>
          </a:p>
          <a:p>
            <a:r>
              <a:rPr lang="en-US" sz="4000" dirty="0">
                <a:solidFill>
                  <a:srgbClr val="438F89"/>
                </a:solidFill>
                <a:latin typeface="+mn-lt"/>
              </a:rPr>
              <a:t>In the meantime, if you need to delete a form, email Taylor to request a deletion by sending the following: </a:t>
            </a:r>
            <a:r>
              <a:rPr lang="en-US" sz="4000" b="1" dirty="0">
                <a:solidFill>
                  <a:srgbClr val="438F89"/>
                </a:solidFill>
                <a:latin typeface="+mn-lt"/>
              </a:rPr>
              <a:t>Put in Subject Line: Request Forms Deletion</a:t>
            </a:r>
          </a:p>
          <a:p>
            <a:r>
              <a:rPr lang="en-US" sz="4000" dirty="0">
                <a:solidFill>
                  <a:srgbClr val="438F89"/>
                </a:solidFill>
                <a:latin typeface="+mn-lt"/>
              </a:rPr>
              <a:t>Agency Name, Type of Form (Ind, Group or Outreach), Employee name (The one entered in the form), Date the form was submitted, and (Optional) Approximate time of submittal. </a:t>
            </a:r>
          </a:p>
          <a:p>
            <a:r>
              <a:rPr lang="en-US" sz="4000" dirty="0">
                <a:solidFill>
                  <a:srgbClr val="438F89"/>
                </a:solidFill>
                <a:latin typeface="+mn-lt"/>
              </a:rPr>
              <a:t>Example: Accidentally submitted two forms. Request to delete the first one or delete the second one, with info above included in the email.</a:t>
            </a:r>
            <a:endParaRPr lang="en-US" sz="3400" dirty="0">
              <a:solidFill>
                <a:srgbClr val="438F89"/>
              </a:solidFill>
              <a:latin typeface="+mn-lt"/>
            </a:endParaRPr>
          </a:p>
        </p:txBody>
      </p:sp>
      <p:sp>
        <p:nvSpPr>
          <p:cNvPr id="2" name="Title 1">
            <a:extLst>
              <a:ext uri="{FF2B5EF4-FFF2-40B4-BE49-F238E27FC236}">
                <a16:creationId xmlns:a16="http://schemas.microsoft.com/office/drawing/2014/main" id="{1C9E2C28-42E2-ACBB-DD75-B4FBB3FD9BE6}"/>
              </a:ext>
            </a:extLst>
          </p:cNvPr>
          <p:cNvSpPr>
            <a:spLocks noGrp="1"/>
          </p:cNvSpPr>
          <p:nvPr>
            <p:ph type="title"/>
          </p:nvPr>
        </p:nvSpPr>
        <p:spPr>
          <a:xfrm>
            <a:off x="493859" y="365125"/>
            <a:ext cx="11202174" cy="620395"/>
          </a:xfrm>
        </p:spPr>
        <p:txBody>
          <a:bodyPr>
            <a:normAutofit fontScale="90000"/>
          </a:bodyPr>
          <a:lstStyle/>
          <a:p>
            <a:br>
              <a:rPr lang="en-US" dirty="0"/>
            </a:br>
            <a:br>
              <a:rPr lang="en-US" dirty="0"/>
            </a:br>
            <a:r>
              <a:rPr lang="en-US" sz="4900" u="sng" dirty="0">
                <a:latin typeface="Calibri" panose="020F0502020204030204" pitchFamily="34" charset="0"/>
                <a:cs typeface="Calibri" panose="020F0502020204030204" pitchFamily="34" charset="0"/>
              </a:rPr>
              <a:t>Data Collection:</a:t>
            </a:r>
            <a:br>
              <a:rPr lang="en-US" dirty="0"/>
            </a:br>
            <a:r>
              <a:rPr lang="en-US" sz="3600" dirty="0">
                <a:latin typeface="+mn-lt"/>
              </a:rPr>
              <a:t>Forms Submitted Increased by almost 900 from last week! Or doubling the previous week’s amount.</a:t>
            </a:r>
          </a:p>
        </p:txBody>
      </p:sp>
    </p:spTree>
    <p:extLst>
      <p:ext uri="{BB962C8B-B14F-4D97-AF65-F5344CB8AC3E}">
        <p14:creationId xmlns:p14="http://schemas.microsoft.com/office/powerpoint/2010/main" val="297342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660041" y="583862"/>
            <a:ext cx="2880828" cy="5690276"/>
          </a:xfrm>
        </p:spPr>
        <p:txBody>
          <a:bodyPr vert="horz" lIns="91440" tIns="45720" rIns="91440" bIns="45720" rtlCol="0" anchor="t">
            <a:normAutofit/>
          </a:bodyPr>
          <a:lstStyle/>
          <a:p>
            <a:br>
              <a:rPr lang="en-US" sz="2400" kern="1200" dirty="0">
                <a:solidFill>
                  <a:srgbClr val="FFFFFF"/>
                </a:solidFill>
                <a:latin typeface="+mj-lt"/>
                <a:ea typeface="+mj-ea"/>
                <a:cs typeface="+mj-cs"/>
              </a:rPr>
            </a:br>
            <a:r>
              <a:rPr lang="en-US" sz="1900" kern="1200" dirty="0">
                <a:solidFill>
                  <a:srgbClr val="FFFFFF"/>
                </a:solidFill>
                <a:latin typeface="+mj-lt"/>
                <a:ea typeface="+mj-ea"/>
                <a:cs typeface="+mj-cs"/>
              </a:rPr>
              <a:t> </a:t>
            </a:r>
          </a:p>
        </p:txBody>
      </p:sp>
      <p:pic>
        <p:nvPicPr>
          <p:cNvPr id="3" name="Picture 2">
            <a:extLst>
              <a:ext uri="{FF2B5EF4-FFF2-40B4-BE49-F238E27FC236}">
                <a16:creationId xmlns:a16="http://schemas.microsoft.com/office/drawing/2014/main" id="{95C6BECF-1B66-35F9-3744-ACAF41985B3F}"/>
              </a:ext>
            </a:extLst>
          </p:cNvPr>
          <p:cNvPicPr>
            <a:picLocks noChangeAspect="1"/>
          </p:cNvPicPr>
          <p:nvPr/>
        </p:nvPicPr>
        <p:blipFill>
          <a:blip r:embed="rId2"/>
          <a:srcRect l="1252" r="1252"/>
          <a:stretch/>
        </p:blipFill>
        <p:spPr>
          <a:xfrm>
            <a:off x="4868440" y="259225"/>
            <a:ext cx="6012920" cy="4002214"/>
          </a:xfrm>
          <a:prstGeom prst="rect">
            <a:avLst/>
          </a:prstGeom>
        </p:spPr>
      </p:pic>
      <p:pic>
        <p:nvPicPr>
          <p:cNvPr id="4" name="Picture 3">
            <a:extLst>
              <a:ext uri="{FF2B5EF4-FFF2-40B4-BE49-F238E27FC236}">
                <a16:creationId xmlns:a16="http://schemas.microsoft.com/office/drawing/2014/main" id="{0B1A030A-C79B-074B-164A-B3315FA45DED}"/>
              </a:ext>
            </a:extLst>
          </p:cNvPr>
          <p:cNvPicPr>
            <a:picLocks noChangeAspect="1"/>
          </p:cNvPicPr>
          <p:nvPr/>
        </p:nvPicPr>
        <p:blipFill rotWithShape="1">
          <a:blip r:embed="rId3"/>
          <a:srcRect t="11008" b="11008"/>
          <a:stretch/>
        </p:blipFill>
        <p:spPr>
          <a:xfrm>
            <a:off x="7100596" y="4261438"/>
            <a:ext cx="4431363" cy="2012699"/>
          </a:xfrm>
          <a:prstGeom prst="rect">
            <a:avLst/>
          </a:prstGeom>
        </p:spPr>
      </p:pic>
      <p:sp>
        <p:nvSpPr>
          <p:cNvPr id="6" name="Title 1">
            <a:extLst>
              <a:ext uri="{FF2B5EF4-FFF2-40B4-BE49-F238E27FC236}">
                <a16:creationId xmlns:a16="http://schemas.microsoft.com/office/drawing/2014/main" id="{B0C891D0-2B1A-76F7-2183-E45688445E19}"/>
              </a:ext>
            </a:extLst>
          </p:cNvPr>
          <p:cNvSpPr txBox="1">
            <a:spLocks/>
          </p:cNvSpPr>
          <p:nvPr/>
        </p:nvSpPr>
        <p:spPr>
          <a:xfrm>
            <a:off x="196428" y="191260"/>
            <a:ext cx="3581402" cy="618802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lang="en-US" sz="6000" kern="1200" spc="-100" baseline="0">
                <a:solidFill>
                  <a:schemeClr val="bg1"/>
                </a:solidFill>
                <a:latin typeface="Bebas Neue" panose="020B0606020202050201" pitchFamily="34" charset="77"/>
                <a:ea typeface="+mj-ea"/>
                <a:cs typeface="+mj-cs"/>
              </a:defRPr>
            </a:lvl1pPr>
          </a:lstStyle>
          <a:p>
            <a:r>
              <a:rPr lang="en-US" sz="4000" u="sng" dirty="0">
                <a:solidFill>
                  <a:srgbClr val="FFFFFF"/>
                </a:solidFill>
                <a:latin typeface="+mj-lt"/>
              </a:rPr>
              <a:t>Data Collection</a:t>
            </a:r>
            <a:br>
              <a:rPr lang="en-US" sz="1900" u="sng" dirty="0">
                <a:solidFill>
                  <a:srgbClr val="FFFFFF"/>
                </a:solidFill>
                <a:latin typeface="+mj-lt"/>
              </a:rPr>
            </a:br>
            <a:endParaRPr lang="en-US" sz="1900" u="sng" dirty="0">
              <a:solidFill>
                <a:srgbClr val="FFFFFF"/>
              </a:solidFill>
              <a:latin typeface="+mj-lt"/>
            </a:endParaRPr>
          </a:p>
          <a:p>
            <a:r>
              <a:rPr lang="en-US" sz="2700" dirty="0">
                <a:solidFill>
                  <a:srgbClr val="FFFFFF"/>
                </a:solidFill>
                <a:latin typeface="+mj-lt"/>
              </a:rPr>
              <a:t>Who Hasn’t Submitted Forms?</a:t>
            </a:r>
            <a:br>
              <a:rPr lang="en-US" sz="2700" dirty="0">
                <a:solidFill>
                  <a:srgbClr val="FFFFFF"/>
                </a:solidFill>
                <a:latin typeface="+mj-lt"/>
              </a:rPr>
            </a:br>
            <a:endParaRPr lang="en-US" sz="2700" dirty="0">
              <a:solidFill>
                <a:srgbClr val="FFFFFF"/>
              </a:solidFill>
              <a:latin typeface="+mj-lt"/>
            </a:endParaRPr>
          </a:p>
          <a:p>
            <a:r>
              <a:rPr lang="en-US" sz="2700" dirty="0">
                <a:solidFill>
                  <a:srgbClr val="FFFFFF"/>
                </a:solidFill>
                <a:latin typeface="+mj-lt"/>
              </a:rPr>
              <a:t>Haitian Bridge Alliance</a:t>
            </a:r>
            <a:br>
              <a:rPr lang="en-US" sz="2700" dirty="0">
                <a:solidFill>
                  <a:srgbClr val="FFFFFF"/>
                </a:solidFill>
                <a:latin typeface="+mj-lt"/>
              </a:rPr>
            </a:br>
            <a:r>
              <a:rPr lang="en-US" sz="2700" dirty="0">
                <a:solidFill>
                  <a:srgbClr val="FFFFFF"/>
                </a:solidFill>
                <a:latin typeface="+mj-lt"/>
              </a:rPr>
              <a:t>Health Education </a:t>
            </a:r>
            <a:br>
              <a:rPr lang="en-US" sz="2700" dirty="0">
                <a:solidFill>
                  <a:srgbClr val="FFFFFF"/>
                </a:solidFill>
                <a:latin typeface="+mj-lt"/>
              </a:rPr>
            </a:br>
            <a:r>
              <a:rPr lang="en-US" sz="2700" dirty="0">
                <a:solidFill>
                  <a:srgbClr val="FFFFFF"/>
                </a:solidFill>
                <a:latin typeface="+mj-lt"/>
              </a:rPr>
              <a:t>Horn of Africa</a:t>
            </a:r>
            <a:br>
              <a:rPr lang="en-US" sz="2700" dirty="0">
                <a:solidFill>
                  <a:srgbClr val="FFFFFF"/>
                </a:solidFill>
                <a:latin typeface="+mj-lt"/>
              </a:rPr>
            </a:br>
            <a:r>
              <a:rPr lang="en-US" sz="2700" dirty="0">
                <a:solidFill>
                  <a:srgbClr val="FFFFFF"/>
                </a:solidFill>
                <a:latin typeface="+mj-lt"/>
              </a:rPr>
              <a:t>USC Tele-Behavioral Health</a:t>
            </a:r>
            <a:br>
              <a:rPr lang="en-US" sz="2400" dirty="0">
                <a:solidFill>
                  <a:srgbClr val="FFFFFF"/>
                </a:solidFill>
                <a:latin typeface="+mj-lt"/>
              </a:rPr>
            </a:br>
            <a:r>
              <a:rPr lang="en-US" sz="1900" dirty="0">
                <a:solidFill>
                  <a:srgbClr val="FFFFFF"/>
                </a:solidFill>
                <a:latin typeface="+mj-lt"/>
              </a:rPr>
              <a:t> </a:t>
            </a:r>
          </a:p>
        </p:txBody>
      </p:sp>
    </p:spTree>
    <p:extLst>
      <p:ext uri="{BB962C8B-B14F-4D97-AF65-F5344CB8AC3E}">
        <p14:creationId xmlns:p14="http://schemas.microsoft.com/office/powerpoint/2010/main" val="401114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95C6BECF-1B66-35F9-3744-ACAF41985B3F}"/>
              </a:ext>
            </a:extLst>
          </p:cNvPr>
          <p:cNvPicPr>
            <a:picLocks noChangeAspect="1"/>
          </p:cNvPicPr>
          <p:nvPr/>
        </p:nvPicPr>
        <p:blipFill rotWithShape="1">
          <a:blip r:embed="rId2"/>
          <a:srcRect t="1325" b="1325"/>
          <a:stretch/>
        </p:blipFill>
        <p:spPr>
          <a:xfrm>
            <a:off x="5571970" y="365760"/>
            <a:ext cx="5325416" cy="6125298"/>
          </a:xfrm>
          <a:prstGeom prst="rect">
            <a:avLst/>
          </a:prstGeom>
        </p:spPr>
      </p:pic>
      <p:sp>
        <p:nvSpPr>
          <p:cNvPr id="7" name="TextBox 6">
            <a:extLst>
              <a:ext uri="{FF2B5EF4-FFF2-40B4-BE49-F238E27FC236}">
                <a16:creationId xmlns:a16="http://schemas.microsoft.com/office/drawing/2014/main" id="{4B1BADA5-C765-F81B-062D-255885DB422C}"/>
              </a:ext>
            </a:extLst>
          </p:cNvPr>
          <p:cNvSpPr txBox="1"/>
          <p:nvPr/>
        </p:nvSpPr>
        <p:spPr>
          <a:xfrm>
            <a:off x="102154" y="365760"/>
            <a:ext cx="3768806" cy="43242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srgbClr val="FFFFFF"/>
                </a:solidFill>
                <a:effectLst/>
                <a:uLnTx/>
                <a:uFillTx/>
                <a:latin typeface="Calibri Light" panose="020F0302020204030204"/>
                <a:ea typeface="+mn-ea"/>
                <a:cs typeface="+mn-cs"/>
              </a:rPr>
              <a:t>Data Collection</a:t>
            </a:r>
            <a:br>
              <a:rPr kumimoji="0" lang="en-US" sz="1900" b="0" i="0" u="sng" strike="noStrike" kern="1200" cap="none" spc="0" normalizeH="0" baseline="0" noProof="0" dirty="0">
                <a:ln>
                  <a:noFill/>
                </a:ln>
                <a:solidFill>
                  <a:srgbClr val="FFFFFF"/>
                </a:solidFill>
                <a:effectLst/>
                <a:uLnTx/>
                <a:uFillTx/>
                <a:latin typeface="Calibri Light" panose="020F0302020204030204"/>
                <a:ea typeface="+mn-ea"/>
                <a:cs typeface="+mn-cs"/>
              </a:rPr>
            </a:br>
            <a:endParaRPr kumimoji="0" lang="en-US" sz="1900" b="0" i="0" u="sng"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t>Who Hasn’t Submitted Forms?</a:t>
            </a:r>
            <a:b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br>
            <a:endPar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t>Haitian Bridge Alliance</a:t>
            </a:r>
            <a:b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br>
            <a: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t>Health Education </a:t>
            </a:r>
            <a:b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br>
            <a: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t>Horn of Africa</a:t>
            </a:r>
            <a:b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br>
            <a: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t>USC Tele-Behavioral Health</a:t>
            </a:r>
            <a:endParaRPr lang="en-US" dirty="0"/>
          </a:p>
        </p:txBody>
      </p:sp>
    </p:spTree>
    <p:extLst>
      <p:ext uri="{BB962C8B-B14F-4D97-AF65-F5344CB8AC3E}">
        <p14:creationId xmlns:p14="http://schemas.microsoft.com/office/powerpoint/2010/main" val="95401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95C6BECF-1B66-35F9-3744-ACAF41985B3F}"/>
              </a:ext>
            </a:extLst>
          </p:cNvPr>
          <p:cNvPicPr>
            <a:picLocks noChangeAspect="1"/>
          </p:cNvPicPr>
          <p:nvPr/>
        </p:nvPicPr>
        <p:blipFill rotWithShape="1">
          <a:blip r:embed="rId2"/>
          <a:srcRect l="604" r="604"/>
          <a:stretch/>
        </p:blipFill>
        <p:spPr>
          <a:xfrm>
            <a:off x="5357893" y="365760"/>
            <a:ext cx="5325416" cy="6125298"/>
          </a:xfrm>
          <a:prstGeom prst="rect">
            <a:avLst/>
          </a:prstGeom>
        </p:spPr>
      </p:pic>
      <p:sp>
        <p:nvSpPr>
          <p:cNvPr id="7" name="TextBox 6">
            <a:extLst>
              <a:ext uri="{FF2B5EF4-FFF2-40B4-BE49-F238E27FC236}">
                <a16:creationId xmlns:a16="http://schemas.microsoft.com/office/drawing/2014/main" id="{4B1BADA5-C765-F81B-062D-255885DB422C}"/>
              </a:ext>
            </a:extLst>
          </p:cNvPr>
          <p:cNvSpPr txBox="1"/>
          <p:nvPr/>
        </p:nvSpPr>
        <p:spPr>
          <a:xfrm>
            <a:off x="102154" y="365760"/>
            <a:ext cx="3768806" cy="43242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srgbClr val="FFFFFF"/>
                </a:solidFill>
                <a:effectLst/>
                <a:uLnTx/>
                <a:uFillTx/>
                <a:latin typeface="Calibri Light" panose="020F0302020204030204"/>
                <a:ea typeface="+mn-ea"/>
                <a:cs typeface="+mn-cs"/>
              </a:rPr>
              <a:t>Data Collection</a:t>
            </a:r>
            <a:br>
              <a:rPr kumimoji="0" lang="en-US" sz="1900" b="0" i="0" u="sng" strike="noStrike" kern="1200" cap="none" spc="0" normalizeH="0" baseline="0" noProof="0" dirty="0">
                <a:ln>
                  <a:noFill/>
                </a:ln>
                <a:solidFill>
                  <a:srgbClr val="FFFFFF"/>
                </a:solidFill>
                <a:effectLst/>
                <a:uLnTx/>
                <a:uFillTx/>
                <a:latin typeface="Calibri Light" panose="020F0302020204030204"/>
                <a:ea typeface="+mn-ea"/>
                <a:cs typeface="+mn-cs"/>
              </a:rPr>
            </a:br>
            <a:endParaRPr kumimoji="0" lang="en-US" sz="1900" b="0" i="0" u="sng"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t>Who Hasn’t Submitted Forms?</a:t>
            </a:r>
            <a:b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br>
            <a:endPar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t>Haitian Bridge Alliance</a:t>
            </a:r>
            <a:b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br>
            <a: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t>Health Education </a:t>
            </a:r>
            <a:b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br>
            <a: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t>Horn of Africa</a:t>
            </a:r>
            <a:b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br>
            <a:r>
              <a:rPr kumimoji="0" lang="en-US" sz="2700" b="0" i="0" u="none" strike="noStrike" kern="1200" cap="none" spc="0" normalizeH="0" baseline="0" noProof="0" dirty="0">
                <a:ln>
                  <a:noFill/>
                </a:ln>
                <a:solidFill>
                  <a:srgbClr val="FFFFFF"/>
                </a:solidFill>
                <a:effectLst/>
                <a:uLnTx/>
                <a:uFillTx/>
                <a:latin typeface="Calibri Light" panose="020F0302020204030204"/>
                <a:ea typeface="+mn-ea"/>
                <a:cs typeface="+mn-cs"/>
              </a:rPr>
              <a:t>USC Tele-Behavioral Health</a:t>
            </a:r>
            <a:endParaRPr lang="en-US" dirty="0"/>
          </a:p>
        </p:txBody>
      </p:sp>
    </p:spTree>
    <p:extLst>
      <p:ext uri="{BB962C8B-B14F-4D97-AF65-F5344CB8AC3E}">
        <p14:creationId xmlns:p14="http://schemas.microsoft.com/office/powerpoint/2010/main" val="115437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a:bodyPr>
          <a:lstStyle/>
          <a:p>
            <a:r>
              <a:rPr lang="en-US" sz="2800" dirty="0">
                <a:solidFill>
                  <a:srgbClr val="0F6775"/>
                </a:solidFill>
                <a:latin typeface="+mn-lt"/>
              </a:rPr>
              <a:t>Implementation Plan: Include your schedule with timelines for hiring and employing staff, training staff, and establishing an outreach plan and group sessions calendar.</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a:bodyPr>
          <a:lstStyle/>
          <a:p>
            <a:r>
              <a:rPr lang="en-US" sz="2800" dirty="0">
                <a:solidFill>
                  <a:srgbClr val="0F6775"/>
                </a:solidFill>
                <a:latin typeface="+mn-lt"/>
              </a:rPr>
              <a:t>We are reviewing your submissions, and if they’re not complete, we will email you. Payment will not be made until we determine your submissions have met our request. 13 Subs Have Submitted All Docs</a:t>
            </a: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dirty="0">
                <a:latin typeface="+mj-lt"/>
              </a:rPr>
              <a:t>First Deliverables</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8</a:t>
            </a:fld>
            <a:endParaRPr lang="en-US"/>
          </a:p>
        </p:txBody>
      </p:sp>
    </p:spTree>
    <p:extLst>
      <p:ext uri="{BB962C8B-B14F-4D97-AF65-F5344CB8AC3E}">
        <p14:creationId xmlns:p14="http://schemas.microsoft.com/office/powerpoint/2010/main" val="376967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AE1367-60BF-93AC-F714-81E06BC7ECC5}"/>
              </a:ext>
            </a:extLst>
          </p:cNvPr>
          <p:cNvSpPr>
            <a:spLocks noGrp="1"/>
          </p:cNvSpPr>
          <p:nvPr>
            <p:ph type="body" idx="1"/>
          </p:nvPr>
        </p:nvSpPr>
        <p:spPr>
          <a:xfrm>
            <a:off x="493858" y="1048953"/>
            <a:ext cx="5540920" cy="610236"/>
          </a:xfrm>
        </p:spPr>
        <p:txBody>
          <a:bodyPr>
            <a:normAutofit/>
          </a:bodyPr>
          <a:lstStyle/>
          <a:p>
            <a:r>
              <a:rPr lang="en-US" sz="3200" dirty="0">
                <a:solidFill>
                  <a:srgbClr val="0A7178"/>
                </a:solidFill>
                <a:latin typeface="+mj-lt"/>
              </a:rPr>
              <a:t>CalMHSA Must Have Following:</a:t>
            </a:r>
          </a:p>
        </p:txBody>
      </p:sp>
      <p:sp>
        <p:nvSpPr>
          <p:cNvPr id="7" name="Text Placeholder 6">
            <a:extLst>
              <a:ext uri="{FF2B5EF4-FFF2-40B4-BE49-F238E27FC236}">
                <a16:creationId xmlns:a16="http://schemas.microsoft.com/office/drawing/2014/main" id="{5B905CAF-E764-6F75-72B2-4B6B5208F31A}"/>
              </a:ext>
            </a:extLst>
          </p:cNvPr>
          <p:cNvSpPr>
            <a:spLocks noGrp="1"/>
          </p:cNvSpPr>
          <p:nvPr>
            <p:ph type="body" sz="quarter" idx="3"/>
          </p:nvPr>
        </p:nvSpPr>
        <p:spPr>
          <a:xfrm>
            <a:off x="6157224" y="924391"/>
            <a:ext cx="5538808" cy="683827"/>
          </a:xfrm>
        </p:spPr>
        <p:txBody>
          <a:bodyPr>
            <a:normAutofit/>
          </a:bodyPr>
          <a:lstStyle/>
          <a:p>
            <a:r>
              <a:rPr lang="en-US" sz="3200" dirty="0">
                <a:solidFill>
                  <a:srgbClr val="0A7178"/>
                </a:solidFill>
                <a:latin typeface="+mj-lt"/>
              </a:rPr>
              <a:t> Insurance</a:t>
            </a:r>
          </a:p>
        </p:txBody>
      </p:sp>
      <p:sp>
        <p:nvSpPr>
          <p:cNvPr id="8" name="Content Placeholder 7">
            <a:extLst>
              <a:ext uri="{FF2B5EF4-FFF2-40B4-BE49-F238E27FC236}">
                <a16:creationId xmlns:a16="http://schemas.microsoft.com/office/drawing/2014/main" id="{11C68B5F-7232-74C0-E0F8-5582123C646C}"/>
              </a:ext>
            </a:extLst>
          </p:cNvPr>
          <p:cNvSpPr>
            <a:spLocks noGrp="1"/>
          </p:cNvSpPr>
          <p:nvPr>
            <p:ph sz="half" idx="13"/>
          </p:nvPr>
        </p:nvSpPr>
        <p:spPr>
          <a:xfrm>
            <a:off x="493856" y="1920240"/>
            <a:ext cx="5540920" cy="4104323"/>
          </a:xfrm>
        </p:spPr>
        <p:txBody>
          <a:bodyPr>
            <a:normAutofit/>
          </a:bodyPr>
          <a:lstStyle/>
          <a:p>
            <a:r>
              <a:rPr lang="en-US" sz="2800" dirty="0">
                <a:solidFill>
                  <a:srgbClr val="0A7178"/>
                </a:solidFill>
                <a:latin typeface="+mn-lt"/>
              </a:rPr>
              <a:t>Signed Contract; W-9, Proof of Insurance</a:t>
            </a:r>
          </a:p>
          <a:p>
            <a:r>
              <a:rPr lang="en-US" sz="2800" dirty="0">
                <a:solidFill>
                  <a:srgbClr val="0A7178"/>
                </a:solidFill>
                <a:latin typeface="+mn-lt"/>
              </a:rPr>
              <a:t>Email W-9s: </a:t>
            </a:r>
            <a:r>
              <a:rPr lang="en-US" sz="2800" u="sng" dirty="0">
                <a:solidFill>
                  <a:srgbClr val="0A7178"/>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accountspayable@calmhsa.org</a:t>
            </a:r>
            <a:endParaRPr lang="en-US" sz="2800" u="sng" dirty="0">
              <a:solidFill>
                <a:srgbClr val="0A7178"/>
              </a:solidFill>
              <a:effectLst/>
              <a:latin typeface="Calibri" panose="020F0502020204030204" pitchFamily="34" charset="0"/>
              <a:ea typeface="Calibri" panose="020F0502020204030204" pitchFamily="34" charset="0"/>
            </a:endParaRPr>
          </a:p>
          <a:p>
            <a:r>
              <a:rPr lang="en-US" sz="2800" dirty="0">
                <a:solidFill>
                  <a:srgbClr val="0A7178"/>
                </a:solidFill>
                <a:latin typeface="Calibri" panose="020F0502020204030204" pitchFamily="34" charset="0"/>
              </a:rPr>
              <a:t>One month staffing costs, to be subtracted out at the end of the year.</a:t>
            </a:r>
            <a:endParaRPr lang="en-US" sz="2800" dirty="0">
              <a:solidFill>
                <a:srgbClr val="0A7178"/>
              </a:solidFill>
              <a:latin typeface="+mn-lt"/>
            </a:endParaRPr>
          </a:p>
        </p:txBody>
      </p:sp>
      <p:sp>
        <p:nvSpPr>
          <p:cNvPr id="6" name="Content Placeholder 5">
            <a:extLst>
              <a:ext uri="{FF2B5EF4-FFF2-40B4-BE49-F238E27FC236}">
                <a16:creationId xmlns:a16="http://schemas.microsoft.com/office/drawing/2014/main" id="{5E390CB6-9621-D001-423A-6B0DC551CDE1}"/>
              </a:ext>
            </a:extLst>
          </p:cNvPr>
          <p:cNvSpPr>
            <a:spLocks noGrp="1"/>
          </p:cNvSpPr>
          <p:nvPr>
            <p:ph sz="half" idx="2"/>
          </p:nvPr>
        </p:nvSpPr>
        <p:spPr>
          <a:xfrm>
            <a:off x="6157224" y="1920240"/>
            <a:ext cx="5540920" cy="4104323"/>
          </a:xfrm>
        </p:spPr>
        <p:txBody>
          <a:bodyPr>
            <a:normAutofit/>
          </a:bodyPr>
          <a:lstStyle/>
          <a:p>
            <a:r>
              <a:rPr lang="en-US" sz="2800" dirty="0">
                <a:solidFill>
                  <a:srgbClr val="0A7178"/>
                </a:solidFill>
                <a:latin typeface="+mn-lt"/>
              </a:rPr>
              <a:t>CalMHSA requires proof of Insurance on file, see the contract for specifics.</a:t>
            </a:r>
          </a:p>
          <a:p>
            <a:r>
              <a:rPr lang="en-US" sz="2800" dirty="0">
                <a:solidFill>
                  <a:srgbClr val="0A7178"/>
                </a:solidFill>
                <a:latin typeface="+mn-lt"/>
              </a:rPr>
              <a:t> Please send all insurance information to contracts@calmhsa.org.</a:t>
            </a:r>
          </a:p>
          <a:p>
            <a:endParaRPr lang="en-US" sz="2400" dirty="0">
              <a:solidFill>
                <a:srgbClr val="8EBA4A"/>
              </a:solidFill>
              <a:latin typeface="+mn-lt"/>
            </a:endParaRPr>
          </a:p>
        </p:txBody>
      </p:sp>
      <p:sp>
        <p:nvSpPr>
          <p:cNvPr id="4" name="Title 3">
            <a:extLst>
              <a:ext uri="{FF2B5EF4-FFF2-40B4-BE49-F238E27FC236}">
                <a16:creationId xmlns:a16="http://schemas.microsoft.com/office/drawing/2014/main" id="{101CF54D-97E8-D423-C29D-9B689E9FD323}"/>
              </a:ext>
            </a:extLst>
          </p:cNvPr>
          <p:cNvSpPr>
            <a:spLocks noGrp="1"/>
          </p:cNvSpPr>
          <p:nvPr>
            <p:ph type="title"/>
          </p:nvPr>
        </p:nvSpPr>
        <p:spPr/>
        <p:txBody>
          <a:bodyPr>
            <a:noAutofit/>
          </a:bodyPr>
          <a:lstStyle/>
          <a:p>
            <a:r>
              <a:rPr lang="en-US" sz="4400" dirty="0">
                <a:latin typeface="+mj-lt"/>
              </a:rPr>
              <a:t>Payment for First Deliverables</a:t>
            </a:r>
          </a:p>
        </p:txBody>
      </p:sp>
      <p:sp>
        <p:nvSpPr>
          <p:cNvPr id="9" name="Slide Number Placeholder 5">
            <a:extLst>
              <a:ext uri="{FF2B5EF4-FFF2-40B4-BE49-F238E27FC236}">
                <a16:creationId xmlns:a16="http://schemas.microsoft.com/office/drawing/2014/main" id="{B4D836FB-5034-B716-0D88-FB35562AFAB7}"/>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9</a:t>
            </a:fld>
            <a:endParaRPr lang="en-US"/>
          </a:p>
        </p:txBody>
      </p:sp>
    </p:spTree>
    <p:extLst>
      <p:ext uri="{BB962C8B-B14F-4D97-AF65-F5344CB8AC3E}">
        <p14:creationId xmlns:p14="http://schemas.microsoft.com/office/powerpoint/2010/main" val="1748624677"/>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9" ma:contentTypeDescription="Create a new document." ma:contentTypeScope="" ma:versionID="61f00766b87a9496803d4ae7b13bd90b">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6e239bdccc949f6f890f228cbddbf8da"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Props1.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2.xml><?xml version="1.0" encoding="utf-8"?>
<ds:datastoreItem xmlns:ds="http://schemas.openxmlformats.org/officeDocument/2006/customXml" ds:itemID="{3B555110-9F7A-409D-9C2D-D49AE36C2335}">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4B5847-416E-4E14-8AE3-9D600C56A732}">
  <ds:schemaRefs>
    <ds:schemaRef ds:uri="08b51a6c-15c5-468c-9d03-3812a6e79002"/>
    <ds:schemaRef ds:uri="bdde9dca-b655-4c82-9756-0719d4cc3a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16224</TotalTime>
  <Words>785</Words>
  <Application>Microsoft Office PowerPoint</Application>
  <PresentationFormat>Widescreen</PresentationFormat>
  <Paragraphs>53</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Bebas Neue</vt:lpstr>
      <vt:lpstr>Calibri</vt:lpstr>
      <vt:lpstr>Calibri Light</vt:lpstr>
      <vt:lpstr>Poppins</vt:lpstr>
      <vt:lpstr>Office Theme</vt:lpstr>
      <vt:lpstr>CalHOPE Support Program Admin and Supervisors Meeting  March 2, 2023            </vt:lpstr>
      <vt:lpstr>AGENDA Requested Information and Other Data Collection First Deliverables Monthly Invoice Outreach Plan Save the Date and Invite your Support Specialists; March 9th 1:30-2:30 </vt:lpstr>
      <vt:lpstr>  Requested Information  If you are new to CalHOPE (six agencies) or if your policy has changed in the last two years, please email Taylor your agency’s PTO policy. Need Happier Life, Episcopal Community Services, FACTR, and CAMHPRO to send it in. Resource Database Updates Still Needed: Please complete for your counties. Please send deliverables to taylor.Intermill@calmhsa.org  Other The CalHOPE logo information is available on the repository site under Branding Guidelines. </vt:lpstr>
      <vt:lpstr>  Data Collection: Forms Submitted Increased by almost 900 from last week! Or doubling the previous week’s amount.</vt:lpstr>
      <vt:lpstr>  </vt:lpstr>
      <vt:lpstr>PowerPoint Presentation</vt:lpstr>
      <vt:lpstr>PowerPoint Presentation</vt:lpstr>
      <vt:lpstr>First Deliverables</vt:lpstr>
      <vt:lpstr>Payment for First Deliverables</vt:lpstr>
      <vt:lpstr>Monthly Invoice Have you sent in the ACH form to accountspayable@calmhsa.org? It was emailed out on 2/13/23 and is on the repository site.  Monthly invoice was emailed out last Tuesday, it’s also on rep. site. Two different invoices, the “Chat App Invoice Template” is only for the 2 subs who are staffing the Chat app. Everyone else, please use the Regular CalHOPE Provider template. Per your contract, submitted invoices which are filled out correctly, will be paid within 30 days.  Email completed invoice to accountspayable@calmhsa.org and your monthly mtg staff person.  </vt:lpstr>
      <vt:lpstr>Monthly Invoice</vt:lpstr>
      <vt:lpstr>Outreach Plan Each Agency is required to submit an Outreach Plan that will address how they plan to reach their target populations and how they plan to allocate funds within the Additional Administrative Costs line item for outreach efforts.  AAC includes $800/month-pod for outreach. The Outreach Plan is due to CalMHSA no later than February 28, 2023. We have received 14 Outreach Plans thus far.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7</cp:revision>
  <dcterms:created xsi:type="dcterms:W3CDTF">2023-01-16T14:40:28Z</dcterms:created>
  <dcterms:modified xsi:type="dcterms:W3CDTF">2023-03-02T20:01:51Z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