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84" r:id="rId5"/>
    <p:sldId id="304" r:id="rId6"/>
    <p:sldId id="296" r:id="rId7"/>
    <p:sldId id="306" r:id="rId8"/>
    <p:sldId id="301" r:id="rId9"/>
    <p:sldId id="299" r:id="rId10"/>
    <p:sldId id="308" r:id="rId11"/>
    <p:sldId id="307"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04"/>
            <p14:sldId id="296"/>
            <p14:sldId id="306"/>
            <p14:sldId id="301"/>
            <p14:sldId id="299"/>
            <p14:sldId id="308"/>
            <p14:sldId id="307"/>
          </p14:sldIdLst>
        </p14:section>
        <p14:section name="Untitled Section" id="{5E15BCDC-23F7-4278-A6FF-DBBC366BAE40}">
          <p14:sldIdLst>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C469C-9543-4CC1-AD83-EA9990E688A2}" v="7" dt="2023-04-06T16:30:51.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4" autoAdjust="0"/>
  </p:normalViewPr>
  <p:slideViewPr>
    <p:cSldViewPr snapToGrid="0">
      <p:cViewPr varScale="1">
        <p:scale>
          <a:sx n="74" d="100"/>
          <a:sy n="74" d="100"/>
        </p:scale>
        <p:origin x="101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2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16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All-Supervisors Meeting </a:t>
            </a:r>
            <a:br>
              <a:rPr lang="en-US" sz="4400" dirty="0">
                <a:latin typeface="+mj-lt"/>
              </a:rPr>
            </a:br>
            <a:r>
              <a:rPr lang="en-US" sz="4400" dirty="0">
                <a:latin typeface="+mj-lt"/>
              </a:rPr>
              <a:t>April 6,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558800" y="1737360"/>
            <a:ext cx="11013439" cy="4653279"/>
          </a:xfrm>
        </p:spPr>
        <p:txBody>
          <a:bodyPr/>
          <a:lstStyle/>
          <a:p>
            <a:r>
              <a:rPr lang="en-US" sz="4400" u="sng" dirty="0">
                <a:latin typeface="+mj-lt"/>
              </a:rPr>
              <a:t>Reminders</a:t>
            </a:r>
            <a:br>
              <a:rPr lang="en-US" sz="4400" u="sng" dirty="0">
                <a:latin typeface="+mj-lt"/>
              </a:rPr>
            </a:br>
            <a:r>
              <a:rPr lang="en-US" sz="3200" dirty="0">
                <a:latin typeface="+mn-lt"/>
              </a:rPr>
              <a:t>We have moved to a biweekly meeting schedule. Our next meeting will be April 20th, and then May 4th.</a:t>
            </a:r>
            <a:br>
              <a:rPr lang="en-US" sz="3200" dirty="0">
                <a:latin typeface="+mn-lt"/>
              </a:rPr>
            </a:br>
            <a:r>
              <a:rPr lang="en-US" sz="3200" dirty="0">
                <a:latin typeface="+mn-lt"/>
              </a:rPr>
              <a:t>On April 20</a:t>
            </a:r>
            <a:r>
              <a:rPr lang="en-US" sz="3200" baseline="30000" dirty="0">
                <a:latin typeface="+mn-lt"/>
              </a:rPr>
              <a:t>th</a:t>
            </a:r>
            <a:r>
              <a:rPr lang="en-US" sz="3200" dirty="0">
                <a:latin typeface="+mn-lt"/>
              </a:rPr>
              <a:t>, CAMHPRO will present on the history of the peer movement. Please invite your Support Specialists.</a:t>
            </a:r>
            <a:br>
              <a:rPr lang="en-US" sz="3200" dirty="0">
                <a:latin typeface="+mn-lt"/>
              </a:rPr>
            </a:br>
            <a:r>
              <a:rPr lang="en-US" sz="4000" u="sng" dirty="0">
                <a:latin typeface="+mj-lt"/>
              </a:rPr>
              <a:t>Updates</a:t>
            </a:r>
            <a:br>
              <a:rPr lang="en-US" sz="3200" dirty="0">
                <a:latin typeface="+mn-lt"/>
              </a:rPr>
            </a:br>
            <a:r>
              <a:rPr lang="en-US" sz="3200" dirty="0">
                <a:latin typeface="+mn-lt"/>
              </a:rPr>
              <a:t>We have added “CalHOPE Agency Information” to our repository site. </a:t>
            </a:r>
            <a:br>
              <a:rPr lang="en-US" sz="3200" dirty="0">
                <a:latin typeface="+mn-lt"/>
              </a:rPr>
            </a:br>
            <a:r>
              <a:rPr lang="en-US" sz="3200" dirty="0">
                <a:latin typeface="+mn-lt"/>
              </a:rPr>
              <a:t>Calhopeconnect.org/Resources has been updated with your information; visitors can now search by geography, language, and target population.</a:t>
            </a:r>
          </a:p>
        </p:txBody>
      </p:sp>
    </p:spTree>
    <p:extLst>
      <p:ext uri="{BB962C8B-B14F-4D97-AF65-F5344CB8AC3E}">
        <p14:creationId xmlns:p14="http://schemas.microsoft.com/office/powerpoint/2010/main" val="222931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Monthly Invoice</a:t>
            </a:r>
            <a:br>
              <a:rPr lang="en-US" sz="2800" u="sng" dirty="0">
                <a:latin typeface="+mn-lt"/>
              </a:rPr>
            </a:br>
            <a:r>
              <a:rPr lang="en-US" sz="3200" u="sng" dirty="0">
                <a:latin typeface="+mn-lt"/>
              </a:rPr>
              <a:t>There is now a separate January Invoice and Feb-Dec Invoice on the repository site.</a:t>
            </a:r>
            <a:br>
              <a:rPr lang="en-US" sz="3200" u="sng" dirty="0">
                <a:latin typeface="+mn-lt"/>
              </a:rPr>
            </a:br>
            <a:r>
              <a:rPr lang="en-US" sz="3200" dirty="0">
                <a:latin typeface="+mn-lt"/>
              </a:rPr>
              <a:t>Two different invoices, the “Chat App Invoice Template” is only for the 2 subs who are staffing the Chat app.</a:t>
            </a:r>
            <a:br>
              <a:rPr lang="en-US" sz="3200" dirty="0">
                <a:latin typeface="+mn-lt"/>
              </a:rPr>
            </a:br>
            <a:r>
              <a:rPr lang="en-US" sz="3200" dirty="0">
                <a:latin typeface="+mn-lt"/>
              </a:rPr>
              <a:t>Please email your monthly mtg staff person your January invoice to review </a:t>
            </a:r>
            <a:r>
              <a:rPr lang="en-US" sz="3200" i="1" dirty="0">
                <a:latin typeface="+mn-lt"/>
              </a:rPr>
              <a:t>before sending </a:t>
            </a:r>
            <a:r>
              <a:rPr lang="en-US" sz="3200" dirty="0">
                <a:latin typeface="+mn-lt"/>
              </a:rPr>
              <a:t>it to </a:t>
            </a:r>
            <a:r>
              <a:rPr lang="en-US" sz="3200" dirty="0" err="1">
                <a:latin typeface="+mn-lt"/>
              </a:rPr>
              <a:t>accountspayable</a:t>
            </a:r>
            <a:r>
              <a:rPr lang="en-US" sz="3200" dirty="0">
                <a:latin typeface="+mn-lt"/>
              </a:rPr>
              <a:t>.</a:t>
            </a:r>
            <a:br>
              <a:rPr lang="en-US" sz="3200" dirty="0">
                <a:latin typeface="+mn-lt"/>
              </a:rPr>
            </a:br>
            <a:r>
              <a:rPr lang="en-US" sz="3200" dirty="0">
                <a:latin typeface="+mn-lt"/>
              </a:rPr>
              <a:t>Per your contract, submitted invoices which are filled out correctly, will be paid within 30 days. </a:t>
            </a:r>
            <a:br>
              <a:rPr lang="en-US" sz="3200" dirty="0">
                <a:latin typeface="+mn-lt"/>
              </a:rPr>
            </a:br>
            <a:r>
              <a:rPr lang="en-US" sz="3200" dirty="0">
                <a:latin typeface="+mn-lt"/>
              </a:rPr>
              <a:t>Email completed invoice to accountspayable@calmhsa.org and your monthly mtg staff person.</a:t>
            </a: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9207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Monthly Invoice</a:t>
            </a:r>
            <a:br>
              <a:rPr lang="en-US" sz="4400" u="sng" dirty="0">
                <a:latin typeface="+mj-lt"/>
              </a:rPr>
            </a:br>
            <a:br>
              <a:rPr lang="en-US" sz="2800" u="sng" dirty="0">
                <a:latin typeface="+mn-lt"/>
              </a:rPr>
            </a:br>
            <a:r>
              <a:rPr lang="en-US" sz="3200" dirty="0">
                <a:latin typeface="+mn-lt"/>
              </a:rPr>
              <a:t>Invoices are due to CalMHSA 15 days after the end of the month. </a:t>
            </a:r>
            <a:br>
              <a:rPr lang="en-US" sz="3200" dirty="0">
                <a:latin typeface="+mn-lt"/>
              </a:rPr>
            </a:br>
            <a:r>
              <a:rPr lang="en-US" sz="3200" dirty="0">
                <a:latin typeface="+mn-lt"/>
              </a:rPr>
              <a:t>We have received January and February invoices from only about one-half of you.</a:t>
            </a:r>
            <a:br>
              <a:rPr lang="en-US" sz="3200" dirty="0">
                <a:latin typeface="+mn-lt"/>
              </a:rPr>
            </a:br>
            <a:r>
              <a:rPr lang="en-US" sz="3200" dirty="0">
                <a:latin typeface="+mn-lt"/>
              </a:rPr>
              <a:t>We have not received </a:t>
            </a:r>
            <a:r>
              <a:rPr lang="en-US" sz="3200" i="1" dirty="0">
                <a:latin typeface="+mn-lt"/>
              </a:rPr>
              <a:t>any</a:t>
            </a:r>
            <a:r>
              <a:rPr lang="en-US" sz="3200" dirty="0">
                <a:latin typeface="+mn-lt"/>
              </a:rPr>
              <a:t> invoices from 11 agencies.</a:t>
            </a:r>
            <a:br>
              <a:rPr lang="en-US" sz="3200" dirty="0">
                <a:latin typeface="+mn-lt"/>
              </a:rPr>
            </a:br>
            <a:r>
              <a:rPr lang="en-US" sz="3200" dirty="0">
                <a:latin typeface="+mn-lt"/>
              </a:rPr>
              <a:t>Your January and February invoices are now overdue.</a:t>
            </a:r>
            <a:br>
              <a:rPr lang="en-US" sz="3200" dirty="0">
                <a:latin typeface="+mn-lt"/>
              </a:rPr>
            </a:br>
            <a:r>
              <a:rPr lang="en-US" sz="3200" dirty="0">
                <a:latin typeface="+mn-lt"/>
              </a:rPr>
              <a:t>Please come up to date on your invoices. Your reimbursements may get further delay. </a:t>
            </a: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269050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20B2-D372-49B0-3F54-F281F37C7C1B}"/>
              </a:ext>
            </a:extLst>
          </p:cNvPr>
          <p:cNvSpPr>
            <a:spLocks noGrp="1"/>
          </p:cNvSpPr>
          <p:nvPr>
            <p:ph type="ctrTitle"/>
          </p:nvPr>
        </p:nvSpPr>
        <p:spPr>
          <a:xfrm>
            <a:off x="493861" y="1371600"/>
            <a:ext cx="8904139" cy="457200"/>
          </a:xfrm>
        </p:spPr>
        <p:txBody>
          <a:bodyPr/>
          <a:lstStyle/>
          <a:p>
            <a:r>
              <a:rPr lang="en-US" sz="3200" b="1" u="sng" dirty="0">
                <a:latin typeface="+mj-lt"/>
              </a:rPr>
              <a:t>Data Collection Updates</a:t>
            </a:r>
          </a:p>
        </p:txBody>
      </p:sp>
      <p:sp>
        <p:nvSpPr>
          <p:cNvPr id="3" name="Text Placeholder 2">
            <a:extLst>
              <a:ext uri="{FF2B5EF4-FFF2-40B4-BE49-F238E27FC236}">
                <a16:creationId xmlns:a16="http://schemas.microsoft.com/office/drawing/2014/main" id="{89FB4BF9-8012-A949-380A-721C481C67F8}"/>
              </a:ext>
            </a:extLst>
          </p:cNvPr>
          <p:cNvSpPr>
            <a:spLocks noGrp="1"/>
          </p:cNvSpPr>
          <p:nvPr>
            <p:ph type="body" sz="quarter" idx="11"/>
          </p:nvPr>
        </p:nvSpPr>
        <p:spPr>
          <a:xfrm>
            <a:off x="493861" y="1828800"/>
            <a:ext cx="10539899" cy="4825999"/>
          </a:xfrm>
        </p:spPr>
        <p:txBody>
          <a:bodyPr>
            <a:normAutofit/>
          </a:bodyPr>
          <a:lstStyle/>
          <a:p>
            <a:pPr marL="457200" indent="-457200">
              <a:lnSpc>
                <a:spcPct val="100000"/>
              </a:lnSpc>
              <a:buFont typeface="Arial" panose="020B0604020202020204" pitchFamily="34" charset="0"/>
              <a:buChar char="•"/>
            </a:pPr>
            <a:r>
              <a:rPr lang="en-US" sz="2800" b="0" dirty="0">
                <a:latin typeface="+mn-lt"/>
              </a:rPr>
              <a:t>The pdfs of the data collection forms are now on the repository site.</a:t>
            </a:r>
          </a:p>
          <a:p>
            <a:pPr marL="457200" indent="-457200">
              <a:lnSpc>
                <a:spcPct val="100000"/>
              </a:lnSpc>
              <a:buFont typeface="Arial" panose="020B0604020202020204" pitchFamily="34" charset="0"/>
              <a:buChar char="•"/>
            </a:pPr>
            <a:r>
              <a:rPr lang="en-US" sz="2800" b="0" dirty="0">
                <a:latin typeface="+mn-lt"/>
              </a:rPr>
              <a:t>We added “depression” to the individual/family form options under Needs Addressed.</a:t>
            </a:r>
          </a:p>
          <a:p>
            <a:pPr marL="457200" indent="-457200">
              <a:lnSpc>
                <a:spcPct val="100000"/>
              </a:lnSpc>
              <a:buFont typeface="Arial" panose="020B0604020202020204" pitchFamily="34" charset="0"/>
              <a:buChar char="•"/>
            </a:pPr>
            <a:r>
              <a:rPr lang="en-US" sz="2800" b="0" dirty="0">
                <a:latin typeface="+mn-lt"/>
              </a:rPr>
              <a:t>Unique ID is now given after a form is submitted; Email Taylor,       Put in Subject Line: </a:t>
            </a:r>
            <a:r>
              <a:rPr lang="en-US" sz="2800" dirty="0">
                <a:latin typeface="+mn-lt"/>
              </a:rPr>
              <a:t>Request Forms Deletion</a:t>
            </a:r>
          </a:p>
          <a:p>
            <a:pPr marL="457200" indent="-457200">
              <a:buFont typeface="Arial" panose="020B0604020202020204" pitchFamily="34" charset="0"/>
              <a:buChar char="•"/>
            </a:pPr>
            <a:endParaRPr lang="en-US" sz="2800" b="0" dirty="0">
              <a:latin typeface="+mn-lt"/>
            </a:endParaRPr>
          </a:p>
        </p:txBody>
      </p:sp>
      <p:pic>
        <p:nvPicPr>
          <p:cNvPr id="4" name="Picture 3">
            <a:extLst>
              <a:ext uri="{FF2B5EF4-FFF2-40B4-BE49-F238E27FC236}">
                <a16:creationId xmlns:a16="http://schemas.microsoft.com/office/drawing/2014/main" id="{E8F069C4-95B8-70D5-BAEB-AA30C815F165}"/>
              </a:ext>
            </a:extLst>
          </p:cNvPr>
          <p:cNvPicPr>
            <a:picLocks noChangeAspect="1"/>
          </p:cNvPicPr>
          <p:nvPr/>
        </p:nvPicPr>
        <p:blipFill>
          <a:blip r:embed="rId2"/>
          <a:stretch>
            <a:fillRect/>
          </a:stretch>
        </p:blipFill>
        <p:spPr>
          <a:xfrm>
            <a:off x="791527" y="4704080"/>
            <a:ext cx="9175433" cy="1950719"/>
          </a:xfrm>
          <a:prstGeom prst="rect">
            <a:avLst/>
          </a:prstGeom>
        </p:spPr>
      </p:pic>
    </p:spTree>
    <p:extLst>
      <p:ext uri="{BB962C8B-B14F-4D97-AF65-F5344CB8AC3E}">
        <p14:creationId xmlns:p14="http://schemas.microsoft.com/office/powerpoint/2010/main" val="173831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660041" y="583862"/>
            <a:ext cx="2880828" cy="5690276"/>
          </a:xfrm>
        </p:spPr>
        <p:txBody>
          <a:bodyPr vert="horz" lIns="91440" tIns="45720" rIns="91440" bIns="45720" rtlCol="0" anchor="t">
            <a:normAutofit/>
          </a:bodyPr>
          <a:lstStyle/>
          <a:p>
            <a:br>
              <a:rPr lang="en-US" sz="2400" kern="1200" dirty="0">
                <a:solidFill>
                  <a:srgbClr val="FFFFFF"/>
                </a:solidFill>
                <a:latin typeface="+mj-lt"/>
                <a:ea typeface="+mj-ea"/>
                <a:cs typeface="+mj-cs"/>
              </a:rPr>
            </a:br>
            <a:r>
              <a:rPr lang="en-US" sz="1900" kern="1200" dirty="0">
                <a:solidFill>
                  <a:srgbClr val="FFFFFF"/>
                </a:solidFill>
                <a:latin typeface="+mj-lt"/>
                <a:ea typeface="+mj-ea"/>
                <a:cs typeface="+mj-cs"/>
              </a:rPr>
              <a:t> </a:t>
            </a:r>
          </a:p>
        </p:txBody>
      </p:sp>
      <p:pic>
        <p:nvPicPr>
          <p:cNvPr id="3" name="Picture 2">
            <a:extLst>
              <a:ext uri="{FF2B5EF4-FFF2-40B4-BE49-F238E27FC236}">
                <a16:creationId xmlns:a16="http://schemas.microsoft.com/office/drawing/2014/main" id="{95C6BECF-1B66-35F9-3744-ACAF41985B3F}"/>
              </a:ext>
            </a:extLst>
          </p:cNvPr>
          <p:cNvPicPr>
            <a:picLocks noChangeAspect="1"/>
          </p:cNvPicPr>
          <p:nvPr/>
        </p:nvPicPr>
        <p:blipFill>
          <a:blip r:embed="rId2"/>
          <a:srcRect t="6109" b="6109"/>
          <a:stretch/>
        </p:blipFill>
        <p:spPr>
          <a:xfrm>
            <a:off x="4812560" y="365760"/>
            <a:ext cx="6012920" cy="3601575"/>
          </a:xfrm>
          <a:prstGeom prst="rect">
            <a:avLst/>
          </a:prstGeom>
        </p:spPr>
      </p:pic>
      <p:pic>
        <p:nvPicPr>
          <p:cNvPr id="4" name="Picture 3">
            <a:extLst>
              <a:ext uri="{FF2B5EF4-FFF2-40B4-BE49-F238E27FC236}">
                <a16:creationId xmlns:a16="http://schemas.microsoft.com/office/drawing/2014/main" id="{0B1A030A-C79B-074B-164A-B3315FA45DED}"/>
              </a:ext>
            </a:extLst>
          </p:cNvPr>
          <p:cNvPicPr>
            <a:picLocks noChangeAspect="1"/>
          </p:cNvPicPr>
          <p:nvPr/>
        </p:nvPicPr>
        <p:blipFill rotWithShape="1">
          <a:blip r:embed="rId3"/>
          <a:srcRect t="16829" b="16829"/>
          <a:stretch/>
        </p:blipFill>
        <p:spPr>
          <a:xfrm>
            <a:off x="7347107" y="4120025"/>
            <a:ext cx="4648465" cy="2372215"/>
          </a:xfrm>
          <a:prstGeom prst="rect">
            <a:avLst/>
          </a:prstGeom>
        </p:spPr>
      </p:pic>
      <p:sp>
        <p:nvSpPr>
          <p:cNvPr id="6" name="Title 1">
            <a:extLst>
              <a:ext uri="{FF2B5EF4-FFF2-40B4-BE49-F238E27FC236}">
                <a16:creationId xmlns:a16="http://schemas.microsoft.com/office/drawing/2014/main" id="{B0C891D0-2B1A-76F7-2183-E45688445E19}"/>
              </a:ext>
            </a:extLst>
          </p:cNvPr>
          <p:cNvSpPr txBox="1">
            <a:spLocks/>
          </p:cNvSpPr>
          <p:nvPr/>
        </p:nvSpPr>
        <p:spPr>
          <a:xfrm>
            <a:off x="196428" y="191260"/>
            <a:ext cx="3581402" cy="618802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lang="en-US" sz="6000" kern="1200" spc="-100" baseline="0">
                <a:solidFill>
                  <a:schemeClr val="bg1"/>
                </a:solidFill>
                <a:latin typeface="Bebas Neue" panose="020B0606020202050201"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sng" strike="noStrike" kern="1200" cap="none" spc="-100" normalizeH="0" baseline="0" noProof="0" dirty="0">
                <a:ln>
                  <a:noFill/>
                </a:ln>
                <a:solidFill>
                  <a:srgbClr val="FFFFFF"/>
                </a:solidFill>
                <a:effectLst/>
                <a:uLnTx/>
                <a:uFillTx/>
                <a:latin typeface="Calibri Light" panose="020F0302020204030204"/>
                <a:ea typeface="+mj-ea"/>
                <a:cs typeface="+mj-cs"/>
              </a:rPr>
              <a:t>Data Collection</a:t>
            </a:r>
            <a:br>
              <a:rPr kumimoji="0" lang="en-US" sz="1900" b="0" i="0" u="sng" strike="noStrike" kern="1200" cap="none" spc="-100" normalizeH="0" baseline="0" noProof="0" dirty="0">
                <a:ln>
                  <a:noFill/>
                </a:ln>
                <a:solidFill>
                  <a:srgbClr val="FFFFFF"/>
                </a:solidFill>
                <a:effectLst/>
                <a:uLnTx/>
                <a:uFillTx/>
                <a:latin typeface="Calibri Light" panose="020F0302020204030204"/>
                <a:ea typeface="+mj-ea"/>
                <a:cs typeface="+mj-cs"/>
              </a:rPr>
            </a:br>
            <a:r>
              <a:rPr lang="en-US" sz="2700" dirty="0">
                <a:solidFill>
                  <a:srgbClr val="FFFFFF"/>
                </a:solidFill>
                <a:latin typeface="Calibri Light" panose="020F0302020204030204"/>
              </a:rPr>
              <a:t>6</a:t>
            </a:r>
            <a:r>
              <a:rPr kumimoji="0" lang="en-US" sz="2700" b="0" i="0" u="none" strike="noStrike" kern="1200" cap="none" spc="-100" normalizeH="0" baseline="0" noProof="0" dirty="0">
                <a:ln>
                  <a:noFill/>
                </a:ln>
                <a:solidFill>
                  <a:srgbClr val="FFFFFF"/>
                </a:solidFill>
                <a:effectLst/>
                <a:uLnTx/>
                <a:uFillTx/>
                <a:latin typeface="Calibri Light" panose="020F0302020204030204"/>
                <a:ea typeface="+mj-ea"/>
                <a:cs typeface="+mj-cs"/>
              </a:rPr>
              <a:t>,984 Forms submitted to date</a:t>
            </a:r>
            <a:r>
              <a:rPr lang="en-US" sz="2700" dirty="0">
                <a:solidFill>
                  <a:srgbClr val="FFFFFF"/>
                </a:solidFill>
                <a:latin typeface="Calibri Light" panose="020F0302020204030204"/>
              </a:rPr>
              <a:t>, an increase of 91% from March 16</a:t>
            </a:r>
            <a:r>
              <a:rPr lang="en-US" sz="2700" baseline="30000" dirty="0">
                <a:solidFill>
                  <a:srgbClr val="FFFFFF"/>
                </a:solidFill>
                <a:latin typeface="Calibri Light" panose="020F0302020204030204"/>
              </a:rPr>
              <a:t>th</a:t>
            </a:r>
            <a:r>
              <a:rPr lang="en-US" sz="2700" dirty="0">
                <a:solidFill>
                  <a:srgbClr val="FFFFFF"/>
                </a:solidFill>
                <a:latin typeface="Calibri Light" panose="020F0302020204030204"/>
              </a:rPr>
              <a:t> (3 weeks prior).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sng" strike="noStrike" kern="1200" cap="none" spc="-100" normalizeH="0" baseline="0" noProof="0" dirty="0">
              <a:ln>
                <a:noFill/>
              </a:ln>
              <a:solidFill>
                <a:srgbClr val="FFFFFF"/>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100" normalizeH="0" baseline="0" noProof="0" dirty="0">
                <a:ln>
                  <a:noFill/>
                </a:ln>
                <a:solidFill>
                  <a:srgbClr val="FFFFFF"/>
                </a:solidFill>
                <a:effectLst/>
                <a:uLnTx/>
                <a:uFillTx/>
                <a:latin typeface="Calibri Light" panose="020F0302020204030204"/>
                <a:ea typeface="+mj-ea"/>
                <a:cs typeface="+mj-cs"/>
              </a:rPr>
              <a:t>Who Hasn’t Submitted Forms?</a:t>
            </a:r>
            <a:br>
              <a:rPr kumimoji="0" lang="en-US" sz="27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t>USC Tele-Behavioral Health</a:t>
            </a:r>
            <a:br>
              <a:rPr kumimoji="0" lang="en-US" sz="2400" b="0" i="0" u="none" strike="noStrike" kern="1200" cap="none" spc="-100" normalizeH="0" baseline="0" noProof="0" dirty="0">
                <a:ln>
                  <a:noFill/>
                </a:ln>
                <a:solidFill>
                  <a:srgbClr val="FFFFFF"/>
                </a:solidFill>
                <a:effectLst/>
                <a:uLnTx/>
                <a:uFillTx/>
                <a:latin typeface="Calibri Light" panose="020F0302020204030204"/>
                <a:ea typeface="+mj-ea"/>
                <a:cs typeface="+mj-cs"/>
              </a:rPr>
            </a:br>
            <a:r>
              <a:rPr kumimoji="0" lang="en-US" sz="1900" b="0" i="0" u="none" strike="noStrike" kern="1200" cap="none" spc="-100" normalizeH="0" baseline="0" noProof="0" dirty="0">
                <a:ln>
                  <a:noFill/>
                </a:ln>
                <a:solidFill>
                  <a:srgbClr val="FFFFFF"/>
                </a:solidFill>
                <a:effectLst/>
                <a:uLnTx/>
                <a:uFillTx/>
                <a:latin typeface="Calibri Light" panose="020F0302020204030204"/>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sng" strike="noStrike" kern="1200" cap="none" spc="-100" normalizeH="0" baseline="0" noProof="0" dirty="0">
                <a:ln>
                  <a:noFill/>
                </a:ln>
                <a:solidFill>
                  <a:srgbClr val="FFFFFF"/>
                </a:solidFill>
                <a:effectLst/>
                <a:uLnTx/>
                <a:uFillTx/>
                <a:latin typeface="Calibri Light" panose="020F0302020204030204"/>
                <a:ea typeface="+mj-ea"/>
                <a:cs typeface="+mj-cs"/>
              </a:rPr>
              <a:t>Only </a:t>
            </a:r>
            <a:r>
              <a:rPr lang="en-US" sz="2600" u="sng" dirty="0">
                <a:solidFill>
                  <a:srgbClr val="FFFFFF"/>
                </a:solidFill>
                <a:latin typeface="Calibri Light" panose="020F0302020204030204"/>
              </a:rPr>
              <a:t>1</a:t>
            </a:r>
            <a:r>
              <a:rPr kumimoji="0" lang="en-US" sz="2600" b="0" i="0" u="sng" strike="noStrike" kern="1200" cap="none" spc="-100" normalizeH="0" baseline="0" noProof="0" dirty="0">
                <a:ln>
                  <a:noFill/>
                </a:ln>
                <a:solidFill>
                  <a:srgbClr val="FFFFFF"/>
                </a:solidFill>
                <a:effectLst/>
                <a:uLnTx/>
                <a:uFillTx/>
                <a:latin typeface="Calibri Light" panose="020F0302020204030204"/>
                <a:ea typeface="+mj-ea"/>
                <a:cs typeface="+mj-cs"/>
              </a:rPr>
              <a:t>-3 Forms Submitted</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FFFF"/>
                </a:solidFill>
                <a:latin typeface="Calibri Light" panose="020F0302020204030204"/>
              </a:rPr>
              <a:t>San Diego Youth Services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FFFF"/>
                </a:solidFill>
                <a:latin typeface="Calibri Light" panose="020F0302020204030204"/>
              </a:rPr>
              <a:t>Haitian Bridge</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rgbClr val="FFFFFF"/>
                </a:solidFill>
                <a:latin typeface="Calibri Light" panose="020F0302020204030204"/>
              </a:rPr>
              <a:t>CAMHPRO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0" i="0" u="none" strike="noStrike" kern="1200" cap="none" spc="-100" normalizeH="0" baseline="0" noProof="0" dirty="0">
              <a:ln>
                <a:noFill/>
              </a:ln>
              <a:solidFill>
                <a:srgbClr val="FFFFFF"/>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2909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558800" y="1737360"/>
            <a:ext cx="11013439" cy="4653279"/>
          </a:xfrm>
        </p:spPr>
        <p:txBody>
          <a:bodyPr/>
          <a:lstStyle/>
          <a:p>
            <a:r>
              <a:rPr lang="en-US" sz="3200" dirty="0">
                <a:latin typeface="+mn-lt"/>
              </a:rPr>
              <a:t>All Forms Submitted, except for Support Provided on the Chat App</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endParaRPr lang="en-US" sz="3200" dirty="0">
              <a:latin typeface="+mn-lt"/>
            </a:endParaRPr>
          </a:p>
        </p:txBody>
      </p:sp>
      <p:pic>
        <p:nvPicPr>
          <p:cNvPr id="4" name="Picture 3">
            <a:extLst>
              <a:ext uri="{FF2B5EF4-FFF2-40B4-BE49-F238E27FC236}">
                <a16:creationId xmlns:a16="http://schemas.microsoft.com/office/drawing/2014/main" id="{35307B2A-D889-E85F-4CE0-23FC82968F96}"/>
              </a:ext>
            </a:extLst>
          </p:cNvPr>
          <p:cNvPicPr>
            <a:picLocks noChangeAspect="1"/>
          </p:cNvPicPr>
          <p:nvPr/>
        </p:nvPicPr>
        <p:blipFill>
          <a:blip r:embed="rId2"/>
          <a:stretch>
            <a:fillRect/>
          </a:stretch>
        </p:blipFill>
        <p:spPr>
          <a:xfrm>
            <a:off x="71120" y="2661919"/>
            <a:ext cx="6167120" cy="3992881"/>
          </a:xfrm>
          <a:prstGeom prst="rect">
            <a:avLst/>
          </a:prstGeom>
        </p:spPr>
      </p:pic>
      <p:pic>
        <p:nvPicPr>
          <p:cNvPr id="5" name="Picture 4">
            <a:extLst>
              <a:ext uri="{FF2B5EF4-FFF2-40B4-BE49-F238E27FC236}">
                <a16:creationId xmlns:a16="http://schemas.microsoft.com/office/drawing/2014/main" id="{5512AB6E-A8C3-61DE-3EF5-781A147F6C8C}"/>
              </a:ext>
            </a:extLst>
          </p:cNvPr>
          <p:cNvPicPr>
            <a:picLocks noChangeAspect="1"/>
          </p:cNvPicPr>
          <p:nvPr/>
        </p:nvPicPr>
        <p:blipFill>
          <a:blip r:embed="rId3"/>
          <a:stretch>
            <a:fillRect/>
          </a:stretch>
        </p:blipFill>
        <p:spPr>
          <a:xfrm>
            <a:off x="5883563" y="2490353"/>
            <a:ext cx="5334000" cy="4336011"/>
          </a:xfrm>
          <a:prstGeom prst="rect">
            <a:avLst/>
          </a:prstGeom>
        </p:spPr>
      </p:pic>
    </p:spTree>
    <p:extLst>
      <p:ext uri="{BB962C8B-B14F-4D97-AF65-F5344CB8AC3E}">
        <p14:creationId xmlns:p14="http://schemas.microsoft.com/office/powerpoint/2010/main" val="330218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8213721" cy="1153391"/>
          </a:xfrm>
        </p:spPr>
        <p:txBody>
          <a:bodyPr/>
          <a:lstStyle/>
          <a:p>
            <a:r>
              <a:rPr lang="en-US" sz="3200" u="sng" dirty="0">
                <a:latin typeface="+mj-lt"/>
              </a:rPr>
              <a:t>New Open Links to View Data Collection Forms Data</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639291"/>
            <a:ext cx="10499721" cy="3599840"/>
          </a:xfrm>
        </p:spPr>
        <p:txBody>
          <a:bodyPr>
            <a:normAutofit/>
          </a:bodyPr>
          <a:lstStyle/>
          <a:p>
            <a:r>
              <a:rPr lang="en-US" sz="2800" dirty="0">
                <a:latin typeface="+mn-lt"/>
              </a:rPr>
              <a:t>CalMHSA IT Staff has created new links with Power Bi that are open to everyone to view.</a:t>
            </a:r>
          </a:p>
          <a:p>
            <a:r>
              <a:rPr lang="en-US" sz="2800" dirty="0">
                <a:latin typeface="+mn-lt"/>
              </a:rPr>
              <a:t>You can use the links to view the data submitted for all the CalHOPE agencies or your own.</a:t>
            </a:r>
          </a:p>
          <a:p>
            <a:r>
              <a:rPr lang="en-US" sz="2800" dirty="0">
                <a:latin typeface="+mn-lt"/>
              </a:rPr>
              <a:t>The links will be sent out later today and put on the repository site. </a:t>
            </a:r>
          </a:p>
        </p:txBody>
      </p:sp>
    </p:spTree>
    <p:extLst>
      <p:ext uri="{BB962C8B-B14F-4D97-AF65-F5344CB8AC3E}">
        <p14:creationId xmlns:p14="http://schemas.microsoft.com/office/powerpoint/2010/main" val="419747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dirty="0">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2194560"/>
            <a:ext cx="3678648" cy="3130633"/>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April 20th 11:00-11:50</a:t>
            </a:r>
          </a:p>
          <a:p>
            <a:r>
              <a:rPr lang="en-US" sz="2800" dirty="0">
                <a:solidFill>
                  <a:srgbClr val="0F6775"/>
                </a:solidFill>
                <a:latin typeface="+mn-lt"/>
              </a:rPr>
              <a:t>Presentation on History of the Peer Movement, CAMHPRO</a:t>
            </a:r>
          </a:p>
          <a:p>
            <a:endParaRPr lang="en-US" sz="2800" dirty="0">
              <a:solidFill>
                <a:srgbClr val="0F6775"/>
              </a:solidFill>
              <a:latin typeface="+mn-lt"/>
            </a:endParaRPr>
          </a:p>
          <a:p>
            <a:endParaRPr lang="en-US" sz="2800" dirty="0">
              <a:solidFill>
                <a:srgbClr val="0F6775"/>
              </a:solidFill>
              <a:latin typeface="+mn-lt"/>
            </a:endParaRP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2CC25C-9CF1-48BE-97F9-31F0A857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20404</TotalTime>
  <Words>495</Words>
  <Application>Microsoft Office PowerPoint</Application>
  <PresentationFormat>Widescreen</PresentationFormat>
  <Paragraphs>29</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Bebas Neue</vt:lpstr>
      <vt:lpstr>Calibri</vt:lpstr>
      <vt:lpstr>Calibri Light</vt:lpstr>
      <vt:lpstr>Poppins</vt:lpstr>
      <vt:lpstr>Office Theme</vt:lpstr>
      <vt:lpstr>CalHOPE Support Program All-Supervisors Meeting  April 6, 2023            </vt:lpstr>
      <vt:lpstr>Reminders We have moved to a biweekly meeting schedule. Our next meeting will be April 20th, and then May 4th. On April 20th, CAMHPRO will present on the history of the peer movement. Please invite your Support Specialists. Updates We have added “CalHOPE Agency Information” to our repository site.  Calhopeconnect.org/Resources has been updated with your information; visitors can now search by geography, language, and target population.</vt:lpstr>
      <vt:lpstr>Monthly Invoice There is now a separate January Invoice and Feb-Dec Invoice on the repository site. Two different invoices, the “Chat App Invoice Template” is only for the 2 subs who are staffing the Chat app. Please email your monthly mtg staff person your January invoice to review before sending it to accountspayable. Per your contract, submitted invoices which are filled out correctly, will be paid within 30 days.  Email completed invoice to accountspayable@calmhsa.org and your monthly mtg staff person.  </vt:lpstr>
      <vt:lpstr>Monthly Invoice  Invoices are due to CalMHSA 15 days after the end of the month.  We have received January and February invoices from only about one-half of you. We have not received any invoices from 11 agencies. Your January and February invoices are now overdue. Please come up to date on your invoices. Your reimbursements may get further delay.    </vt:lpstr>
      <vt:lpstr>Data Collection Updates</vt:lpstr>
      <vt:lpstr>  </vt:lpstr>
      <vt:lpstr>All Forms Submitted, except for Support Provided on the Chat App         </vt:lpstr>
      <vt:lpstr>New Open Links to View Data Collection Forms Data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9</cp:revision>
  <dcterms:created xsi:type="dcterms:W3CDTF">2023-01-16T14:40:28Z</dcterms:created>
  <dcterms:modified xsi:type="dcterms:W3CDTF">2023-04-06T18:49:16Z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