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</p:sldMasterIdLst>
  <p:notesMasterIdLst>
    <p:notesMasterId r:id="rId42"/>
  </p:notesMasterIdLst>
  <p:sldIdLst>
    <p:sldId id="486" r:id="rId5"/>
    <p:sldId id="375" r:id="rId6"/>
    <p:sldId id="451" r:id="rId7"/>
    <p:sldId id="450" r:id="rId8"/>
    <p:sldId id="436" r:id="rId9"/>
    <p:sldId id="506" r:id="rId10"/>
    <p:sldId id="507" r:id="rId11"/>
    <p:sldId id="508" r:id="rId12"/>
    <p:sldId id="496" r:id="rId13"/>
    <p:sldId id="498" r:id="rId14"/>
    <p:sldId id="502" r:id="rId15"/>
    <p:sldId id="505" r:id="rId16"/>
    <p:sldId id="485" r:id="rId17"/>
    <p:sldId id="454" r:id="rId18"/>
    <p:sldId id="504" r:id="rId19"/>
    <p:sldId id="503" r:id="rId20"/>
    <p:sldId id="456" r:id="rId21"/>
    <p:sldId id="424" r:id="rId22"/>
    <p:sldId id="439" r:id="rId23"/>
    <p:sldId id="441" r:id="rId24"/>
    <p:sldId id="442" r:id="rId25"/>
    <p:sldId id="453" r:id="rId26"/>
    <p:sldId id="448" r:id="rId27"/>
    <p:sldId id="499" r:id="rId28"/>
    <p:sldId id="449" r:id="rId29"/>
    <p:sldId id="493" r:id="rId30"/>
    <p:sldId id="489" r:id="rId31"/>
    <p:sldId id="492" r:id="rId32"/>
    <p:sldId id="490" r:id="rId33"/>
    <p:sldId id="491" r:id="rId34"/>
    <p:sldId id="494" r:id="rId35"/>
    <p:sldId id="495" r:id="rId36"/>
    <p:sldId id="487" r:id="rId37"/>
    <p:sldId id="484" r:id="rId38"/>
    <p:sldId id="435" r:id="rId39"/>
    <p:sldId id="433" r:id="rId40"/>
    <p:sldId id="43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AE2"/>
    <a:srgbClr val="FFFFFF"/>
    <a:srgbClr val="FF4D00"/>
    <a:srgbClr val="00A5BD"/>
    <a:srgbClr val="0076CE"/>
    <a:srgbClr val="3B3FB6"/>
    <a:srgbClr val="FF9800"/>
    <a:srgbClr val="FFC72C"/>
    <a:srgbClr val="888A8B"/>
    <a:srgbClr val="4E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73375-E5D1-6A8F-1A89-0EF9AAB721EB}" v="506" dt="2022-06-15T17:41:20.486"/>
    <p1510:client id="{1AE4E134-3A2C-6E5D-F90F-CE483F405CD0}" v="6" dt="2022-06-14T23:46:57.074"/>
    <p1510:client id="{367264DF-9FF7-B12C-E2C9-38662CF5220E}" v="93" dt="2022-06-15T16:58:34.003"/>
    <p1510:client id="{50D20D59-5319-4C24-BA17-0D0CD3D1771C}" v="390" dt="2022-06-15T17:10:23.255"/>
    <p1510:client id="{8566EC6E-0877-EA9B-2180-1883EEA6E39B}" v="7" vWet="8" dt="2022-06-15T16:31:49.773"/>
    <p1510:client id="{8769079C-D3C7-4D61-A993-D1E1E3B16703}" v="716" dt="2022-06-15T18:41:25.927"/>
    <p1510:client id="{E9FE706C-A935-480E-8711-0BB441F64834}" v="196" dt="2022-06-14T23:52:17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Total Medi-Cal Certified </a:t>
            </a:r>
            <a:r>
              <a:rPr lang="en-US" err="1">
                <a:latin typeface="Poppins" panose="00000500000000000000" pitchFamily="2" charset="0"/>
                <a:cs typeface="Poppins" panose="00000500000000000000" pitchFamily="2" charset="0"/>
              </a:rPr>
              <a:t>Eligibles</a:t>
            </a:r>
            <a:r>
              <a:rPr lang="en-US" baseline="0">
                <a:latin typeface="Poppins" panose="00000500000000000000" pitchFamily="2" charset="0"/>
                <a:cs typeface="Poppins" panose="00000500000000000000" pitchFamily="2" charset="0"/>
              </a:rPr>
              <a:t> – April 2020 through March 2022</a:t>
            </a:r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mc_elig_month!$C$58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mc_elig_month!$B$59:$B$82</c:f>
              <c:numCache>
                <c:formatCode>mmm\ yyyy</c:formatCode>
                <c:ptCount val="24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  <c:pt idx="18">
                  <c:v>44470</c:v>
                </c:pt>
                <c:pt idx="19">
                  <c:v>44501</c:v>
                </c:pt>
                <c:pt idx="20">
                  <c:v>44531</c:v>
                </c:pt>
                <c:pt idx="21">
                  <c:v>44562</c:v>
                </c:pt>
                <c:pt idx="22">
                  <c:v>44593</c:v>
                </c:pt>
                <c:pt idx="23">
                  <c:v>44621</c:v>
                </c:pt>
              </c:numCache>
            </c:numRef>
          </c:cat>
          <c:val>
            <c:numRef>
              <c:f>mc_elig_month!$C$59:$C$82</c:f>
              <c:numCache>
                <c:formatCode>#,##0</c:formatCode>
                <c:ptCount val="24"/>
                <c:pt idx="0">
                  <c:v>12614029</c:v>
                </c:pt>
                <c:pt idx="1">
                  <c:v>12742448</c:v>
                </c:pt>
                <c:pt idx="2">
                  <c:v>12865766</c:v>
                </c:pt>
                <c:pt idx="3">
                  <c:v>13001052</c:v>
                </c:pt>
                <c:pt idx="4">
                  <c:v>13109242</c:v>
                </c:pt>
                <c:pt idx="5">
                  <c:v>13205505</c:v>
                </c:pt>
                <c:pt idx="6">
                  <c:v>13299576</c:v>
                </c:pt>
                <c:pt idx="7">
                  <c:v>13384310</c:v>
                </c:pt>
                <c:pt idx="8">
                  <c:v>13539527</c:v>
                </c:pt>
                <c:pt idx="9">
                  <c:v>13665091</c:v>
                </c:pt>
                <c:pt idx="10">
                  <c:v>13721205</c:v>
                </c:pt>
                <c:pt idx="11">
                  <c:v>13824018</c:v>
                </c:pt>
                <c:pt idx="12">
                  <c:v>13920865</c:v>
                </c:pt>
                <c:pt idx="13">
                  <c:v>13993761</c:v>
                </c:pt>
                <c:pt idx="14">
                  <c:v>14059905</c:v>
                </c:pt>
                <c:pt idx="15">
                  <c:v>14136143</c:v>
                </c:pt>
                <c:pt idx="16">
                  <c:v>14223883</c:v>
                </c:pt>
                <c:pt idx="17">
                  <c:v>14296024</c:v>
                </c:pt>
                <c:pt idx="18">
                  <c:v>14359516</c:v>
                </c:pt>
                <c:pt idx="19">
                  <c:v>14418849</c:v>
                </c:pt>
                <c:pt idx="20">
                  <c:v>14491867</c:v>
                </c:pt>
                <c:pt idx="21">
                  <c:v>14570865</c:v>
                </c:pt>
                <c:pt idx="22">
                  <c:v>14585184</c:v>
                </c:pt>
                <c:pt idx="23">
                  <c:v>14603812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2-4139-B631-23982E915EB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69924815"/>
        <c:axId val="669917327"/>
      </c:barChart>
      <c:dateAx>
        <c:axId val="669924815"/>
        <c:scaling>
          <c:orientation val="minMax"/>
        </c:scaling>
        <c:delete val="0"/>
        <c:axPos val="b"/>
        <c:numFmt formatCode="mmm\ 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917327"/>
        <c:crosses val="autoZero"/>
        <c:auto val="1"/>
        <c:lblOffset val="100"/>
        <c:baseTimeUnit val="months"/>
      </c:dateAx>
      <c:valAx>
        <c:axId val="669917327"/>
        <c:scaling>
          <c:orientation val="minMax"/>
          <c:min val="1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none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en-US" cap="none">
                    <a:latin typeface="Poppins" panose="00000500000000000000" pitchFamily="2" charset="0"/>
                    <a:cs typeface="Poppins" panose="00000500000000000000" pitchFamily="2" charset="0"/>
                  </a:rPr>
                  <a:t>Certified </a:t>
                </a:r>
                <a:r>
                  <a:rPr lang="en-US" cap="none" err="1">
                    <a:latin typeface="Poppins" panose="00000500000000000000" pitchFamily="2" charset="0"/>
                    <a:cs typeface="Poppins" panose="00000500000000000000" pitchFamily="2" charset="0"/>
                  </a:rPr>
                  <a:t>Eligibles</a:t>
                </a:r>
                <a:r>
                  <a:rPr lang="en-US" cap="none">
                    <a:latin typeface="Poppins" panose="00000500000000000000" pitchFamily="2" charset="0"/>
                    <a:cs typeface="Poppins" panose="00000500000000000000" pitchFamily="2" charset="0"/>
                  </a:rPr>
                  <a:t> (Total</a:t>
                </a:r>
                <a:r>
                  <a:rPr lang="en-US" cap="none" baseline="0">
                    <a:latin typeface="Poppins" panose="00000500000000000000" pitchFamily="2" charset="0"/>
                    <a:cs typeface="Poppins" panose="00000500000000000000" pitchFamily="2" charset="0"/>
                  </a:rPr>
                  <a:t> Enrollment)</a:t>
                </a:r>
                <a:endParaRPr lang="en-US" cap="none">
                  <a:latin typeface="Poppins" panose="00000500000000000000" pitchFamily="2" charset="0"/>
                  <a:cs typeface="Poppins" panose="00000500000000000000" pitchFamily="2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none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924815"/>
        <c:crosses val="autoZero"/>
        <c:crossBetween val="between"/>
        <c:majorUnit val="10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Percent Vacancy by Staff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Combo!$B$1</c:f>
              <c:strCache>
                <c:ptCount val="1"/>
                <c:pt idx="0">
                  <c:v>MH Vacancy 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Combo!$A$2:$A$17</c:f>
              <c:strCache>
                <c:ptCount val="11"/>
                <c:pt idx="0">
                  <c:v>MD (typically in SUD system of care)</c:v>
                </c:pt>
                <c:pt idx="1">
                  <c:v>Alcohol and Drug Counselor Certified</c:v>
                </c:pt>
                <c:pt idx="2">
                  <c:v>Mental Health Rehab Specialist</c:v>
                </c:pt>
                <c:pt idx="3">
                  <c:v>Other Qualified Provider</c:v>
                </c:pt>
                <c:pt idx="4">
                  <c:v>LPHA (MFT, LCSW, LPCC)/Intern or Waivered LPHA</c:v>
                </c:pt>
                <c:pt idx="5">
                  <c:v>RN</c:v>
                </c:pt>
                <c:pt idx="6">
                  <c:v>LVN</c:v>
                </c:pt>
                <c:pt idx="7">
                  <c:v>Psychiatrist/ Contracted Psychiatrist</c:v>
                </c:pt>
                <c:pt idx="8">
                  <c:v>Alcohol and Drug Counselor</c:v>
                </c:pt>
                <c:pt idx="9">
                  <c:v>Peer Recovery Specialist</c:v>
                </c:pt>
                <c:pt idx="10">
                  <c:v>Nurse Practitioner</c:v>
                </c:pt>
              </c:strCache>
            </c:strRef>
          </c:cat>
          <c:val>
            <c:numRef>
              <c:f>Combo!$B$2:$B$17</c:f>
              <c:numCache>
                <c:formatCode>0%</c:formatCode>
                <c:ptCount val="11"/>
                <c:pt idx="0">
                  <c:v>0</c:v>
                </c:pt>
                <c:pt idx="1">
                  <c:v>0.17199999999999999</c:v>
                </c:pt>
                <c:pt idx="2">
                  <c:v>0.19</c:v>
                </c:pt>
                <c:pt idx="3">
                  <c:v>0.19</c:v>
                </c:pt>
                <c:pt idx="4">
                  <c:v>0.20799999999999999</c:v>
                </c:pt>
                <c:pt idx="5">
                  <c:v>0.22700000000000001</c:v>
                </c:pt>
                <c:pt idx="6">
                  <c:v>0.26</c:v>
                </c:pt>
                <c:pt idx="7">
                  <c:v>0.27800000000000002</c:v>
                </c:pt>
                <c:pt idx="8">
                  <c:v>0.27900000000000003</c:v>
                </c:pt>
                <c:pt idx="9">
                  <c:v>0.42899999999999999</c:v>
                </c:pt>
                <c:pt idx="10">
                  <c:v>0.53300000000000003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1-4278-84C1-C0CD614F4E7D}"/>
            </c:ext>
          </c:extLst>
        </c:ser>
        <c:ser>
          <c:idx val="1"/>
          <c:order val="1"/>
          <c:tx>
            <c:strRef>
              <c:f>Combo!$D$1</c:f>
              <c:strCache>
                <c:ptCount val="1"/>
                <c:pt idx="0">
                  <c:v>SUD Vacancy %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Combo!$A$2:$A$17</c:f>
              <c:strCache>
                <c:ptCount val="11"/>
                <c:pt idx="0">
                  <c:v>MD (typically in SUD system of care)</c:v>
                </c:pt>
                <c:pt idx="1">
                  <c:v>Alcohol and Drug Counselor Certified</c:v>
                </c:pt>
                <c:pt idx="2">
                  <c:v>Mental Health Rehab Specialist</c:v>
                </c:pt>
                <c:pt idx="3">
                  <c:v>Other Qualified Provider</c:v>
                </c:pt>
                <c:pt idx="4">
                  <c:v>LPHA (MFT, LCSW, LPCC)/Intern or Waivered LPHA</c:v>
                </c:pt>
                <c:pt idx="5">
                  <c:v>RN</c:v>
                </c:pt>
                <c:pt idx="6">
                  <c:v>LVN</c:v>
                </c:pt>
                <c:pt idx="7">
                  <c:v>Psychiatrist/ Contracted Psychiatrist</c:v>
                </c:pt>
                <c:pt idx="8">
                  <c:v>Alcohol and Drug Counselor</c:v>
                </c:pt>
                <c:pt idx="9">
                  <c:v>Peer Recovery Specialist</c:v>
                </c:pt>
                <c:pt idx="10">
                  <c:v>Nurse Practitioner</c:v>
                </c:pt>
              </c:strCache>
            </c:strRef>
          </c:cat>
          <c:val>
            <c:numRef>
              <c:f>Combo!$D$2:$D$17</c:f>
              <c:numCache>
                <c:formatCode>0%</c:formatCode>
                <c:ptCount val="11"/>
                <c:pt idx="0">
                  <c:v>0.35099999999999998</c:v>
                </c:pt>
                <c:pt idx="1">
                  <c:v>0.13700000000000001</c:v>
                </c:pt>
                <c:pt idx="2">
                  <c:v>0.254</c:v>
                </c:pt>
                <c:pt idx="3">
                  <c:v>0.20799999999999999</c:v>
                </c:pt>
                <c:pt idx="4">
                  <c:v>0.19900000000000001</c:v>
                </c:pt>
                <c:pt idx="5">
                  <c:v>0.13800000000000001</c:v>
                </c:pt>
                <c:pt idx="6">
                  <c:v>6.2899999999999998E-2</c:v>
                </c:pt>
                <c:pt idx="7">
                  <c:v>0.10299999999999999</c:v>
                </c:pt>
                <c:pt idx="8">
                  <c:v>0.24</c:v>
                </c:pt>
                <c:pt idx="9">
                  <c:v>0.27200000000000002</c:v>
                </c:pt>
                <c:pt idx="1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1-4278-84C1-C0CD614F4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53752735"/>
        <c:axId val="1053753151"/>
      </c:barChart>
      <c:catAx>
        <c:axId val="1053752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053753151"/>
        <c:crosses val="autoZero"/>
        <c:auto val="1"/>
        <c:lblAlgn val="ctr"/>
        <c:lblOffset val="100"/>
        <c:noMultiLvlLbl val="0"/>
      </c:catAx>
      <c:valAx>
        <c:axId val="10537531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752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E28C9-EE58-D948-AC2D-92A1CDC5F71A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80CF3-F5D3-FF41-9AD1-ADAA40BBA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3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80CF3-F5D3-FF41-9AD1-ADAA40BBA1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77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80CF3-F5D3-FF41-9AD1-ADAA40BBA17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96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80CF3-F5D3-FF41-9AD1-ADAA40BBA17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58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80CF3-F5D3-FF41-9AD1-ADAA40BBA17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5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Medi-Cal enrollment up 16%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80CF3-F5D3-FF41-9AD1-ADAA40BBA1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6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LPAs we are looking 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80CF3-F5D3-FF41-9AD1-ADAA40BBA1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3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percentage of counties actually filled out the data?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MH: 99% (n=57) counties filled out FTE data for at least one staff type, of those all but one (n=56) counties filled out FTE data for LPHA (at least 0.1 FTE budgeted for LPHA)</a:t>
            </a:r>
            <a:endParaRPr lang="en-US" sz="110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SUD: 69% (n=40) counties filled out FTE data for at least one staff type, of those 25 counties filled out FTE data for LPHA (at least 0.1 FTE budgeted for LPHA)</a:t>
            </a:r>
            <a:endParaRPr lang="en-US" sz="110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Note: it is hard to identify if the 15 counties that reported some data for Staff FTEs but 0 for LPHA indicates that they truly do not have a budget for LPHA, or if this indicates missing data. So, I’m not sure percentage complete is 69% (40/58) or 43% (25/58).</a:t>
            </a:r>
            <a:endParaRPr lang="en-US" sz="110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the vacancy rate range? 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MH LPHA: vacancy rate is 13% - 52%</a:t>
            </a:r>
            <a:endParaRPr lang="en-US" sz="110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SUD LPHA: vacancy rate is 0% - 57% (2 counties have 100%, but one has 0.1 budgeted FTE, the other has 2 budgeted FTE)</a:t>
            </a:r>
            <a:endParaRPr lang="en-US" sz="110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the LPHA vacancy rate congruent with the other rates? Might be good to have a few other of the vacancy rates – Medical Staff/MHRS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LPHA vacancy rate (~20%) is in the middle of the pack, highest vacancy rate is in Nurse Practitioners, MDs (for SUD), and Peer Recovery Specialists</a:t>
            </a:r>
            <a:endParaRPr lang="en-US" sz="110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80CF3-F5D3-FF41-9AD1-ADAA40BBA1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6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80CF3-F5D3-FF41-9AD1-ADAA40BBA1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24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Updated rules make it so easy. </a:t>
            </a:r>
          </a:p>
          <a:p>
            <a:r>
              <a:rPr lang="en-US"/>
              <a:t>You get no credit for this – we have to hold you </a:t>
            </a:r>
          </a:p>
          <a:p>
            <a:r>
              <a:rPr lang="en-US"/>
              <a:t>You could get sanctions.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80CF3-F5D3-FF41-9AD1-ADAA40BBA1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8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80CF3-F5D3-FF41-9AD1-ADAA40BBA1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34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80CF3-F5D3-FF41-9AD1-ADAA40BBA17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25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80CF3-F5D3-FF41-9AD1-ADAA40BBA17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6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alloon, aircraft, vector graphics&#10;&#10;Description automatically generated">
            <a:extLst>
              <a:ext uri="{FF2B5EF4-FFF2-40B4-BE49-F238E27FC236}">
                <a16:creationId xmlns:a16="http://schemas.microsoft.com/office/drawing/2014/main" id="{246D4759-63D6-0C44-AC84-E4AAB4286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0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4A072C-FA50-7543-AC1B-4676542F7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4778176"/>
            <a:ext cx="11204277" cy="1090671"/>
          </a:xfrm>
        </p:spPr>
        <p:txBody>
          <a:bodyPr anchor="b">
            <a:normAutofit/>
          </a:bodyPr>
          <a:lstStyle>
            <a:lvl1pPr algn="l"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10E77E0-C415-9540-B72B-1FF5CA42E8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2" y="5900352"/>
            <a:ext cx="8319632" cy="742820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FFFFFF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182D09B-F33C-624F-BCE6-B35871858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4938" y="6020450"/>
            <a:ext cx="2743200" cy="3313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Year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47A5EE8-141D-994F-8D2F-24105419F2D7}"/>
              </a:ext>
            </a:extLst>
          </p:cNvPr>
          <p:cNvGrpSpPr/>
          <p:nvPr userDrawn="1"/>
        </p:nvGrpSpPr>
        <p:grpSpPr>
          <a:xfrm>
            <a:off x="11064954" y="0"/>
            <a:ext cx="853387" cy="989153"/>
            <a:chOff x="10752464" y="0"/>
            <a:chExt cx="1165878" cy="135135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BBE2E7-C17C-D747-8D8D-26CD28B069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752464" y="0"/>
              <a:ext cx="1165878" cy="1351359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78109EC9-F2DC-C942-B71A-8413562F72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953263" y="319705"/>
              <a:ext cx="744875" cy="737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337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2A1A-BB1C-574C-BB2D-384BE1B4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5025"/>
            <a:ext cx="10515600" cy="10234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B96C7-3FDF-9944-AF3B-FA021F9F5F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715271"/>
            <a:ext cx="4922134" cy="584200"/>
          </a:xfrm>
        </p:spPr>
        <p:txBody>
          <a:bodyPr anchor="ctr"/>
          <a:lstStyle>
            <a:lvl1pPr marL="0" indent="0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327C-B3A7-1C45-B648-3D85CF190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352675"/>
            <a:ext cx="4922134" cy="3497140"/>
          </a:xfrm>
        </p:spPr>
        <p:txBody>
          <a:bodyPr/>
          <a:lstStyle>
            <a:lvl1pPr>
              <a:buClr>
                <a:srgbClr val="FFC72C"/>
              </a:buClr>
              <a:defRPr/>
            </a:lvl1pPr>
            <a:lvl2pPr>
              <a:buClr>
                <a:srgbClr val="FFC72C"/>
              </a:buClr>
              <a:defRPr/>
            </a:lvl2pPr>
            <a:lvl3pPr>
              <a:buClr>
                <a:srgbClr val="FFC72C"/>
              </a:buClr>
              <a:defRPr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A2A21-97D6-B94F-BD37-4269D663D9F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05837" y="1715271"/>
            <a:ext cx="4946374" cy="584200"/>
          </a:xfrm>
        </p:spPr>
        <p:txBody>
          <a:bodyPr anchor="ctr"/>
          <a:lstStyle>
            <a:lvl1pPr marL="0" indent="0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3BF7E9-232C-174C-B9ED-D02B05101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5837" y="2352675"/>
            <a:ext cx="4946374" cy="3497140"/>
          </a:xfrm>
        </p:spPr>
        <p:txBody>
          <a:bodyPr/>
          <a:lstStyle>
            <a:lvl1pPr>
              <a:buClr>
                <a:srgbClr val="FFC72C"/>
              </a:buClr>
              <a:defRPr/>
            </a:lvl1pPr>
            <a:lvl2pPr>
              <a:buClr>
                <a:srgbClr val="FFC72C"/>
              </a:buClr>
              <a:defRPr/>
            </a:lvl2pPr>
            <a:lvl3pPr>
              <a:buClr>
                <a:srgbClr val="FFC72C"/>
              </a:buClr>
              <a:defRPr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E2EC7-DE04-8D4B-85E5-10EED7C2BB90}"/>
              </a:ext>
            </a:extLst>
          </p:cNvPr>
          <p:cNvSpPr txBox="1"/>
          <p:nvPr userDrawn="1"/>
        </p:nvSpPr>
        <p:spPr>
          <a:xfrm>
            <a:off x="9174685" y="6351775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A8CC91-F194-F74F-8EF0-E7913105EA8B}" type="slidenum">
              <a:rPr lang="en-US" sz="1200" smtClean="0">
                <a:solidFill>
                  <a:srgbClr val="888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>
              <a:solidFill>
                <a:srgbClr val="888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5231E14F-6A7A-9149-A83C-5D89E31AE1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562" y="6122700"/>
            <a:ext cx="545226" cy="540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EB4F4A-4365-EE46-8597-5D04E38CE7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7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1DF7D-F202-FC44-96C0-08244BB09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5"/>
            <a:ext cx="10515600" cy="10234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06BC17-E80E-6A40-BED9-0307CE10A502}"/>
              </a:ext>
            </a:extLst>
          </p:cNvPr>
          <p:cNvSpPr txBox="1"/>
          <p:nvPr userDrawn="1"/>
        </p:nvSpPr>
        <p:spPr>
          <a:xfrm>
            <a:off x="9174685" y="6351775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A8CC91-F194-F74F-8EF0-E7913105EA8B}" type="slidenum">
              <a:rPr lang="en-US" sz="1200" smtClean="0">
                <a:solidFill>
                  <a:srgbClr val="888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>
              <a:solidFill>
                <a:srgbClr val="888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25D5021-3DD9-A343-9BA3-C0A7915D5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52675"/>
            <a:ext cx="3066555" cy="3497140"/>
          </a:xfrm>
        </p:spPr>
        <p:txBody>
          <a:bodyPr/>
          <a:lstStyle>
            <a:lvl1pPr marL="182880">
              <a:buClr>
                <a:srgbClr val="FFC72C"/>
              </a:buClr>
              <a:defRPr sz="1600"/>
            </a:lvl1pPr>
            <a:lvl2pPr>
              <a:buClr>
                <a:srgbClr val="FFC72C"/>
              </a:buClr>
              <a:defRPr sz="1600"/>
            </a:lvl2pPr>
            <a:lvl3pPr>
              <a:buClr>
                <a:srgbClr val="FFC72C"/>
              </a:buClr>
              <a:defRPr sz="1600"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FC886CE3-85BE-0C4E-9284-4AD99C768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2722" y="2352675"/>
            <a:ext cx="3066555" cy="3497140"/>
          </a:xfrm>
        </p:spPr>
        <p:txBody>
          <a:bodyPr/>
          <a:lstStyle>
            <a:lvl1pPr marL="182880">
              <a:buClr>
                <a:srgbClr val="FFC72C"/>
              </a:buClr>
              <a:defRPr sz="1600"/>
            </a:lvl1pPr>
            <a:lvl2pPr>
              <a:buClr>
                <a:srgbClr val="FFC72C"/>
              </a:buClr>
              <a:defRPr sz="1600"/>
            </a:lvl2pPr>
            <a:lvl3pPr>
              <a:buClr>
                <a:srgbClr val="FFC72C"/>
              </a:buClr>
              <a:defRPr sz="1600"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38BD1F33-54C0-A74B-8F41-5F584413B48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285222" y="2352675"/>
            <a:ext cx="3066555" cy="3497140"/>
          </a:xfrm>
        </p:spPr>
        <p:txBody>
          <a:bodyPr/>
          <a:lstStyle>
            <a:lvl1pPr marL="182880">
              <a:buClr>
                <a:srgbClr val="FFC72C"/>
              </a:buClr>
              <a:defRPr sz="1600"/>
            </a:lvl1pPr>
            <a:lvl2pPr>
              <a:buClr>
                <a:srgbClr val="FFC72C"/>
              </a:buClr>
              <a:defRPr sz="1600"/>
            </a:lvl2pPr>
            <a:lvl3pPr>
              <a:buClr>
                <a:srgbClr val="FFC72C"/>
              </a:buClr>
              <a:defRPr sz="1600"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0D4E39F-BF99-BD48-9FF4-DABB6B3F975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9789" y="1715271"/>
            <a:ext cx="3065118" cy="584200"/>
          </a:xfrm>
        </p:spPr>
        <p:txBody>
          <a:bodyPr anchor="ctr"/>
          <a:lstStyle>
            <a:lvl1pPr marL="0" indent="0" algn="ctr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B7CC158E-8628-1042-9911-FC0441359B6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62723" y="1715271"/>
            <a:ext cx="3065118" cy="584200"/>
          </a:xfrm>
        </p:spPr>
        <p:txBody>
          <a:bodyPr anchor="ctr"/>
          <a:lstStyle>
            <a:lvl1pPr marL="0" indent="0" algn="ctr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38B9DE5-D911-9842-9A18-CB5F3D6B14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85222" y="1715271"/>
            <a:ext cx="3066989" cy="584200"/>
          </a:xfrm>
        </p:spPr>
        <p:txBody>
          <a:bodyPr anchor="ctr"/>
          <a:lstStyle>
            <a:lvl1pPr marL="0" indent="0" algn="ctr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C77D2DF1-A66E-7C41-92CA-B334C0CE5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562" y="6122700"/>
            <a:ext cx="545226" cy="5401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FE3777-9A16-4442-A733-049831066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9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2A1A-BB1C-574C-BB2D-384BE1B4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5025"/>
            <a:ext cx="4922135" cy="1023457"/>
          </a:xfrm>
        </p:spPr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B96C7-3FDF-9944-AF3B-FA021F9F5F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15271"/>
            <a:ext cx="4922135" cy="584200"/>
          </a:xfrm>
        </p:spPr>
        <p:txBody>
          <a:bodyPr anchor="ctr"/>
          <a:lstStyle>
            <a:lvl1pPr marL="0" indent="0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327C-B3A7-1C45-B648-3D85CF190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52675"/>
            <a:ext cx="4922135" cy="3497140"/>
          </a:xfrm>
        </p:spPr>
        <p:txBody>
          <a:bodyPr/>
          <a:lstStyle>
            <a:lvl1pPr>
              <a:buClr>
                <a:srgbClr val="FFC72C"/>
              </a:buClr>
              <a:defRPr/>
            </a:lvl1pPr>
            <a:lvl2pPr>
              <a:buClr>
                <a:srgbClr val="FFC72C"/>
              </a:buClr>
              <a:defRPr/>
            </a:lvl2pPr>
            <a:lvl3pPr>
              <a:buClr>
                <a:srgbClr val="FFC72C"/>
              </a:buClr>
              <a:defRPr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CDF6B-3036-2246-83B1-54F6E0BC59A3}"/>
              </a:ext>
            </a:extLst>
          </p:cNvPr>
          <p:cNvSpPr txBox="1"/>
          <p:nvPr userDrawn="1"/>
        </p:nvSpPr>
        <p:spPr>
          <a:xfrm>
            <a:off x="9174685" y="6351775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A8CC91-F194-F74F-8EF0-E7913105EA8B}" type="slidenum">
              <a:rPr lang="en-US" sz="1200" smtClean="0">
                <a:solidFill>
                  <a:srgbClr val="888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>
              <a:solidFill>
                <a:srgbClr val="888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F8D2B078-BEA6-4448-819C-86444FCD25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562" y="6122700"/>
            <a:ext cx="545226" cy="540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C24756-D8FA-E544-90AA-2F975374B5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20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2A1A-BB1C-574C-BB2D-384BE1B4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212" y="515025"/>
            <a:ext cx="4706470" cy="1023457"/>
          </a:xfrm>
        </p:spPr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B96C7-3FDF-9944-AF3B-FA021F9F5F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04212" y="1715271"/>
            <a:ext cx="4706470" cy="584200"/>
          </a:xfrm>
        </p:spPr>
        <p:txBody>
          <a:bodyPr anchor="ctr"/>
          <a:lstStyle>
            <a:lvl1pPr marL="0" indent="0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327C-B3A7-1C45-B648-3D85CF190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4212" y="2352675"/>
            <a:ext cx="4706470" cy="3497140"/>
          </a:xfrm>
        </p:spPr>
        <p:txBody>
          <a:bodyPr/>
          <a:lstStyle>
            <a:lvl1pPr>
              <a:buClr>
                <a:srgbClr val="FFC72C"/>
              </a:buClr>
              <a:defRPr/>
            </a:lvl1pPr>
            <a:lvl2pPr>
              <a:buClr>
                <a:srgbClr val="FFC72C"/>
              </a:buClr>
              <a:defRPr/>
            </a:lvl2pPr>
            <a:lvl3pPr>
              <a:buClr>
                <a:srgbClr val="FFC72C"/>
              </a:buClr>
              <a:defRPr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491542-2756-1849-B9D5-4DD9788F0A5F}"/>
              </a:ext>
            </a:extLst>
          </p:cNvPr>
          <p:cNvSpPr txBox="1"/>
          <p:nvPr userDrawn="1"/>
        </p:nvSpPr>
        <p:spPr>
          <a:xfrm>
            <a:off x="9174685" y="6351775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A8CC91-F194-F74F-8EF0-E7913105EA8B}" type="slidenum">
              <a:rPr lang="en-US" sz="1200" smtClean="0">
                <a:solidFill>
                  <a:srgbClr val="888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>
              <a:solidFill>
                <a:srgbClr val="888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038C2A-9423-454E-973D-13BF3053D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09" y="5901605"/>
            <a:ext cx="1530117" cy="722214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5999047E-F1EA-DC47-B18B-D799A695E0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562" y="6122700"/>
            <a:ext cx="545226" cy="540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E8AA0F-F912-2F40-AE54-98268AD04D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15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99DEEB1-E193-6243-852A-ADBC5323B4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20"/>
            <a:ext cx="12192000" cy="68610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B746792-44E0-7946-93BC-AC3B60D14A06}"/>
              </a:ext>
            </a:extLst>
          </p:cNvPr>
          <p:cNvSpPr txBox="1">
            <a:spLocks/>
          </p:cNvSpPr>
          <p:nvPr userDrawn="1"/>
        </p:nvSpPr>
        <p:spPr>
          <a:xfrm>
            <a:off x="493859" y="4778175"/>
            <a:ext cx="5931763" cy="1090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i="0" kern="2000" spc="-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0" b="0">
                <a:latin typeface="Bebas Neue" panose="020B0606020202050201" pitchFamily="34" charset="77"/>
              </a:rPr>
              <a:t>Questions?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EC1329-F757-4143-8DDA-FCE6291A152C}"/>
              </a:ext>
            </a:extLst>
          </p:cNvPr>
          <p:cNvGrpSpPr/>
          <p:nvPr userDrawn="1"/>
        </p:nvGrpSpPr>
        <p:grpSpPr>
          <a:xfrm>
            <a:off x="11064954" y="0"/>
            <a:ext cx="853387" cy="989153"/>
            <a:chOff x="10752464" y="0"/>
            <a:chExt cx="1165878" cy="13513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97C0C6-6952-FA42-BF7D-576C6634A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752464" y="0"/>
              <a:ext cx="1165878" cy="1351359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85AE4E2D-090B-6C44-B809-7C9565E096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953263" y="319705"/>
              <a:ext cx="744875" cy="737914"/>
            </a:xfrm>
            <a:prstGeom prst="rect">
              <a:avLst/>
            </a:prstGeom>
          </p:spPr>
        </p:pic>
      </p:grp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F38CBA8F-857F-DF4B-A31C-BC66C2B90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4938" y="6020450"/>
            <a:ext cx="2743200" cy="3313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1703124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303ECF0-9B3A-154B-8886-41EDFDB728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20"/>
            <a:ext cx="12192000" cy="686102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032CE6D-4325-3947-B96C-F4A802E0908D}"/>
              </a:ext>
            </a:extLst>
          </p:cNvPr>
          <p:cNvGrpSpPr/>
          <p:nvPr userDrawn="1"/>
        </p:nvGrpSpPr>
        <p:grpSpPr>
          <a:xfrm>
            <a:off x="11064954" y="0"/>
            <a:ext cx="853387" cy="989153"/>
            <a:chOff x="10752464" y="0"/>
            <a:chExt cx="1165878" cy="13513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E023FC-780C-0E4B-B758-0BB33BA6FA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752464" y="0"/>
              <a:ext cx="1165878" cy="1351359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253FEB70-0DD9-F544-89D5-9C15C15D9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953263" y="319705"/>
              <a:ext cx="744875" cy="737914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444256AA-3810-9046-AD4A-E6EB9EF7217F}"/>
              </a:ext>
            </a:extLst>
          </p:cNvPr>
          <p:cNvSpPr txBox="1">
            <a:spLocks/>
          </p:cNvSpPr>
          <p:nvPr userDrawn="1"/>
        </p:nvSpPr>
        <p:spPr>
          <a:xfrm>
            <a:off x="493859" y="4778175"/>
            <a:ext cx="5931763" cy="1090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i="0" kern="2000" spc="-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0" b="0">
                <a:latin typeface="Bebas Neue" panose="020B0606020202050201" pitchFamily="34" charset="77"/>
              </a:rPr>
              <a:t>Thank You!</a:t>
            </a: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714FAFCC-39D5-854F-A37D-15AB914A99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4938" y="6020450"/>
            <a:ext cx="2743200" cy="3313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3824105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99DEEB1-E193-6243-852A-ADBC5323B4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20"/>
            <a:ext cx="12192000" cy="68610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B746792-44E0-7946-93BC-AC3B60D14A06}"/>
              </a:ext>
            </a:extLst>
          </p:cNvPr>
          <p:cNvSpPr txBox="1">
            <a:spLocks/>
          </p:cNvSpPr>
          <p:nvPr userDrawn="1"/>
        </p:nvSpPr>
        <p:spPr>
          <a:xfrm>
            <a:off x="493859" y="4778175"/>
            <a:ext cx="5931763" cy="1090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i="0" kern="2000" spc="-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0"/>
              <a:t>Questions?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EC1329-F757-4143-8DDA-FCE6291A152C}"/>
              </a:ext>
            </a:extLst>
          </p:cNvPr>
          <p:cNvGrpSpPr/>
          <p:nvPr userDrawn="1"/>
        </p:nvGrpSpPr>
        <p:grpSpPr>
          <a:xfrm>
            <a:off x="11064954" y="0"/>
            <a:ext cx="853387" cy="989153"/>
            <a:chOff x="10752464" y="0"/>
            <a:chExt cx="1165878" cy="13513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97C0C6-6952-FA42-BF7D-576C6634A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752464" y="0"/>
              <a:ext cx="1165878" cy="1351359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85AE4E2D-090B-6C44-B809-7C9565E096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953263" y="319705"/>
              <a:ext cx="744875" cy="737914"/>
            </a:xfrm>
            <a:prstGeom prst="rect">
              <a:avLst/>
            </a:prstGeom>
          </p:spPr>
        </p:pic>
      </p:grp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F38CBA8F-857F-DF4B-A31C-BC66C2B90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4938" y="6020450"/>
            <a:ext cx="2743200" cy="3313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1703124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303ECF0-9B3A-154B-8886-41EDFDB728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20"/>
            <a:ext cx="12192000" cy="686102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032CE6D-4325-3947-B96C-F4A802E0908D}"/>
              </a:ext>
            </a:extLst>
          </p:cNvPr>
          <p:cNvGrpSpPr/>
          <p:nvPr userDrawn="1"/>
        </p:nvGrpSpPr>
        <p:grpSpPr>
          <a:xfrm>
            <a:off x="11064954" y="0"/>
            <a:ext cx="853387" cy="989153"/>
            <a:chOff x="10752464" y="0"/>
            <a:chExt cx="1165878" cy="13513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E023FC-780C-0E4B-B758-0BB33BA6FA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752464" y="0"/>
              <a:ext cx="1165878" cy="1351359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253FEB70-0DD9-F544-89D5-9C15C15D9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953263" y="319705"/>
              <a:ext cx="744875" cy="737914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444256AA-3810-9046-AD4A-E6EB9EF7217F}"/>
              </a:ext>
            </a:extLst>
          </p:cNvPr>
          <p:cNvSpPr txBox="1">
            <a:spLocks/>
          </p:cNvSpPr>
          <p:nvPr userDrawn="1"/>
        </p:nvSpPr>
        <p:spPr>
          <a:xfrm>
            <a:off x="493859" y="4778175"/>
            <a:ext cx="5931763" cy="1090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i="0" kern="2000" spc="-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0"/>
              <a:t>Thank You!</a:t>
            </a: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714FAFCC-39D5-854F-A37D-15AB914A99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4938" y="6020450"/>
            <a:ext cx="2743200" cy="3313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3824105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58A3-6D11-4C70-B7A7-2D3273DD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CDEB9-71AE-4757-8A61-05EE181D7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20ADB-1CB4-4C4B-8DC3-AEE8A09E9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51D2-4467-42CD-BE21-ED37912E272E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7BC91-03A3-41E3-9FE9-22CD7715F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054B2-357E-4154-A277-2A8A5EA5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5EFB-EFCB-4A71-BE9D-A39B651AD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58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alloon, aircraft, vector graphics&#10;&#10;Description automatically generated">
            <a:extLst>
              <a:ext uri="{FF2B5EF4-FFF2-40B4-BE49-F238E27FC236}">
                <a16:creationId xmlns:a16="http://schemas.microsoft.com/office/drawing/2014/main" id="{246D4759-63D6-0C44-AC84-E4AAB4286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0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4A072C-FA50-7543-AC1B-4676542F7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4778176"/>
            <a:ext cx="11204277" cy="1090671"/>
          </a:xfrm>
        </p:spPr>
        <p:txBody>
          <a:bodyPr anchor="b">
            <a:noAutofit/>
          </a:bodyPr>
          <a:lstStyle>
            <a:lvl1pPr algn="l">
              <a:defRPr sz="720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10E77E0-C415-9540-B72B-1FF5CA42E8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2" y="5900352"/>
            <a:ext cx="8319632" cy="451423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FFFFFF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182D09B-F33C-624F-BCE6-B35871858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13494" y="5900352"/>
            <a:ext cx="2884644" cy="451423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Year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47A5EE8-141D-994F-8D2F-24105419F2D7}"/>
              </a:ext>
            </a:extLst>
          </p:cNvPr>
          <p:cNvGrpSpPr/>
          <p:nvPr userDrawn="1"/>
        </p:nvGrpSpPr>
        <p:grpSpPr>
          <a:xfrm>
            <a:off x="11064954" y="0"/>
            <a:ext cx="853387" cy="989153"/>
            <a:chOff x="10752464" y="0"/>
            <a:chExt cx="1165878" cy="135135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BBE2E7-C17C-D747-8D8D-26CD28B069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752464" y="0"/>
              <a:ext cx="1165878" cy="1351359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78109EC9-F2DC-C942-B71A-8413562F72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953263" y="319705"/>
              <a:ext cx="744875" cy="737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337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118977A-1306-754F-963D-FD21A2FE94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0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AF9F1-A071-FF4E-8129-B62234376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159" y="885326"/>
            <a:ext cx="3653680" cy="5040633"/>
          </a:xfrm>
        </p:spPr>
        <p:txBody>
          <a:bodyPr/>
          <a:lstStyle>
            <a:lvl1pPr>
              <a:lnSpc>
                <a:spcPct val="80000"/>
              </a:lnSpc>
              <a:defRPr sz="2400" b="1"/>
            </a:lvl1pPr>
            <a:lvl2pPr indent="-640080">
              <a:lnSpc>
                <a:spcPct val="80000"/>
              </a:lnSpc>
              <a:buNone/>
              <a:defRPr/>
            </a:lvl2pPr>
            <a:lvl3pPr indent="-640080">
              <a:lnSpc>
                <a:spcPct val="80000"/>
              </a:lnSpc>
              <a:buNone/>
              <a:defRPr/>
            </a:lvl3pPr>
            <a:lvl4pPr indent="-640080">
              <a:buNone/>
              <a:defRPr/>
            </a:lvl4pPr>
            <a:lvl5pPr indent="-640080">
              <a:buNone/>
              <a:defRPr/>
            </a:lvl5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C9D3C-E101-534C-9699-A0482D7776AD}"/>
              </a:ext>
            </a:extLst>
          </p:cNvPr>
          <p:cNvSpPr txBox="1"/>
          <p:nvPr userDrawn="1"/>
        </p:nvSpPr>
        <p:spPr>
          <a:xfrm>
            <a:off x="9174685" y="6351775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A8CC91-F194-F74F-8EF0-E7913105EA8B}" type="slidenum">
              <a:rPr lang="en-US" sz="1200" smtClean="0">
                <a:solidFill>
                  <a:srgbClr val="888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>
              <a:solidFill>
                <a:srgbClr val="888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A04CBB-5725-8547-8A4D-EA9C623B5D69}"/>
              </a:ext>
            </a:extLst>
          </p:cNvPr>
          <p:cNvSpPr txBox="1">
            <a:spLocks/>
          </p:cNvSpPr>
          <p:nvPr userDrawn="1"/>
        </p:nvSpPr>
        <p:spPr>
          <a:xfrm>
            <a:off x="580619" y="4401723"/>
            <a:ext cx="4477319" cy="2307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4E4B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600" spc="-150">
                <a:solidFill>
                  <a:schemeClr val="bg1"/>
                </a:solidFill>
                <a:latin typeface="Bebas Neue" panose="020B0606020202050201" pitchFamily="34" charset="77"/>
              </a:rPr>
              <a:t>Table of Contents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A7F3DCB-4BDD-BC4A-93E0-6F6D7C7D37F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980599" y="892830"/>
            <a:ext cx="614617" cy="5033129"/>
          </a:xfrm>
        </p:spPr>
        <p:txBody>
          <a:bodyPr/>
          <a:lstStyle>
            <a:lvl1pPr algn="r">
              <a:lnSpc>
                <a:spcPct val="85000"/>
              </a:lnSpc>
              <a:defRPr sz="4400" b="1"/>
            </a:lvl1pPr>
            <a:lvl2pPr indent="-640080">
              <a:buNone/>
              <a:defRPr/>
            </a:lvl2pPr>
            <a:lvl3pPr indent="-640080" algn="r">
              <a:lnSpc>
                <a:spcPct val="85000"/>
              </a:lnSpc>
              <a:buNone/>
              <a:defRPr/>
            </a:lvl3pPr>
            <a:lvl4pPr indent="-640080">
              <a:buNone/>
              <a:defRPr/>
            </a:lvl4pPr>
            <a:lvl5pPr indent="-640080">
              <a:buNone/>
              <a:defRPr/>
            </a:lvl5pPr>
          </a:lstStyle>
          <a:p>
            <a:pPr lvl="0"/>
            <a:r>
              <a:rPr lang="en-US"/>
              <a:t>1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2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3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4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82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118977A-1306-754F-963D-FD21A2FE94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0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AF9F1-A071-FF4E-8129-B62234376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159" y="885326"/>
            <a:ext cx="3653680" cy="5040633"/>
          </a:xfrm>
        </p:spPr>
        <p:txBody>
          <a:bodyPr/>
          <a:lstStyle>
            <a:lvl1pPr>
              <a:lnSpc>
                <a:spcPct val="80000"/>
              </a:lnSpc>
              <a:defRPr sz="2400" b="1"/>
            </a:lvl1pPr>
            <a:lvl2pPr indent="-640080">
              <a:lnSpc>
                <a:spcPct val="80000"/>
              </a:lnSpc>
              <a:buNone/>
              <a:defRPr/>
            </a:lvl2pPr>
            <a:lvl3pPr indent="-640080">
              <a:lnSpc>
                <a:spcPct val="80000"/>
              </a:lnSpc>
              <a:buNone/>
              <a:defRPr/>
            </a:lvl3pPr>
            <a:lvl4pPr indent="-640080">
              <a:buNone/>
              <a:defRPr/>
            </a:lvl4pPr>
            <a:lvl5pPr indent="-640080">
              <a:buNone/>
              <a:defRPr/>
            </a:lvl5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C9D3C-E101-534C-9699-A0482D7776AD}"/>
              </a:ext>
            </a:extLst>
          </p:cNvPr>
          <p:cNvSpPr txBox="1"/>
          <p:nvPr userDrawn="1"/>
        </p:nvSpPr>
        <p:spPr>
          <a:xfrm>
            <a:off x="9174685" y="6351775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A8CC91-F194-F74F-8EF0-E7913105EA8B}" type="slidenum">
              <a:rPr lang="en-US" sz="1200" smtClean="0">
                <a:solidFill>
                  <a:srgbClr val="888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>
              <a:solidFill>
                <a:srgbClr val="888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A04CBB-5725-8547-8A4D-EA9C623B5D69}"/>
              </a:ext>
            </a:extLst>
          </p:cNvPr>
          <p:cNvSpPr txBox="1">
            <a:spLocks/>
          </p:cNvSpPr>
          <p:nvPr userDrawn="1"/>
        </p:nvSpPr>
        <p:spPr>
          <a:xfrm>
            <a:off x="418301" y="4660419"/>
            <a:ext cx="3582793" cy="19683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4E4B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7200" b="0" spc="-150">
                <a:solidFill>
                  <a:schemeClr val="bg1"/>
                </a:solidFill>
                <a:latin typeface="Bebas Neue" panose="020B0606020202050201" pitchFamily="34" charset="77"/>
              </a:rPr>
              <a:t>Table of Contents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A7F3DCB-4BDD-BC4A-93E0-6F6D7C7D37F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980599" y="892830"/>
            <a:ext cx="614617" cy="5033129"/>
          </a:xfrm>
        </p:spPr>
        <p:txBody>
          <a:bodyPr/>
          <a:lstStyle>
            <a:lvl1pPr algn="r">
              <a:lnSpc>
                <a:spcPct val="85000"/>
              </a:lnSpc>
              <a:defRPr sz="4400" b="1"/>
            </a:lvl1pPr>
            <a:lvl2pPr indent="-640080">
              <a:buNone/>
              <a:defRPr/>
            </a:lvl2pPr>
            <a:lvl3pPr indent="-640080" algn="r">
              <a:lnSpc>
                <a:spcPct val="85000"/>
              </a:lnSpc>
              <a:buNone/>
              <a:defRPr/>
            </a:lvl3pPr>
            <a:lvl4pPr indent="-640080">
              <a:buNone/>
              <a:defRPr/>
            </a:lvl4pPr>
            <a:lvl5pPr indent="-640080">
              <a:buNone/>
              <a:defRPr/>
            </a:lvl5pPr>
          </a:lstStyle>
          <a:p>
            <a:pPr lvl="0"/>
            <a:r>
              <a:rPr lang="en-US"/>
              <a:t>1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2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3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4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82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–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9B4BFF7-4F1F-014F-9E77-F0709A12BA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0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8C7357-F392-1D4C-BD3D-E27CE2E53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8" y="1125415"/>
            <a:ext cx="4934349" cy="2855744"/>
          </a:xfrm>
        </p:spPr>
        <p:txBody>
          <a:bodyPr anchor="b">
            <a:normAutofit/>
          </a:bodyPr>
          <a:lstStyle>
            <a:lvl1pPr>
              <a:defRPr sz="720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98534E8-2CEE-C940-B3EA-D3CB1ABB6F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727" y="4136571"/>
            <a:ext cx="4934349" cy="1757792"/>
          </a:xfrm>
        </p:spPr>
        <p:txBody>
          <a:bodyPr anchor="t">
            <a:normAutofit/>
          </a:bodyPr>
          <a:lstStyle>
            <a:lvl1pPr algn="l">
              <a:defRPr sz="2800" b="1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0534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–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8F08385E-F3B8-B240-97B1-9D8944473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0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8C7357-F392-1D4C-BD3D-E27CE2E53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8" y="1125415"/>
            <a:ext cx="4934349" cy="2855744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720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98534E8-2CEE-C940-B3EA-D3CB1ABB6F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727" y="4136571"/>
            <a:ext cx="4934349" cy="1757792"/>
          </a:xfrm>
        </p:spPr>
        <p:txBody>
          <a:bodyPr anchor="t">
            <a:normAutofit/>
          </a:bodyPr>
          <a:lstStyle>
            <a:lvl1pPr algn="l">
              <a:defRPr sz="2800" b="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446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ll Out –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503E9-F101-3647-A148-0A0DFB52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3664"/>
            <a:ext cx="10515600" cy="2389465"/>
          </a:xfrm>
        </p:spPr>
        <p:txBody>
          <a:bodyPr>
            <a:noAutofit/>
          </a:bodyPr>
          <a:lstStyle>
            <a:lvl1pPr algn="ctr">
              <a:defRPr sz="6000" spc="-1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5669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ll Out –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503E9-F101-3647-A148-0A0DFB52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3664"/>
            <a:ext cx="10515600" cy="2389465"/>
          </a:xfrm>
        </p:spPr>
        <p:txBody>
          <a:bodyPr>
            <a:noAutofit/>
          </a:bodyPr>
          <a:lstStyle>
            <a:lvl1pPr algn="ctr">
              <a:defRPr sz="6000" spc="-10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0979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ll Out –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503E9-F101-3647-A148-0A0DFB52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3664"/>
            <a:ext cx="10515600" cy="2389465"/>
          </a:xfrm>
        </p:spPr>
        <p:txBody>
          <a:bodyPr>
            <a:noAutofit/>
          </a:bodyPr>
          <a:lstStyle>
            <a:lvl1pPr algn="ctr"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3950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2A1A-BB1C-574C-BB2D-384BE1B4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5025"/>
            <a:ext cx="10515600" cy="1023457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B96C7-3FDF-9944-AF3B-FA021F9F5F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15271"/>
            <a:ext cx="10515600" cy="584200"/>
          </a:xfrm>
        </p:spPr>
        <p:txBody>
          <a:bodyPr anchor="ctr"/>
          <a:lstStyle>
            <a:lvl1pPr marL="0" indent="0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327C-B3A7-1C45-B648-3D85CF190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52676"/>
            <a:ext cx="10515600" cy="3497140"/>
          </a:xfrm>
        </p:spPr>
        <p:txBody>
          <a:bodyPr/>
          <a:lstStyle>
            <a:lvl1pPr>
              <a:buClr>
                <a:srgbClr val="FFC72C"/>
              </a:buClr>
              <a:defRPr/>
            </a:lvl1pPr>
            <a:lvl2pPr>
              <a:buClr>
                <a:srgbClr val="FFC72C"/>
              </a:buClr>
              <a:defRPr/>
            </a:lvl2pPr>
            <a:lvl3pPr>
              <a:buClr>
                <a:srgbClr val="FFC72C"/>
              </a:buClr>
              <a:defRPr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53072E-1A32-3943-8CB4-D03916A2FC42}"/>
              </a:ext>
            </a:extLst>
          </p:cNvPr>
          <p:cNvSpPr txBox="1"/>
          <p:nvPr userDrawn="1"/>
        </p:nvSpPr>
        <p:spPr>
          <a:xfrm>
            <a:off x="9174685" y="6351775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A8CC91-F194-F74F-8EF0-E7913105EA8B}" type="slidenum">
              <a:rPr lang="en-US" sz="1200" smtClean="0">
                <a:solidFill>
                  <a:srgbClr val="888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>
              <a:solidFill>
                <a:srgbClr val="888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A737FB1-91CC-C242-B445-3CBC9C933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562" y="6122700"/>
            <a:ext cx="545226" cy="540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506BE7-13B6-DB49-A25B-2401819B59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63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D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2A1A-BB1C-574C-BB2D-384BE1B4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5025"/>
            <a:ext cx="10515600" cy="1023457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B96C7-3FDF-9944-AF3B-FA021F9F5F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18531"/>
            <a:ext cx="10515600" cy="584200"/>
          </a:xfrm>
        </p:spPr>
        <p:txBody>
          <a:bodyPr anchor="ctr"/>
          <a:lstStyle>
            <a:lvl1pPr marL="0" indent="0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53072E-1A32-3943-8CB4-D03916A2FC42}"/>
              </a:ext>
            </a:extLst>
          </p:cNvPr>
          <p:cNvSpPr txBox="1"/>
          <p:nvPr userDrawn="1"/>
        </p:nvSpPr>
        <p:spPr>
          <a:xfrm>
            <a:off x="9174685" y="6351775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A8CC91-F194-F74F-8EF0-E7913105EA8B}" type="slidenum">
              <a:rPr lang="en-US" sz="1200" smtClean="0">
                <a:solidFill>
                  <a:srgbClr val="888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>
              <a:solidFill>
                <a:srgbClr val="888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35FC1E60-41F6-E3FA-A984-37CDC1AB8FB8}"/>
              </a:ext>
            </a:extLst>
          </p:cNvPr>
          <p:cNvSpPr/>
          <p:nvPr userDrawn="1"/>
        </p:nvSpPr>
        <p:spPr>
          <a:xfrm>
            <a:off x="2299870" y="1767599"/>
            <a:ext cx="3155534" cy="3890477"/>
          </a:xfrm>
          <a:prstGeom prst="wedgeRoundRectCallout">
            <a:avLst>
              <a:gd name="adj1" fmla="val -76783"/>
              <a:gd name="adj2" fmla="val 1753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9946A2F-9ACC-D08E-5BC4-165392DF9D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544" r="27817"/>
          <a:stretch/>
        </p:blipFill>
        <p:spPr>
          <a:xfrm>
            <a:off x="0" y="985905"/>
            <a:ext cx="2215847" cy="62174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07BC6C-AC1E-9AE1-8534-16F8C378BBD7}"/>
              </a:ext>
            </a:extLst>
          </p:cNvPr>
          <p:cNvSpPr txBox="1"/>
          <p:nvPr userDrawn="1"/>
        </p:nvSpPr>
        <p:spPr>
          <a:xfrm>
            <a:off x="2567929" y="1835582"/>
            <a:ext cx="2619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WHAT YOU’VE HEARD: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2288C306-22BD-F6EB-0711-6DA4D31CFD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1597" y="2272897"/>
            <a:ext cx="2764934" cy="3170973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B3376204-E6BD-8338-B62A-066C70FE78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7870" y="2011240"/>
            <a:ext cx="5359400" cy="2309984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1000"/>
              </a:spcBef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B07A29EB-CDFC-8522-85B4-A8DF7F591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7871" y="4637088"/>
            <a:ext cx="5359400" cy="1705887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1000"/>
              </a:spcBef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653A5DB4-AACA-98F6-34DC-F3004AFE54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7871" y="4330024"/>
            <a:ext cx="5359399" cy="276999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D0B4B5A3-5F7B-7EFD-3626-D0E2F29B8C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5724" y="1719758"/>
            <a:ext cx="5359399" cy="276999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0813A51-DC90-1493-E8E7-8BD54D43F3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562" y="6122700"/>
            <a:ext cx="545226" cy="54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60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Dive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2A1A-BB1C-574C-BB2D-384BE1B4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5025"/>
            <a:ext cx="10515600" cy="1023457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B96C7-3FDF-9944-AF3B-FA021F9F5F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18531"/>
            <a:ext cx="10515600" cy="584200"/>
          </a:xfrm>
        </p:spPr>
        <p:txBody>
          <a:bodyPr anchor="ctr"/>
          <a:lstStyle>
            <a:lvl1pPr marL="0" indent="0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53072E-1A32-3943-8CB4-D03916A2FC42}"/>
              </a:ext>
            </a:extLst>
          </p:cNvPr>
          <p:cNvSpPr txBox="1"/>
          <p:nvPr userDrawn="1"/>
        </p:nvSpPr>
        <p:spPr>
          <a:xfrm>
            <a:off x="9174685" y="6351775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A8CC91-F194-F74F-8EF0-E7913105EA8B}" type="slidenum">
              <a:rPr lang="en-US" sz="1200" smtClean="0">
                <a:solidFill>
                  <a:srgbClr val="888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>
              <a:solidFill>
                <a:srgbClr val="888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35FC1E60-41F6-E3FA-A984-37CDC1AB8FB8}"/>
              </a:ext>
            </a:extLst>
          </p:cNvPr>
          <p:cNvSpPr/>
          <p:nvPr userDrawn="1"/>
        </p:nvSpPr>
        <p:spPr>
          <a:xfrm>
            <a:off x="2299870" y="1767599"/>
            <a:ext cx="3155534" cy="3890477"/>
          </a:xfrm>
          <a:prstGeom prst="wedgeRoundRectCallout">
            <a:avLst>
              <a:gd name="adj1" fmla="val -76783"/>
              <a:gd name="adj2" fmla="val 1753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07BC6C-AC1E-9AE1-8534-16F8C378BBD7}"/>
              </a:ext>
            </a:extLst>
          </p:cNvPr>
          <p:cNvSpPr txBox="1"/>
          <p:nvPr userDrawn="1"/>
        </p:nvSpPr>
        <p:spPr>
          <a:xfrm>
            <a:off x="2567929" y="1835582"/>
            <a:ext cx="2619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WHAT YOU’VE HEARD: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3C160C-C28F-B7D3-8A0C-0F18195A13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7870" y="2011240"/>
            <a:ext cx="5359400" cy="2309984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1000"/>
              </a:spcBef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8F40AF07-2B1A-E8FF-A8F2-F00E2E2195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7871" y="4637088"/>
            <a:ext cx="5359400" cy="1705887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1000"/>
              </a:spcBef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CDEF8CE6-4CD5-0ACC-1815-5899C5F880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1597" y="2272897"/>
            <a:ext cx="2764934" cy="3170973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1C4F23-9A04-4F9D-ACB5-63FD8EAB8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158" b="11851"/>
          <a:stretch/>
        </p:blipFill>
        <p:spPr>
          <a:xfrm>
            <a:off x="0" y="994539"/>
            <a:ext cx="2014120" cy="5863462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341DA95-B781-D846-3B72-0C96200EC2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7871" y="4330024"/>
            <a:ext cx="5359399" cy="276999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21ED32E-A10D-6CC4-BDAA-5ED85B73C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5724" y="1719758"/>
            <a:ext cx="5359399" cy="276999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5C8EE4B7-BBDA-336B-5E46-54D61E600E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562" y="6122700"/>
            <a:ext cx="545226" cy="54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5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D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2A1A-BB1C-574C-BB2D-384BE1B4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5025"/>
            <a:ext cx="10515600" cy="1023457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B96C7-3FDF-9944-AF3B-FA021F9F5F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18531"/>
            <a:ext cx="10515600" cy="584200"/>
          </a:xfrm>
        </p:spPr>
        <p:txBody>
          <a:bodyPr anchor="ctr"/>
          <a:lstStyle>
            <a:lvl1pPr marL="0" indent="0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53072E-1A32-3943-8CB4-D03916A2FC42}"/>
              </a:ext>
            </a:extLst>
          </p:cNvPr>
          <p:cNvSpPr txBox="1"/>
          <p:nvPr userDrawn="1"/>
        </p:nvSpPr>
        <p:spPr>
          <a:xfrm>
            <a:off x="9174685" y="6351775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A8CC91-F194-F74F-8EF0-E7913105EA8B}" type="slidenum">
              <a:rPr lang="en-US" sz="1200" smtClean="0">
                <a:solidFill>
                  <a:srgbClr val="888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>
              <a:solidFill>
                <a:srgbClr val="888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35FC1E60-41F6-E3FA-A984-37CDC1AB8FB8}"/>
              </a:ext>
            </a:extLst>
          </p:cNvPr>
          <p:cNvSpPr/>
          <p:nvPr userDrawn="1"/>
        </p:nvSpPr>
        <p:spPr>
          <a:xfrm>
            <a:off x="2299870" y="1767599"/>
            <a:ext cx="3155534" cy="3890477"/>
          </a:xfrm>
          <a:prstGeom prst="wedgeRoundRectCallout">
            <a:avLst>
              <a:gd name="adj1" fmla="val -76783"/>
              <a:gd name="adj2" fmla="val 1753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9946A2F-9ACC-D08E-5BC4-165392DF9D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544" r="27817"/>
          <a:stretch/>
        </p:blipFill>
        <p:spPr>
          <a:xfrm>
            <a:off x="0" y="985905"/>
            <a:ext cx="2215847" cy="62174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07BC6C-AC1E-9AE1-8534-16F8C378BBD7}"/>
              </a:ext>
            </a:extLst>
          </p:cNvPr>
          <p:cNvSpPr txBox="1"/>
          <p:nvPr userDrawn="1"/>
        </p:nvSpPr>
        <p:spPr>
          <a:xfrm>
            <a:off x="2567929" y="1835582"/>
            <a:ext cx="2619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WHAT YOU’VE HEARD: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2288C306-22BD-F6EB-0711-6DA4D31CFD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1597" y="2272897"/>
            <a:ext cx="2764934" cy="3170973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B3376204-E6BD-8338-B62A-066C70FE78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7870" y="2011240"/>
            <a:ext cx="5359400" cy="2309984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1000"/>
              </a:spcBef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B07A29EB-CDFC-8522-85B4-A8DF7F591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7871" y="4637088"/>
            <a:ext cx="5359400" cy="1705887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1000"/>
              </a:spcBef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653A5DB4-AACA-98F6-34DC-F3004AFE54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7871" y="4330024"/>
            <a:ext cx="5359399" cy="276999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D0B4B5A3-5F7B-7EFD-3626-D0E2F29B8C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5724" y="1719758"/>
            <a:ext cx="5359399" cy="276999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0813A51-DC90-1493-E8E7-8BD54D43F3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562" y="6122700"/>
            <a:ext cx="545226" cy="54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6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118977A-1306-754F-963D-FD21A2FE94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0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AF9F1-A071-FF4E-8129-B62234376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159" y="885326"/>
            <a:ext cx="3653680" cy="5040633"/>
          </a:xfrm>
        </p:spPr>
        <p:txBody>
          <a:bodyPr/>
          <a:lstStyle>
            <a:lvl1pPr>
              <a:lnSpc>
                <a:spcPct val="80000"/>
              </a:lnSpc>
              <a:defRPr sz="2400" b="1"/>
            </a:lvl1pPr>
            <a:lvl2pPr indent="-640080">
              <a:lnSpc>
                <a:spcPct val="80000"/>
              </a:lnSpc>
              <a:buNone/>
              <a:defRPr/>
            </a:lvl2pPr>
            <a:lvl3pPr indent="-640080">
              <a:lnSpc>
                <a:spcPct val="80000"/>
              </a:lnSpc>
              <a:buNone/>
              <a:defRPr/>
            </a:lvl3pPr>
            <a:lvl4pPr indent="-640080">
              <a:buNone/>
              <a:defRPr/>
            </a:lvl4pPr>
            <a:lvl5pPr indent="-640080">
              <a:buNone/>
              <a:defRPr/>
            </a:lvl5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C9D3C-E101-534C-9699-A0482D7776AD}"/>
              </a:ext>
            </a:extLst>
          </p:cNvPr>
          <p:cNvSpPr txBox="1"/>
          <p:nvPr userDrawn="1"/>
        </p:nvSpPr>
        <p:spPr>
          <a:xfrm>
            <a:off x="9174685" y="6351775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A8CC91-F194-F74F-8EF0-E7913105EA8B}" type="slidenum">
              <a:rPr lang="en-US" sz="1200" smtClean="0">
                <a:solidFill>
                  <a:srgbClr val="888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>
              <a:solidFill>
                <a:srgbClr val="888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A04CBB-5725-8547-8A4D-EA9C623B5D69}"/>
              </a:ext>
            </a:extLst>
          </p:cNvPr>
          <p:cNvSpPr txBox="1">
            <a:spLocks/>
          </p:cNvSpPr>
          <p:nvPr userDrawn="1"/>
        </p:nvSpPr>
        <p:spPr>
          <a:xfrm>
            <a:off x="689949" y="1897062"/>
            <a:ext cx="4477319" cy="306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4E4B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600" spc="-150">
                <a:solidFill>
                  <a:schemeClr val="bg1"/>
                </a:solidFill>
              </a:rPr>
              <a:t>Table of Contents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A7F3DCB-4BDD-BC4A-93E0-6F6D7C7D37F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980599" y="892830"/>
            <a:ext cx="614617" cy="5033129"/>
          </a:xfrm>
        </p:spPr>
        <p:txBody>
          <a:bodyPr/>
          <a:lstStyle>
            <a:lvl1pPr algn="r">
              <a:lnSpc>
                <a:spcPct val="85000"/>
              </a:lnSpc>
              <a:defRPr sz="4400" b="1"/>
            </a:lvl1pPr>
            <a:lvl2pPr indent="-640080">
              <a:buNone/>
              <a:defRPr/>
            </a:lvl2pPr>
            <a:lvl3pPr indent="-640080" algn="r">
              <a:lnSpc>
                <a:spcPct val="85000"/>
              </a:lnSpc>
              <a:buNone/>
              <a:defRPr/>
            </a:lvl3pPr>
            <a:lvl4pPr indent="-640080">
              <a:buNone/>
              <a:defRPr/>
            </a:lvl4pPr>
            <a:lvl5pPr indent="-640080">
              <a:buNone/>
              <a:defRPr/>
            </a:lvl5pPr>
          </a:lstStyle>
          <a:p>
            <a:pPr lvl="0"/>
            <a:r>
              <a:rPr lang="en-US"/>
              <a:t>1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2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3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4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826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p Dive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2A1A-BB1C-574C-BB2D-384BE1B4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5025"/>
            <a:ext cx="10515600" cy="1023457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B96C7-3FDF-9944-AF3B-FA021F9F5F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18531"/>
            <a:ext cx="10515600" cy="584200"/>
          </a:xfrm>
        </p:spPr>
        <p:txBody>
          <a:bodyPr anchor="ctr"/>
          <a:lstStyle>
            <a:lvl1pPr marL="0" indent="0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53072E-1A32-3943-8CB4-D03916A2FC42}"/>
              </a:ext>
            </a:extLst>
          </p:cNvPr>
          <p:cNvSpPr txBox="1"/>
          <p:nvPr userDrawn="1"/>
        </p:nvSpPr>
        <p:spPr>
          <a:xfrm>
            <a:off x="9174685" y="6351775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A8CC91-F194-F74F-8EF0-E7913105EA8B}" type="slidenum">
              <a:rPr lang="en-US" sz="1200" smtClean="0">
                <a:solidFill>
                  <a:srgbClr val="888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>
              <a:solidFill>
                <a:srgbClr val="888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35FC1E60-41F6-E3FA-A984-37CDC1AB8FB8}"/>
              </a:ext>
            </a:extLst>
          </p:cNvPr>
          <p:cNvSpPr/>
          <p:nvPr userDrawn="1"/>
        </p:nvSpPr>
        <p:spPr>
          <a:xfrm>
            <a:off x="2299870" y="1767599"/>
            <a:ext cx="3155534" cy="3890477"/>
          </a:xfrm>
          <a:prstGeom prst="wedgeRoundRectCallout">
            <a:avLst>
              <a:gd name="adj1" fmla="val -76783"/>
              <a:gd name="adj2" fmla="val 1753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07BC6C-AC1E-9AE1-8534-16F8C378BBD7}"/>
              </a:ext>
            </a:extLst>
          </p:cNvPr>
          <p:cNvSpPr txBox="1"/>
          <p:nvPr userDrawn="1"/>
        </p:nvSpPr>
        <p:spPr>
          <a:xfrm>
            <a:off x="2567929" y="1835582"/>
            <a:ext cx="2619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WHAT YOU’VE HEARD: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3C160C-C28F-B7D3-8A0C-0F18195A13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7870" y="2011240"/>
            <a:ext cx="5359400" cy="2309984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1000"/>
              </a:spcBef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8F40AF07-2B1A-E8FF-A8F2-F00E2E2195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7871" y="4637088"/>
            <a:ext cx="5359400" cy="1705887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1000"/>
              </a:spcBef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CDEF8CE6-4CD5-0ACC-1815-5899C5F880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1597" y="2272897"/>
            <a:ext cx="2764934" cy="3170973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1C4F23-9A04-4F9D-ACB5-63FD8EAB8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158" b="11851"/>
          <a:stretch/>
        </p:blipFill>
        <p:spPr>
          <a:xfrm>
            <a:off x="0" y="994539"/>
            <a:ext cx="2014120" cy="5863462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341DA95-B781-D846-3B72-0C96200EC2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7871" y="4330024"/>
            <a:ext cx="5359399" cy="276999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21ED32E-A10D-6CC4-BDAA-5ED85B73C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5724" y="1719758"/>
            <a:ext cx="5359399" cy="276999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5C8EE4B7-BBDA-336B-5E46-54D61E600E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562" y="6122700"/>
            <a:ext cx="545226" cy="54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5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2A1A-BB1C-574C-BB2D-384BE1B4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5025"/>
            <a:ext cx="10515600" cy="1023457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B96C7-3FDF-9944-AF3B-FA021F9F5F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715271"/>
            <a:ext cx="4922134" cy="584200"/>
          </a:xfrm>
        </p:spPr>
        <p:txBody>
          <a:bodyPr anchor="ctr"/>
          <a:lstStyle>
            <a:lvl1pPr marL="0" indent="0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327C-B3A7-1C45-B648-3D85CF190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352675"/>
            <a:ext cx="4922134" cy="3497140"/>
          </a:xfrm>
        </p:spPr>
        <p:txBody>
          <a:bodyPr/>
          <a:lstStyle>
            <a:lvl1pPr>
              <a:buClr>
                <a:srgbClr val="FFC72C"/>
              </a:buClr>
              <a:defRPr/>
            </a:lvl1pPr>
            <a:lvl2pPr>
              <a:buClr>
                <a:srgbClr val="FFC72C"/>
              </a:buClr>
              <a:defRPr/>
            </a:lvl2pPr>
            <a:lvl3pPr>
              <a:buClr>
                <a:srgbClr val="FFC72C"/>
              </a:buClr>
              <a:defRPr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A2A21-97D6-B94F-BD37-4269D663D9F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05837" y="1715271"/>
            <a:ext cx="4946374" cy="584200"/>
          </a:xfrm>
        </p:spPr>
        <p:txBody>
          <a:bodyPr anchor="ctr"/>
          <a:lstStyle>
            <a:lvl1pPr marL="0" indent="0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3BF7E9-232C-174C-B9ED-D02B05101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5837" y="2352675"/>
            <a:ext cx="4946374" cy="3497140"/>
          </a:xfrm>
        </p:spPr>
        <p:txBody>
          <a:bodyPr/>
          <a:lstStyle>
            <a:lvl1pPr>
              <a:buClr>
                <a:srgbClr val="FFC72C"/>
              </a:buClr>
              <a:defRPr/>
            </a:lvl1pPr>
            <a:lvl2pPr>
              <a:buClr>
                <a:srgbClr val="FFC72C"/>
              </a:buClr>
              <a:defRPr/>
            </a:lvl2pPr>
            <a:lvl3pPr>
              <a:buClr>
                <a:srgbClr val="FFC72C"/>
              </a:buClr>
              <a:defRPr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E2EC7-DE04-8D4B-85E5-10EED7C2BB90}"/>
              </a:ext>
            </a:extLst>
          </p:cNvPr>
          <p:cNvSpPr txBox="1"/>
          <p:nvPr userDrawn="1"/>
        </p:nvSpPr>
        <p:spPr>
          <a:xfrm>
            <a:off x="9174685" y="6351775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A8CC91-F194-F74F-8EF0-E7913105EA8B}" type="slidenum">
              <a:rPr lang="en-US" sz="1200" smtClean="0">
                <a:solidFill>
                  <a:srgbClr val="888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>
              <a:solidFill>
                <a:srgbClr val="888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5231E14F-6A7A-9149-A83C-5D89E31AE1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562" y="6122700"/>
            <a:ext cx="545226" cy="540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EB4F4A-4365-EE46-8597-5D04E38CE7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79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1DF7D-F202-FC44-96C0-08244BB09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5"/>
            <a:ext cx="10515600" cy="1023457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06BC17-E80E-6A40-BED9-0307CE10A502}"/>
              </a:ext>
            </a:extLst>
          </p:cNvPr>
          <p:cNvSpPr txBox="1"/>
          <p:nvPr userDrawn="1"/>
        </p:nvSpPr>
        <p:spPr>
          <a:xfrm>
            <a:off x="9174685" y="6351775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A8CC91-F194-F74F-8EF0-E7913105EA8B}" type="slidenum">
              <a:rPr lang="en-US" sz="1200" smtClean="0">
                <a:solidFill>
                  <a:srgbClr val="888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>
              <a:solidFill>
                <a:srgbClr val="888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25D5021-3DD9-A343-9BA3-C0A7915D5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52675"/>
            <a:ext cx="3066555" cy="3497140"/>
          </a:xfrm>
        </p:spPr>
        <p:txBody>
          <a:bodyPr/>
          <a:lstStyle>
            <a:lvl1pPr marL="182880">
              <a:buClr>
                <a:srgbClr val="FFC72C"/>
              </a:buClr>
              <a:defRPr sz="1600"/>
            </a:lvl1pPr>
            <a:lvl2pPr>
              <a:buClr>
                <a:srgbClr val="FFC72C"/>
              </a:buClr>
              <a:defRPr sz="1600"/>
            </a:lvl2pPr>
            <a:lvl3pPr>
              <a:buClr>
                <a:srgbClr val="FFC72C"/>
              </a:buClr>
              <a:defRPr sz="1600"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FC886CE3-85BE-0C4E-9284-4AD99C768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2722" y="2352675"/>
            <a:ext cx="3066555" cy="3497140"/>
          </a:xfrm>
        </p:spPr>
        <p:txBody>
          <a:bodyPr/>
          <a:lstStyle>
            <a:lvl1pPr marL="182880">
              <a:buClr>
                <a:srgbClr val="FFC72C"/>
              </a:buClr>
              <a:defRPr sz="1600"/>
            </a:lvl1pPr>
            <a:lvl2pPr>
              <a:buClr>
                <a:srgbClr val="FFC72C"/>
              </a:buClr>
              <a:defRPr sz="1600"/>
            </a:lvl2pPr>
            <a:lvl3pPr>
              <a:buClr>
                <a:srgbClr val="FFC72C"/>
              </a:buClr>
              <a:defRPr sz="1600"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38BD1F33-54C0-A74B-8F41-5F584413B48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285222" y="2352675"/>
            <a:ext cx="3066555" cy="3497140"/>
          </a:xfrm>
        </p:spPr>
        <p:txBody>
          <a:bodyPr/>
          <a:lstStyle>
            <a:lvl1pPr marL="182880">
              <a:buClr>
                <a:srgbClr val="FFC72C"/>
              </a:buClr>
              <a:defRPr sz="1600"/>
            </a:lvl1pPr>
            <a:lvl2pPr>
              <a:buClr>
                <a:srgbClr val="FFC72C"/>
              </a:buClr>
              <a:defRPr sz="1600"/>
            </a:lvl2pPr>
            <a:lvl3pPr>
              <a:buClr>
                <a:srgbClr val="FFC72C"/>
              </a:buClr>
              <a:defRPr sz="1600"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0D4E39F-BF99-BD48-9FF4-DABB6B3F975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9789" y="1715271"/>
            <a:ext cx="3065118" cy="584200"/>
          </a:xfrm>
        </p:spPr>
        <p:txBody>
          <a:bodyPr anchor="ctr"/>
          <a:lstStyle>
            <a:lvl1pPr marL="0" indent="0" algn="ctr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B7CC158E-8628-1042-9911-FC0441359B6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62723" y="1715271"/>
            <a:ext cx="3065118" cy="584200"/>
          </a:xfrm>
        </p:spPr>
        <p:txBody>
          <a:bodyPr anchor="ctr"/>
          <a:lstStyle>
            <a:lvl1pPr marL="0" indent="0" algn="ctr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38B9DE5-D911-9842-9A18-CB5F3D6B14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85222" y="1715271"/>
            <a:ext cx="3066989" cy="584200"/>
          </a:xfrm>
        </p:spPr>
        <p:txBody>
          <a:bodyPr anchor="ctr"/>
          <a:lstStyle>
            <a:lvl1pPr marL="0" indent="0" algn="ctr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C77D2DF1-A66E-7C41-92CA-B334C0CE5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562" y="6122700"/>
            <a:ext cx="545226" cy="5401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FE3777-9A16-4442-A733-049831066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99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2A1A-BB1C-574C-BB2D-384BE1B4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5025"/>
            <a:ext cx="4922135" cy="1023457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B96C7-3FDF-9944-AF3B-FA021F9F5F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15271"/>
            <a:ext cx="4922135" cy="584200"/>
          </a:xfrm>
        </p:spPr>
        <p:txBody>
          <a:bodyPr anchor="ctr"/>
          <a:lstStyle>
            <a:lvl1pPr marL="0" indent="0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327C-B3A7-1C45-B648-3D85CF190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52675"/>
            <a:ext cx="4922135" cy="3497140"/>
          </a:xfrm>
        </p:spPr>
        <p:txBody>
          <a:bodyPr/>
          <a:lstStyle>
            <a:lvl1pPr>
              <a:buClr>
                <a:srgbClr val="FFC72C"/>
              </a:buClr>
              <a:defRPr/>
            </a:lvl1pPr>
            <a:lvl2pPr>
              <a:buClr>
                <a:srgbClr val="FFC72C"/>
              </a:buClr>
              <a:defRPr/>
            </a:lvl2pPr>
            <a:lvl3pPr>
              <a:buClr>
                <a:srgbClr val="FFC72C"/>
              </a:buClr>
              <a:defRPr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CDF6B-3036-2246-83B1-54F6E0BC59A3}"/>
              </a:ext>
            </a:extLst>
          </p:cNvPr>
          <p:cNvSpPr txBox="1"/>
          <p:nvPr userDrawn="1"/>
        </p:nvSpPr>
        <p:spPr>
          <a:xfrm>
            <a:off x="9174685" y="6351775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A8CC91-F194-F74F-8EF0-E7913105EA8B}" type="slidenum">
              <a:rPr lang="en-US" sz="1200" smtClean="0">
                <a:solidFill>
                  <a:srgbClr val="888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>
              <a:solidFill>
                <a:srgbClr val="888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F8D2B078-BEA6-4448-819C-86444FCD25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562" y="6122700"/>
            <a:ext cx="545226" cy="540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C24756-D8FA-E544-90AA-2F975374B5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20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2A1A-BB1C-574C-BB2D-384BE1B4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212" y="515025"/>
            <a:ext cx="4706470" cy="1023457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B96C7-3FDF-9944-AF3B-FA021F9F5F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04212" y="1715271"/>
            <a:ext cx="4706470" cy="584200"/>
          </a:xfrm>
        </p:spPr>
        <p:txBody>
          <a:bodyPr anchor="ctr"/>
          <a:lstStyle>
            <a:lvl1pPr marL="0" indent="0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327C-B3A7-1C45-B648-3D85CF190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4212" y="2352675"/>
            <a:ext cx="4706470" cy="3497140"/>
          </a:xfrm>
        </p:spPr>
        <p:txBody>
          <a:bodyPr/>
          <a:lstStyle>
            <a:lvl1pPr>
              <a:buClr>
                <a:srgbClr val="FFC72C"/>
              </a:buClr>
              <a:defRPr/>
            </a:lvl1pPr>
            <a:lvl2pPr>
              <a:buClr>
                <a:srgbClr val="FFC72C"/>
              </a:buClr>
              <a:defRPr/>
            </a:lvl2pPr>
            <a:lvl3pPr>
              <a:buClr>
                <a:srgbClr val="FFC72C"/>
              </a:buClr>
              <a:defRPr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491542-2756-1849-B9D5-4DD9788F0A5F}"/>
              </a:ext>
            </a:extLst>
          </p:cNvPr>
          <p:cNvSpPr txBox="1"/>
          <p:nvPr userDrawn="1"/>
        </p:nvSpPr>
        <p:spPr>
          <a:xfrm>
            <a:off x="9174685" y="6351775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A8CC91-F194-F74F-8EF0-E7913105EA8B}" type="slidenum">
              <a:rPr lang="en-US" sz="1200" smtClean="0">
                <a:solidFill>
                  <a:srgbClr val="888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>
              <a:solidFill>
                <a:srgbClr val="888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038C2A-9423-454E-973D-13BF3053D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09" y="5901605"/>
            <a:ext cx="1530117" cy="722214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5999047E-F1EA-DC47-B18B-D799A695E0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562" y="6122700"/>
            <a:ext cx="545226" cy="540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E8AA0F-F912-2F40-AE54-98268AD04D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15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99DEEB1-E193-6243-852A-ADBC5323B4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20"/>
            <a:ext cx="12192000" cy="68610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B746792-44E0-7946-93BC-AC3B60D14A06}"/>
              </a:ext>
            </a:extLst>
          </p:cNvPr>
          <p:cNvSpPr txBox="1">
            <a:spLocks/>
          </p:cNvSpPr>
          <p:nvPr userDrawn="1"/>
        </p:nvSpPr>
        <p:spPr>
          <a:xfrm>
            <a:off x="493859" y="4778175"/>
            <a:ext cx="5931763" cy="109067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i="0" kern="2000" spc="-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7200" b="0">
                <a:latin typeface="Bebas Neue" panose="020B0606020202050201" pitchFamily="34" charset="77"/>
              </a:rPr>
              <a:t>Questions?</a:t>
            </a:r>
            <a:endParaRPr lang="en-US" sz="6000" b="0">
              <a:latin typeface="Bebas Neue" panose="020B0606020202050201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EC1329-F757-4143-8DDA-FCE6291A152C}"/>
              </a:ext>
            </a:extLst>
          </p:cNvPr>
          <p:cNvGrpSpPr/>
          <p:nvPr userDrawn="1"/>
        </p:nvGrpSpPr>
        <p:grpSpPr>
          <a:xfrm>
            <a:off x="11064954" y="0"/>
            <a:ext cx="853387" cy="989153"/>
            <a:chOff x="10752464" y="0"/>
            <a:chExt cx="1165878" cy="13513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97C0C6-6952-FA42-BF7D-576C6634A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752464" y="0"/>
              <a:ext cx="1165878" cy="1351359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85AE4E2D-090B-6C44-B809-7C9565E096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953263" y="319705"/>
              <a:ext cx="744875" cy="737914"/>
            </a:xfrm>
            <a:prstGeom prst="rect">
              <a:avLst/>
            </a:prstGeom>
          </p:spPr>
        </p:pic>
      </p:grp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F38CBA8F-857F-DF4B-A31C-BC66C2B90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4938" y="6020450"/>
            <a:ext cx="2743200" cy="3313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1703124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303ECF0-9B3A-154B-8886-41EDFDB728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20"/>
            <a:ext cx="12192000" cy="686102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032CE6D-4325-3947-B96C-F4A802E0908D}"/>
              </a:ext>
            </a:extLst>
          </p:cNvPr>
          <p:cNvGrpSpPr/>
          <p:nvPr userDrawn="1"/>
        </p:nvGrpSpPr>
        <p:grpSpPr>
          <a:xfrm>
            <a:off x="11064954" y="0"/>
            <a:ext cx="853387" cy="989153"/>
            <a:chOff x="10752464" y="0"/>
            <a:chExt cx="1165878" cy="13513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E023FC-780C-0E4B-B758-0BB33BA6FA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752464" y="0"/>
              <a:ext cx="1165878" cy="1351359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253FEB70-0DD9-F544-89D5-9C15C15D9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953263" y="319705"/>
              <a:ext cx="744875" cy="737914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444256AA-3810-9046-AD4A-E6EB9EF7217F}"/>
              </a:ext>
            </a:extLst>
          </p:cNvPr>
          <p:cNvSpPr txBox="1">
            <a:spLocks/>
          </p:cNvSpPr>
          <p:nvPr userDrawn="1"/>
        </p:nvSpPr>
        <p:spPr>
          <a:xfrm>
            <a:off x="493859" y="4778175"/>
            <a:ext cx="5931763" cy="10906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i="0" kern="2000" spc="-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7200" b="0">
                <a:latin typeface="Bebas Neue" panose="020B0606020202050201" pitchFamily="34" charset="77"/>
              </a:rPr>
              <a:t>Thank You!</a:t>
            </a: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714FAFCC-39D5-854F-A37D-15AB914A99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4938" y="6020450"/>
            <a:ext cx="2743200" cy="3313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382410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–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9B4BFF7-4F1F-014F-9E77-F0709A12BA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0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8C7357-F392-1D4C-BD3D-E27CE2E53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8" y="1125415"/>
            <a:ext cx="4934349" cy="2855744"/>
          </a:xfrm>
        </p:spPr>
        <p:txBody>
          <a:bodyPr anchor="b">
            <a:normAutofit/>
          </a:bodyPr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98534E8-2CEE-C940-B3EA-D3CB1ABB6F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727" y="4136571"/>
            <a:ext cx="4934349" cy="1757792"/>
          </a:xfrm>
        </p:spPr>
        <p:txBody>
          <a:bodyPr anchor="t">
            <a:normAutofit/>
          </a:bodyPr>
          <a:lstStyle>
            <a:lvl1pPr algn="l">
              <a:defRPr sz="2800" b="1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0534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–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8F08385E-F3B8-B240-97B1-9D8944473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0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8C7357-F392-1D4C-BD3D-E27CE2E53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8" y="1125415"/>
            <a:ext cx="4934349" cy="2855744"/>
          </a:xfrm>
        </p:spPr>
        <p:txBody>
          <a:bodyPr anchor="b">
            <a:normAutofit/>
          </a:bodyPr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98534E8-2CEE-C940-B3EA-D3CB1ABB6F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727" y="4136571"/>
            <a:ext cx="4934349" cy="1757792"/>
          </a:xfrm>
        </p:spPr>
        <p:txBody>
          <a:bodyPr anchor="t">
            <a:normAutofit/>
          </a:bodyPr>
          <a:lstStyle>
            <a:lvl1pPr algn="l">
              <a:defRPr sz="2800" b="1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44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ll Out –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503E9-F101-3647-A148-0A0DFB52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3664"/>
            <a:ext cx="10515600" cy="2389465"/>
          </a:xfrm>
        </p:spPr>
        <p:txBody>
          <a:bodyPr>
            <a:noAutofit/>
          </a:bodyPr>
          <a:lstStyle>
            <a:lvl1pPr algn="ctr">
              <a:defRPr sz="5400" spc="-10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566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ll Out –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503E9-F101-3647-A148-0A0DFB52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3664"/>
            <a:ext cx="10515600" cy="2389465"/>
          </a:xfrm>
        </p:spPr>
        <p:txBody>
          <a:bodyPr>
            <a:noAutofit/>
          </a:bodyPr>
          <a:lstStyle>
            <a:lvl1pPr algn="ctr">
              <a:defRPr sz="5400" spc="-10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097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ll Out –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503E9-F101-3647-A148-0A0DFB52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3664"/>
            <a:ext cx="10515600" cy="2389465"/>
          </a:xfrm>
        </p:spPr>
        <p:txBody>
          <a:bodyPr>
            <a:noAutofit/>
          </a:bodyPr>
          <a:lstStyle>
            <a:lvl1pPr algn="ctr">
              <a:defRPr sz="540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395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2A1A-BB1C-574C-BB2D-384BE1B4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5025"/>
            <a:ext cx="10515600" cy="10234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B96C7-3FDF-9944-AF3B-FA021F9F5F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15271"/>
            <a:ext cx="10515600" cy="584200"/>
          </a:xfrm>
        </p:spPr>
        <p:txBody>
          <a:bodyPr anchor="ctr"/>
          <a:lstStyle>
            <a:lvl1pPr marL="0" indent="0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327C-B3A7-1C45-B648-3D85CF190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52676"/>
            <a:ext cx="10515600" cy="3497140"/>
          </a:xfrm>
        </p:spPr>
        <p:txBody>
          <a:bodyPr/>
          <a:lstStyle>
            <a:lvl1pPr>
              <a:buClr>
                <a:srgbClr val="FFC72C"/>
              </a:buClr>
              <a:defRPr/>
            </a:lvl1pPr>
            <a:lvl2pPr>
              <a:buClr>
                <a:srgbClr val="FFC72C"/>
              </a:buClr>
              <a:defRPr/>
            </a:lvl2pPr>
            <a:lvl3pPr>
              <a:buClr>
                <a:srgbClr val="FFC72C"/>
              </a:buClr>
              <a:defRPr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53072E-1A32-3943-8CB4-D03916A2FC42}"/>
              </a:ext>
            </a:extLst>
          </p:cNvPr>
          <p:cNvSpPr txBox="1"/>
          <p:nvPr userDrawn="1"/>
        </p:nvSpPr>
        <p:spPr>
          <a:xfrm>
            <a:off x="9174685" y="6351775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A8CC91-F194-F74F-8EF0-E7913105EA8B}" type="slidenum">
              <a:rPr lang="en-US" sz="1200" smtClean="0">
                <a:solidFill>
                  <a:srgbClr val="888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>
              <a:solidFill>
                <a:srgbClr val="888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A737FB1-91CC-C242-B445-3CBC9C933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562" y="6122700"/>
            <a:ext cx="545226" cy="540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506BE7-13B6-DB49-A25B-2401819B59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6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69A021-9EF8-354A-86DA-7A9740A9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03F59-C3F5-DF4F-A584-FA7EC46D9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17135"/>
            <a:ext cx="10515600" cy="4132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F7551-C389-B843-9E76-068096DA8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3245" y="63077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88A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831AC4-3828-D444-AEFB-3C4B4217E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11" r:id="rId2"/>
    <p:sldLayoutId id="2147483747" r:id="rId3"/>
    <p:sldLayoutId id="2147483671" r:id="rId4"/>
    <p:sldLayoutId id="2147483707" r:id="rId5"/>
    <p:sldLayoutId id="2147483696" r:id="rId6"/>
    <p:sldLayoutId id="2147483709" r:id="rId7"/>
    <p:sldLayoutId id="2147483708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712" r:id="rId14"/>
    <p:sldLayoutId id="2147483713" r:id="rId15"/>
    <p:sldLayoutId id="2147483705" r:id="rId16"/>
    <p:sldLayoutId id="2147483706" r:id="rId17"/>
    <p:sldLayoutId id="2147483710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41" r:id="rId27"/>
    <p:sldLayoutId id="2147483743" r:id="rId28"/>
    <p:sldLayoutId id="2147483742" r:id="rId29"/>
    <p:sldLayoutId id="2147483744" r:id="rId30"/>
    <p:sldLayoutId id="2147483734" r:id="rId31"/>
    <p:sldLayoutId id="2147483735" r:id="rId32"/>
    <p:sldLayoutId id="2147483736" r:id="rId33"/>
    <p:sldLayoutId id="2147483737" r:id="rId34"/>
    <p:sldLayoutId id="2147483738" r:id="rId35"/>
    <p:sldLayoutId id="2147483739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2000" spc="-100" baseline="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200"/>
        </a:spcAft>
        <a:buClr>
          <a:srgbClr val="888A8B"/>
        </a:buClr>
        <a:buFont typeface="Arial" panose="020B0604020202020204" pitchFamily="34" charset="0"/>
        <a:buNone/>
        <a:defRPr sz="1800" b="0" kern="1200" spc="0" baseline="0">
          <a:solidFill>
            <a:srgbClr val="3D454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148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2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rgbClr val="3D454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2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rgbClr val="3D454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6012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200"/>
        </a:spcAft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rgbClr val="3D454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6012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200"/>
        </a:spcAft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rgbClr val="3D454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mhsa.org/calaim-support-for-counties/" TargetMode="Externa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mailto:Calaim@calmhsa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sv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svg"/><Relationship Id="rId7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E31BA-00E2-4623-8662-3D9086FA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Bebas Neue"/>
                <a:cs typeface="Arial"/>
              </a:rPr>
              <a:t>Please click the Survey Monkey link in the chat to take a quick </a:t>
            </a:r>
            <a:br>
              <a:rPr lang="en-US">
                <a:solidFill>
                  <a:schemeClr val="accent2"/>
                </a:solidFill>
                <a:latin typeface="Bebas Neue"/>
              </a:rPr>
            </a:br>
            <a:r>
              <a:rPr lang="en-US">
                <a:solidFill>
                  <a:schemeClr val="accent2"/>
                </a:solidFill>
                <a:latin typeface="Bebas Neue"/>
                <a:cs typeface="Arial"/>
              </a:rPr>
              <a:t>three question survey</a:t>
            </a:r>
          </a:p>
        </p:txBody>
      </p:sp>
    </p:spTree>
    <p:extLst>
      <p:ext uri="{BB962C8B-B14F-4D97-AF65-F5344CB8AC3E}">
        <p14:creationId xmlns:p14="http://schemas.microsoft.com/office/powerpoint/2010/main" val="252754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137B1-396F-D3DA-15E9-A09A8F9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02" y="90730"/>
            <a:ext cx="10515600" cy="1023457"/>
          </a:xfrm>
        </p:spPr>
        <p:txBody>
          <a:bodyPr/>
          <a:lstStyle/>
          <a:p>
            <a:r>
              <a:rPr lang="en-US">
                <a:latin typeface="Bebas Neue"/>
                <a:cs typeface="Arial"/>
              </a:rPr>
              <a:t>Staffing – Down</a:t>
            </a:r>
            <a:r>
              <a:rPr lang="en-US" b="0">
                <a:latin typeface="Bebas Neue"/>
                <a:cs typeface="Arial"/>
              </a:rPr>
              <a:t> </a:t>
            </a:r>
            <a:endParaRPr lang="en-US" b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9FFB5B-5F88-3E13-F141-6E85141BD18D}"/>
              </a:ext>
            </a:extLst>
          </p:cNvPr>
          <p:cNvSpPr>
            <a:spLocks noGrp="1"/>
          </p:cNvSpPr>
          <p:nvPr/>
        </p:nvSpPr>
        <p:spPr>
          <a:xfrm>
            <a:off x="573959" y="1708831"/>
            <a:ext cx="6209872" cy="4032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Mental Health</a:t>
            </a:r>
          </a:p>
          <a:p>
            <a:pPr lvl="1"/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21% of budgeted LPHA positions vacant (957 vacant positions)</a:t>
            </a:r>
          </a:p>
          <a:p>
            <a:pPr lvl="1"/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23% of counties have MH vacancies over 30% (up to 52%)</a:t>
            </a:r>
          </a:p>
          <a:p>
            <a:pPr lvl="1"/>
            <a:endParaRPr lang="en-US" sz="20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SUD</a:t>
            </a:r>
          </a:p>
          <a:p>
            <a:pPr lvl="1"/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20% of budgeted SUD positions vacant (38 vacant positions)</a:t>
            </a:r>
          </a:p>
          <a:p>
            <a:pPr lvl="1"/>
            <a:r>
              <a:rPr lang="en-US" sz="2000">
                <a:latin typeface="Poppins" panose="00000500000000000000" pitchFamily="2" charset="0"/>
                <a:cs typeface="Poppins" panose="00000500000000000000" pitchFamily="2" charset="0"/>
              </a:rPr>
              <a:t>9% of counties have SUD vacancies over 30% (up to 100%)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E1081160-721C-3B3A-B9EC-816A76FBE783}"/>
              </a:ext>
            </a:extLst>
          </p:cNvPr>
          <p:cNvSpPr txBox="1"/>
          <p:nvPr/>
        </p:nvSpPr>
        <p:spPr>
          <a:xfrm>
            <a:off x="1106632" y="6054513"/>
            <a:ext cx="6811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Data Source: Cost Survey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733028-A5E9-120A-2B31-9CD9C3B4833D}"/>
              </a:ext>
            </a:extLst>
          </p:cNvPr>
          <p:cNvSpPr txBox="1"/>
          <p:nvPr/>
        </p:nvSpPr>
        <p:spPr>
          <a:xfrm>
            <a:off x="331643" y="837334"/>
            <a:ext cx="56872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Poppins Medium"/>
                <a:cs typeface="Poppins"/>
              </a:rPr>
              <a:t>Cost-Survey Analysis: LPHA Vacancies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97DBB3-3334-D35F-C323-6B926B25883E}"/>
              </a:ext>
            </a:extLst>
          </p:cNvPr>
          <p:cNvSpPr/>
          <p:nvPr/>
        </p:nvSpPr>
        <p:spPr>
          <a:xfrm>
            <a:off x="7663992" y="1395167"/>
            <a:ext cx="4185501" cy="4798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latin typeface="Bebas Neue"/>
                <a:cs typeface="Poppins"/>
              </a:rPr>
              <a:t>When we look at this workforce shortage numbers, this means;</a:t>
            </a:r>
          </a:p>
          <a:p>
            <a:pPr algn="ctr"/>
            <a:r>
              <a:rPr lang="en-US" sz="4000">
                <a:latin typeface="Bebas Neue"/>
                <a:cs typeface="Poppins"/>
              </a:rPr>
              <a:t> </a:t>
            </a:r>
            <a:r>
              <a:rPr lang="en-US" sz="6600" b="1">
                <a:latin typeface="Bebas Neue"/>
                <a:cs typeface="Poppins"/>
              </a:rPr>
              <a:t>1</a:t>
            </a:r>
            <a:r>
              <a:rPr lang="en-US" sz="4000" b="1">
                <a:latin typeface="Bebas Neue"/>
                <a:cs typeface="Poppins"/>
              </a:rPr>
              <a:t> </a:t>
            </a:r>
            <a:r>
              <a:rPr lang="en-US" sz="4000">
                <a:latin typeface="Bebas Neue"/>
                <a:cs typeface="Poppins"/>
              </a:rPr>
              <a:t>out of every </a:t>
            </a:r>
            <a:r>
              <a:rPr lang="en-US" sz="6600" b="1">
                <a:latin typeface="Bebas Neue"/>
                <a:cs typeface="Poppins"/>
              </a:rPr>
              <a:t>5</a:t>
            </a:r>
          </a:p>
          <a:p>
            <a:pPr algn="ctr"/>
            <a:r>
              <a:rPr lang="en-US" sz="4000">
                <a:latin typeface="Bebas Neue"/>
                <a:cs typeface="Poppins"/>
              </a:rPr>
              <a:t> master’s level staffing positions is vacant. </a:t>
            </a:r>
            <a:endParaRPr lang="en-US" sz="4000">
              <a:latin typeface="Bebas Neue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07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137B1-396F-D3DA-15E9-A09A8F9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02" y="90730"/>
            <a:ext cx="10515600" cy="1023457"/>
          </a:xfrm>
        </p:spPr>
        <p:txBody>
          <a:bodyPr/>
          <a:lstStyle/>
          <a:p>
            <a:r>
              <a:rPr lang="en-US" b="0">
                <a:latin typeface="Bebas Neue"/>
                <a:cs typeface="Arial"/>
              </a:rPr>
              <a:t>Staffing – Down (continued) </a:t>
            </a:r>
            <a:endParaRPr lang="en-US" b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733028-A5E9-120A-2B31-9CD9C3B4833D}"/>
              </a:ext>
            </a:extLst>
          </p:cNvPr>
          <p:cNvSpPr txBox="1"/>
          <p:nvPr/>
        </p:nvSpPr>
        <p:spPr>
          <a:xfrm>
            <a:off x="360218" y="827809"/>
            <a:ext cx="56872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Poppins Medium"/>
                <a:cs typeface="Poppins"/>
              </a:rPr>
              <a:t>Cost-Survey Analysis: % Vacancy by Staff Type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69C5EA4-36CE-F042-CDC5-EAA54C6616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683892"/>
              </p:ext>
            </p:extLst>
          </p:nvPr>
        </p:nvGraphicFramePr>
        <p:xfrm>
          <a:off x="1104410" y="1192972"/>
          <a:ext cx="9329601" cy="469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0D8021-DA24-2659-A97A-06716A124521}"/>
              </a:ext>
            </a:extLst>
          </p:cNvPr>
          <p:cNvSpPr txBox="1"/>
          <p:nvPr/>
        </p:nvSpPr>
        <p:spPr>
          <a:xfrm>
            <a:off x="1106632" y="6054513"/>
            <a:ext cx="6811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 Source: CalMHSA Cost Survey 2021</a:t>
            </a:r>
          </a:p>
        </p:txBody>
      </p:sp>
    </p:spTree>
    <p:extLst>
      <p:ext uri="{BB962C8B-B14F-4D97-AF65-F5344CB8AC3E}">
        <p14:creationId xmlns:p14="http://schemas.microsoft.com/office/powerpoint/2010/main" val="77245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64239-97CF-3695-93D0-B727844FA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6421" y="2742836"/>
            <a:ext cx="4043695" cy="584200"/>
          </a:xfrm>
        </p:spPr>
        <p:txBody>
          <a:bodyPr>
            <a:noAutofit/>
          </a:bodyPr>
          <a:lstStyle/>
          <a:p>
            <a:r>
              <a:rPr lang="en-US" sz="6400">
                <a:solidFill>
                  <a:schemeClr val="accent6"/>
                </a:solidFill>
                <a:latin typeface="Bebas Neue" panose="020B0606020202050201" pitchFamily="34" charset="0"/>
              </a:rPr>
              <a:t>Humans needing care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0AFD2CC-FC47-1866-00EE-2AA4D0788669}"/>
              </a:ext>
            </a:extLst>
          </p:cNvPr>
          <p:cNvSpPr txBox="1">
            <a:spLocks/>
          </p:cNvSpPr>
          <p:nvPr/>
        </p:nvSpPr>
        <p:spPr>
          <a:xfrm>
            <a:off x="2874373" y="617716"/>
            <a:ext cx="4147793" cy="154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>
                <a:srgbClr val="888A8B"/>
              </a:buClr>
              <a:buFont typeface="Arial" panose="020B0604020202020204" pitchFamily="34" charset="0"/>
              <a:buNone/>
              <a:defRPr sz="2000" b="1" kern="1200" spc="1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8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00">
                <a:latin typeface="Bebas Neue" panose="020B0606020202050201" pitchFamily="34" charset="0"/>
              </a:rPr>
              <a:t>Workforce</a:t>
            </a:r>
            <a:r>
              <a:rPr lang="en-US"/>
              <a:t> 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78440B7-9935-3864-CBA7-0EAF18F4D43C}"/>
              </a:ext>
            </a:extLst>
          </p:cNvPr>
          <p:cNvSpPr/>
          <p:nvPr/>
        </p:nvSpPr>
        <p:spPr>
          <a:xfrm>
            <a:off x="6575197" y="943988"/>
            <a:ext cx="725061" cy="895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0F81960-4A35-2F09-88E8-A7771C6D5191}"/>
              </a:ext>
            </a:extLst>
          </p:cNvPr>
          <p:cNvSpPr/>
          <p:nvPr/>
        </p:nvSpPr>
        <p:spPr>
          <a:xfrm rot="10800000">
            <a:off x="6659635" y="2855325"/>
            <a:ext cx="725061" cy="895547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B478D4-129C-4E6C-65B1-55F7134AC02D}"/>
              </a:ext>
            </a:extLst>
          </p:cNvPr>
          <p:cNvCxnSpPr>
            <a:cxnSpLocks/>
          </p:cNvCxnSpPr>
          <p:nvPr/>
        </p:nvCxnSpPr>
        <p:spPr>
          <a:xfrm>
            <a:off x="2459194" y="4278403"/>
            <a:ext cx="516629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us Sign 12">
            <a:extLst>
              <a:ext uri="{FF2B5EF4-FFF2-40B4-BE49-F238E27FC236}">
                <a16:creationId xmlns:a16="http://schemas.microsoft.com/office/drawing/2014/main" id="{6CAB054A-EDD9-E9B8-C094-36EB9EA2BC57}"/>
              </a:ext>
            </a:extLst>
          </p:cNvPr>
          <p:cNvSpPr/>
          <p:nvPr/>
        </p:nvSpPr>
        <p:spPr>
          <a:xfrm>
            <a:off x="1469780" y="2798269"/>
            <a:ext cx="1112363" cy="9921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2385898-4CC8-D3A4-CFFC-13B0142267FB}"/>
              </a:ext>
            </a:extLst>
          </p:cNvPr>
          <p:cNvSpPr txBox="1">
            <a:spLocks/>
          </p:cNvSpPr>
          <p:nvPr/>
        </p:nvSpPr>
        <p:spPr>
          <a:xfrm>
            <a:off x="2819584" y="4541250"/>
            <a:ext cx="6552832" cy="154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>
                <a:srgbClr val="888A8B"/>
              </a:buClr>
              <a:buFont typeface="Arial" panose="020B0604020202020204" pitchFamily="34" charset="0"/>
              <a:buNone/>
              <a:defRPr sz="2000" b="1" kern="1200" spc="1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8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00">
                <a:latin typeface="Bebas Neue" panose="020B0606020202050201" pitchFamily="34" charset="0"/>
              </a:rPr>
              <a:t>Change is essential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0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B770-81F6-8529-B5A5-7841F5A1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86400"/>
            <a:ext cx="10515600" cy="1023457"/>
          </a:xfrm>
        </p:spPr>
        <p:txBody>
          <a:bodyPr/>
          <a:lstStyle/>
          <a:p>
            <a:r>
              <a:rPr lang="en-US">
                <a:latin typeface="Bebas Neue"/>
                <a:cs typeface="Arial"/>
              </a:rPr>
              <a:t>Past Us:</a:t>
            </a:r>
            <a:r>
              <a:rPr lang="en-US">
                <a:latin typeface="Arial"/>
                <a:cs typeface="Arial"/>
              </a:rPr>
              <a:t> </a:t>
            </a:r>
            <a:endParaRPr lang="en-US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699EF99-79CB-0A1F-F711-4FB619A5DB92}"/>
              </a:ext>
            </a:extLst>
          </p:cNvPr>
          <p:cNvSpPr/>
          <p:nvPr/>
        </p:nvSpPr>
        <p:spPr>
          <a:xfrm>
            <a:off x="3126753" y="1756443"/>
            <a:ext cx="7159067" cy="3345114"/>
          </a:xfrm>
          <a:prstGeom prst="wedgeRoundRectCallout">
            <a:avLst>
              <a:gd name="adj1" fmla="val -59744"/>
              <a:gd name="adj2" fmla="val 37453"/>
              <a:gd name="adj3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 algn="ctr">
              <a:buAutoNum type="arabicPeriod"/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New day, new auditor, new advice. Rules are somewhat documented, somewhat lore.</a:t>
            </a:r>
          </a:p>
          <a:p>
            <a:pPr marL="342900" indent="-342900" algn="ctr">
              <a:buAutoNum type="arabicPeriod"/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If you do not have all documents fully compliant this is a significant audit risk. </a:t>
            </a:r>
          </a:p>
          <a:p>
            <a:pPr marL="342900" indent="-342900" algn="ctr">
              <a:buAutoNum type="arabicPeriod"/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All signatures need to be on treatment plans that are fully linked to problems in the assessment that are within the annual update.  </a:t>
            </a:r>
          </a:p>
          <a:p>
            <a:pPr marL="342900" indent="-342900" algn="ctr">
              <a:buAutoNum type="arabicPeriod"/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Outreach services have incomplete forms so are not fully billable. </a:t>
            </a:r>
          </a:p>
          <a:p>
            <a:pPr marL="342900" indent="-342900">
              <a:buAutoNum type="arabicPeriod"/>
            </a:pPr>
            <a:endParaRPr lang="en-US"/>
          </a:p>
        </p:txBody>
      </p:sp>
      <p:pic>
        <p:nvPicPr>
          <p:cNvPr id="13" name="Picture 13" descr="Icon&#10;&#10;Description automatically generated">
            <a:extLst>
              <a:ext uri="{FF2B5EF4-FFF2-40B4-BE49-F238E27FC236}">
                <a16:creationId xmlns:a16="http://schemas.microsoft.com/office/drawing/2014/main" id="{B002D819-2687-650C-6047-BF20E08EB5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065180" y="1704602"/>
            <a:ext cx="3295585" cy="5066997"/>
          </a:xfrm>
        </p:spPr>
      </p:pic>
    </p:spTree>
    <p:extLst>
      <p:ext uri="{BB962C8B-B14F-4D97-AF65-F5344CB8AC3E}">
        <p14:creationId xmlns:p14="http://schemas.microsoft.com/office/powerpoint/2010/main" val="4278157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B770-81F6-8529-B5A5-7841F5A1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88" y="210225"/>
            <a:ext cx="10515600" cy="1023457"/>
          </a:xfrm>
        </p:spPr>
        <p:txBody>
          <a:bodyPr/>
          <a:lstStyle/>
          <a:p>
            <a:r>
              <a:rPr lang="en-US">
                <a:latin typeface="Bebas Neue"/>
                <a:cs typeface="Arial"/>
              </a:rPr>
              <a:t>Future Us: </a:t>
            </a:r>
            <a:endParaRPr lang="en-US">
              <a:latin typeface="Bebas Neue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77D76BF-C73B-DB8A-4C71-02428482E9EA}"/>
              </a:ext>
            </a:extLst>
          </p:cNvPr>
          <p:cNvSpPr/>
          <p:nvPr/>
        </p:nvSpPr>
        <p:spPr>
          <a:xfrm>
            <a:off x="3207467" y="1865151"/>
            <a:ext cx="6592785" cy="3808504"/>
          </a:xfrm>
          <a:prstGeom prst="wedgeRoundRectCallout">
            <a:avLst>
              <a:gd name="adj1" fmla="val -61018"/>
              <a:gd name="adj2" fmla="val 18181"/>
              <a:gd name="adj3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1. Audits are based on waste, fraud and/or abuse</a:t>
            </a:r>
          </a:p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  <a:t>2. Counties must fulfill all managed care plan obligations</a:t>
            </a:r>
          </a:p>
        </p:txBody>
      </p:sp>
      <p:pic>
        <p:nvPicPr>
          <p:cNvPr id="9" name="Picture 9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7DB9AB62-CFC8-72B1-48D2-E0AD0F88E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3092" y="1682282"/>
            <a:ext cx="3619960" cy="517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87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0DE3-DE7C-432E-F405-19531312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885" y="1797070"/>
            <a:ext cx="10515600" cy="1023457"/>
          </a:xfrm>
        </p:spPr>
        <p:txBody>
          <a:bodyPr>
            <a:normAutofit fontScale="90000"/>
          </a:bodyPr>
          <a:lstStyle/>
          <a:p>
            <a:r>
              <a:rPr lang="en-US">
                <a:latin typeface="Bebas Neue"/>
                <a:cs typeface="Arial"/>
              </a:rPr>
              <a:t>Special Guest Speaker –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 sz="7300">
                <a:latin typeface="Poppins"/>
                <a:cs typeface="Arial"/>
              </a:rPr>
              <a:t>Jacey Cooper </a:t>
            </a:r>
            <a:br>
              <a:rPr lang="en-US">
                <a:latin typeface="Poppins"/>
              </a:rPr>
            </a:br>
            <a:r>
              <a:rPr lang="en-US">
                <a:latin typeface="Poppins"/>
                <a:cs typeface="Arial"/>
              </a:rPr>
              <a:t>Chief Deputy Director &amp; State Medicaid Director</a:t>
            </a:r>
          </a:p>
        </p:txBody>
      </p:sp>
    </p:spTree>
    <p:extLst>
      <p:ext uri="{BB962C8B-B14F-4D97-AF65-F5344CB8AC3E}">
        <p14:creationId xmlns:p14="http://schemas.microsoft.com/office/powerpoint/2010/main" val="3018038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87F13-9696-DCEE-3F11-F5807A74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DC0A2-69DC-8BE0-92AB-3D3FA598F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03D80-9D86-5EC6-4A09-4EDEBEC00D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DC328C-992C-2AD2-B636-F48C9490D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080"/>
            <a:ext cx="1219200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82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8B8D-8837-F0F9-B895-DD381C05D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ebas Neue"/>
                <a:cs typeface="Arial"/>
              </a:rPr>
              <a:t>Idea: 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C29F5-AB57-7A3F-62CF-7276E454D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374" y="1381716"/>
            <a:ext cx="10515600" cy="3497140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accent1"/>
                </a:solidFill>
                <a:latin typeface="Bebas Neue" panose="020B0606020202050201" pitchFamily="34" charset="0"/>
              </a:rPr>
              <a:t>Reevaluate all business practices where you are serving a person but not claiming for services. </a:t>
            </a:r>
          </a:p>
          <a:p>
            <a:r>
              <a:rPr lang="en-US" sz="4800">
                <a:solidFill>
                  <a:schemeClr val="accent1"/>
                </a:solidFill>
                <a:latin typeface="Bebas Neue" panose="020B0606020202050201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3967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2E245-0D27-274F-A9DC-B9960970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Bebas Neue"/>
                <a:cs typeface="Arial"/>
              </a:rPr>
              <a:t>ExampleS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4135382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F154-460C-35E2-3FD0-8BB929771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ebas Neue"/>
                <a:cs typeface="Arial"/>
              </a:rPr>
              <a:t>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090E6-487C-E5EB-2533-9B5A5D9C8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400250"/>
            <a:ext cx="10515600" cy="284806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70000"/>
              </a:lnSpc>
            </a:pPr>
            <a:r>
              <a:rPr lang="en-US" sz="2400">
                <a:latin typeface="Poppins"/>
                <a:cs typeface="Arial"/>
              </a:rPr>
              <a:t>Outreach to a person who is experiencing homelessness, they are interested in care, have some concern with signing consent but actively engage in services. </a:t>
            </a:r>
            <a:endParaRPr lang="en-US" sz="2400"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14292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82E80-67B5-274B-9C77-E14076BAA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019" y="5020631"/>
            <a:ext cx="11204277" cy="1090671"/>
          </a:xfrm>
        </p:spPr>
        <p:txBody>
          <a:bodyPr>
            <a:normAutofit fontScale="90000"/>
          </a:bodyPr>
          <a:lstStyle/>
          <a:p>
            <a:r>
              <a:rPr lang="en-US">
                <a:latin typeface="Bebas Neue"/>
                <a:cs typeface="Arial"/>
              </a:rPr>
              <a:t>No Money No Mission: Billable vs. Non-Billable Services</a:t>
            </a:r>
            <a:endParaRPr lang="en-US">
              <a:latin typeface="Bebas Neue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59812-50AB-6D4F-896D-BE9B1211A3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2" y="6186102"/>
            <a:ext cx="8319632" cy="7428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Poppins"/>
                <a:cs typeface="Arial"/>
              </a:rPr>
              <a:t>California Mental Health Services Authority (</a:t>
            </a:r>
            <a:r>
              <a:rPr lang="en-US" err="1">
                <a:latin typeface="Poppins"/>
                <a:cs typeface="Arial"/>
              </a:rPr>
              <a:t>CalMHSA</a:t>
            </a:r>
            <a:r>
              <a:rPr lang="en-US">
                <a:latin typeface="Poppins"/>
                <a:cs typeface="Arial"/>
              </a:rPr>
              <a:t>)</a:t>
            </a:r>
            <a:endParaRPr lang="en-US">
              <a:latin typeface="Poppin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739DD-BE52-9442-9EB5-1162319BAF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Poppins"/>
                <a:cs typeface="Arial"/>
              </a:rPr>
              <a:t>June 15, 2022</a:t>
            </a:r>
          </a:p>
        </p:txBody>
      </p:sp>
    </p:spTree>
    <p:extLst>
      <p:ext uri="{BB962C8B-B14F-4D97-AF65-F5344CB8AC3E}">
        <p14:creationId xmlns:p14="http://schemas.microsoft.com/office/powerpoint/2010/main" val="4122545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F154-460C-35E2-3FD0-8BB929771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ebas Neue"/>
                <a:cs typeface="Arial"/>
              </a:rPr>
              <a:t>Examples (c0ntinued)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090E6-487C-E5EB-2533-9B5A5D9C8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232" y="1667287"/>
            <a:ext cx="10515600" cy="26518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400">
                <a:latin typeface="Poppins"/>
                <a:cs typeface="Poppins"/>
              </a:rPr>
              <a:t>An MHSA community-based provider, does not want to meet standards of completing Medi-Cal documentation. They often complain to the Board of Supervisors because they want as few rules as possible. The services they are providing are 100% MHSA. </a:t>
            </a:r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46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F154-460C-35E2-3FD0-8BB929771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ebas Neue"/>
                <a:cs typeface="Arial"/>
              </a:rPr>
              <a:t>Examples (continued)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090E6-487C-E5EB-2533-9B5A5D9C8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5051" y="1725266"/>
            <a:ext cx="10515600" cy="289308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Poppins"/>
                <a:cs typeface="Poppins"/>
              </a:rPr>
              <a:t>The year is 2023, Peer Certification is up and fully functional. </a:t>
            </a:r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Poppins"/>
                <a:cs typeface="Poppins"/>
              </a:rPr>
              <a:t>A peer run wellness center located in the heart of the community is able to welcome some of the hardest-to-engage individuals struggling with severe mental illness, homelessness and substance use. All services are provided by peers, these include linkage to care and case management. </a:t>
            </a:r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09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B10C-01C0-D9F9-DC7D-449E6E0D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ebas Neue"/>
                <a:cs typeface="Arial"/>
              </a:rPr>
              <a:t>Examples (continued)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CC7B7-2124-D772-AC25-632208C7C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80429"/>
            <a:ext cx="10515600" cy="440478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400">
                <a:latin typeface="Poppins" panose="00000500000000000000" pitchFamily="2" charset="0"/>
                <a:cs typeface="Poppins" panose="00000500000000000000" pitchFamily="2" charset="0"/>
              </a:rPr>
              <a:t>A person in care is receiving a service from a psychiatrist in a clinic.</a:t>
            </a:r>
          </a:p>
          <a:p>
            <a:pPr>
              <a:lnSpc>
                <a:spcPct val="150000"/>
              </a:lnSpc>
            </a:pPr>
            <a:r>
              <a:rPr lang="en-US" sz="3400">
                <a:latin typeface="Poppins" panose="00000500000000000000" pitchFamily="2" charset="0"/>
                <a:cs typeface="Poppins" panose="00000500000000000000" pitchFamily="2" charset="0"/>
              </a:rPr>
              <a:t>In addition to the psychiatrist’s time: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>
                <a:latin typeface="Poppins" panose="00000500000000000000" pitchFamily="2" charset="0"/>
                <a:cs typeface="Poppins" panose="00000500000000000000" pitchFamily="2" charset="0"/>
              </a:rPr>
              <a:t>Clinical staff are providing case management associated with the psychiatrist service (helping with refills, helping clarify dosage questions, finding transportation resources)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>
                <a:latin typeface="Poppins" panose="00000500000000000000" pitchFamily="2" charset="0"/>
                <a:cs typeface="Poppins" panose="00000500000000000000" pitchFamily="2" charset="0"/>
              </a:rPr>
              <a:t>Multiple staff on the same team coordinating a person’s care in team meeting.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64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5F18-A3C3-9098-996B-B17DCE7FE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210225"/>
            <a:ext cx="10515600" cy="1023457"/>
          </a:xfrm>
        </p:spPr>
        <p:txBody>
          <a:bodyPr/>
          <a:lstStyle/>
          <a:p>
            <a:r>
              <a:rPr lang="en-US">
                <a:latin typeface="Bebas Neue"/>
                <a:cs typeface="Arial"/>
              </a:rPr>
              <a:t>Rules that leave money on the table</a:t>
            </a:r>
            <a:endParaRPr lang="en-US">
              <a:latin typeface="Bebas Neue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C7C73-B3B0-B46E-70AC-7101FB086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88" y="991371"/>
            <a:ext cx="10515600" cy="584200"/>
          </a:xfrm>
        </p:spPr>
        <p:txBody>
          <a:bodyPr/>
          <a:lstStyle/>
          <a:p>
            <a:r>
              <a:rPr lang="en-US">
                <a:latin typeface="Poppins"/>
                <a:cs typeface="Arial"/>
              </a:rPr>
              <a:t>And bring no substantial benefits!</a:t>
            </a:r>
            <a:endParaRPr lang="en-US">
              <a:latin typeface="Poppin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4683B-2FA6-721D-759E-409B6D58B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5988" y="1580686"/>
            <a:ext cx="10515600" cy="513636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85750" indent="-285750">
              <a:buChar char="•"/>
            </a:pPr>
            <a:r>
              <a:rPr lang="en-US" sz="2000">
                <a:latin typeface="Poppins"/>
                <a:cs typeface="Arial"/>
              </a:rPr>
              <a:t>Limiting billing for assessment, plan development and crisis intervention services to just clinicians, when DHCS allows a wider range of staff to bill for these services.</a:t>
            </a:r>
          </a:p>
          <a:p>
            <a:pPr marL="285750" indent="-285750">
              <a:buChar char="•"/>
            </a:pPr>
            <a:r>
              <a:rPr lang="en-US" sz="2000">
                <a:latin typeface="Poppins"/>
                <a:cs typeface="Arial"/>
              </a:rPr>
              <a:t>Narrowly limiting who can be considered a "client support person" for collateral services. </a:t>
            </a:r>
          </a:p>
          <a:p>
            <a:pPr marL="285750" indent="-285750">
              <a:buChar char="•"/>
            </a:pPr>
            <a:r>
              <a:rPr lang="en-US" sz="2000">
                <a:latin typeface="Poppins"/>
                <a:cs typeface="Arial"/>
              </a:rPr>
              <a:t>Disallowing billing for crisis intervention unless the client is placed on a 5150 at the end of the encounter.</a:t>
            </a:r>
          </a:p>
          <a:p>
            <a:pPr marL="285750" indent="-285750">
              <a:buChar char="•"/>
            </a:pPr>
            <a:r>
              <a:rPr lang="en-US" sz="2000">
                <a:latin typeface="Poppins"/>
                <a:cs typeface="Arial"/>
              </a:rPr>
              <a:t>Not allowing billing for any services while a youth was AWOL from placement, despite this not being a lockout in regulations.</a:t>
            </a:r>
          </a:p>
          <a:p>
            <a:pPr marL="285750" indent="-285750">
              <a:buChar char="•"/>
            </a:pPr>
            <a:r>
              <a:rPr lang="en-US" sz="2000">
                <a:latin typeface="Poppins"/>
                <a:cs typeface="Arial"/>
              </a:rPr>
              <a:t>Non billing any services that are documented more than 14 days after the service.</a:t>
            </a:r>
            <a:endParaRPr lang="en-US" sz="2000">
              <a:latin typeface="Poppins"/>
            </a:endParaRPr>
          </a:p>
          <a:p>
            <a:pPr marL="285750" indent="-285750">
              <a:buChar char="•"/>
            </a:pPr>
            <a:r>
              <a:rPr lang="en-US" sz="2000">
                <a:latin typeface="Poppins"/>
                <a:cs typeface="Arial"/>
              </a:rPr>
              <a:t>Not accepting any billing for clients who drop out of treatment prior to completion of a full assessment with diagnosis.</a:t>
            </a:r>
            <a:endParaRPr lang="en-US" sz="2000">
              <a:latin typeface="Poppins"/>
            </a:endParaRPr>
          </a:p>
          <a:p>
            <a:pPr marL="285750" indent="-285750">
              <a:buChar char="•"/>
            </a:pPr>
            <a:r>
              <a:rPr lang="en-US" sz="2000">
                <a:latin typeface="Poppins"/>
                <a:cs typeface="Arial"/>
              </a:rPr>
              <a:t>Enforcing an allowable diagnosis list that is more restrictive than DHCS, limiting which clients can be billed.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53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5F18-A3C3-9098-996B-B17DCE7FE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210225"/>
            <a:ext cx="10515600" cy="1023457"/>
          </a:xfrm>
        </p:spPr>
        <p:txBody>
          <a:bodyPr/>
          <a:lstStyle/>
          <a:p>
            <a:r>
              <a:rPr lang="en-US">
                <a:latin typeface="Bebas Neue"/>
                <a:cs typeface="Arial"/>
              </a:rPr>
              <a:t>Rules that leave money on the table (continued)</a:t>
            </a:r>
            <a:endParaRPr lang="en-US">
              <a:latin typeface="Bebas Neue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C7C73-B3B0-B46E-70AC-7101FB086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88" y="991371"/>
            <a:ext cx="10515600" cy="584200"/>
          </a:xfrm>
        </p:spPr>
        <p:txBody>
          <a:bodyPr/>
          <a:lstStyle/>
          <a:p>
            <a:r>
              <a:rPr lang="en-US">
                <a:latin typeface="Poppins"/>
                <a:cs typeface="Arial"/>
              </a:rPr>
              <a:t>And bring no substantial benefits!</a:t>
            </a:r>
            <a:endParaRPr lang="en-US">
              <a:latin typeface="Poppin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4683B-2FA6-721D-759E-409B6D58B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5988" y="1562101"/>
            <a:ext cx="10515600" cy="47925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Limiting how many hours can be documented as travel time, even when the time was legitimately spent traveling to provide a billable service. </a:t>
            </a:r>
          </a:p>
          <a:p>
            <a:pPr marL="285750" indent="-285750">
              <a:buChar char="•"/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Limiting the amount of time that can be spent on documentation due to fears that it will be conspicuous in an audit.</a:t>
            </a:r>
          </a:p>
          <a:p>
            <a:pPr marL="285750" indent="-285750">
              <a:buChar char="•"/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Choosing not to bill for a service because it was brief and writing a note would take too much time.</a:t>
            </a:r>
          </a:p>
          <a:p>
            <a:pPr marL="285750" indent="-285750">
              <a:buChar char="•"/>
            </a:pP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Placing "billing holds" on individual staff who have been identified as having challenges with documentation or disallowing all of their progress notes for a given time period "just to be safe".</a:t>
            </a:r>
          </a:p>
          <a:p>
            <a:br>
              <a:rPr lang="en-US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13619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3A3FE-6C0B-5E0E-ED38-ADF0D7BE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43550"/>
            <a:ext cx="10515600" cy="1023457"/>
          </a:xfrm>
        </p:spPr>
        <p:txBody>
          <a:bodyPr/>
          <a:lstStyle/>
          <a:p>
            <a:r>
              <a:rPr lang="en-US">
                <a:latin typeface="Bebas Neue"/>
                <a:cs typeface="Arial"/>
              </a:rPr>
              <a:t>Workforce limiting rules</a:t>
            </a:r>
            <a:endParaRPr lang="en-US">
              <a:latin typeface="Bebas Neue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646B3-ED7F-85C6-521C-E9DA0A33F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88" y="877071"/>
            <a:ext cx="10515600" cy="584200"/>
          </a:xfrm>
        </p:spPr>
        <p:txBody>
          <a:bodyPr/>
          <a:lstStyle/>
          <a:p>
            <a:r>
              <a:rPr lang="en-US">
                <a:latin typeface="Poppins"/>
                <a:cs typeface="Arial"/>
              </a:rPr>
              <a:t>But we don't have enough staff or nearly enough time!</a:t>
            </a:r>
            <a:endParaRPr lang="en-US">
              <a:latin typeface="Poppin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EDD29-39B1-E4B8-7161-509FD435A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33526"/>
            <a:ext cx="10515600" cy="34971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har char="•"/>
            </a:pPr>
            <a:r>
              <a:rPr lang="en-US" sz="2000">
                <a:latin typeface="Poppins"/>
                <a:cs typeface="Arial"/>
              </a:rPr>
              <a:t>Requiring a licensed co-signature on documentation and progress notes that can be approved by any LPHA (including registered clinicians) per DHCS.</a:t>
            </a:r>
          </a:p>
          <a:p>
            <a:pPr marL="285750" indent="-285750">
              <a:buChar char="•"/>
            </a:pPr>
            <a:r>
              <a:rPr lang="en-US" sz="2000">
                <a:latin typeface="Poppins"/>
                <a:cs typeface="Arial"/>
              </a:rPr>
              <a:t>Requiring a full section of the assessment to describe narrative information present in the CANS/ANSA even though that information is already present in other sections of the assessment.</a:t>
            </a:r>
            <a:endParaRPr lang="en-US" sz="2000">
              <a:latin typeface="Poppins"/>
            </a:endParaRPr>
          </a:p>
          <a:p>
            <a:pPr marL="285750" indent="-285750">
              <a:buChar char="•"/>
            </a:pPr>
            <a:r>
              <a:rPr lang="en-US" sz="2000">
                <a:latin typeface="Poppins"/>
                <a:cs typeface="Arial"/>
              </a:rPr>
              <a:t>Using several forms not required by the state, including several outcome measurements and screening tools, and will not allow for billing until they are all completed.</a:t>
            </a:r>
            <a:endParaRPr lang="en-US" sz="2000">
              <a:latin typeface="Poppins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78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2E245-0D27-274F-A9DC-B9960970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695058"/>
            <a:ext cx="4934349" cy="2855744"/>
          </a:xfrm>
        </p:spPr>
        <p:txBody>
          <a:bodyPr/>
          <a:lstStyle/>
          <a:p>
            <a:r>
              <a:rPr lang="en-US">
                <a:latin typeface="Bebas Neue"/>
                <a:cs typeface="Arial"/>
              </a:rPr>
              <a:t>Billing Myths</a:t>
            </a:r>
            <a:endParaRPr lang="en-US">
              <a:latin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2769450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ED29-F707-4702-831C-5E9C8BB6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>
                <a:latin typeface="Bebas Neue"/>
                <a:cs typeface="Arial"/>
              </a:rPr>
              <a:t>Progress Notes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C0765-C462-224E-EC3F-3F9066AC5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>
                <a:latin typeface="Bebas Neue"/>
                <a:cs typeface="Arial"/>
              </a:rPr>
              <a:t>DEEP DIVE </a:t>
            </a:r>
            <a:endParaRPr lang="en-US" b="0">
              <a:latin typeface="Bebas Neue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65431-320D-E9F7-2A39-CE164BB77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7870" y="2330215"/>
            <a:ext cx="5359400" cy="23099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Outpatient services rendered in good faith prior to the completion of an assessment and determination of a diagnosis are reimbursable for both MH and SUD providers. 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51165A-E879-FC79-EAF0-5C15AD317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7871" y="4454591"/>
            <a:ext cx="5359400" cy="1705887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Palatino Linotype"/>
              <a:cs typeface="Poppins"/>
            </a:endParaRP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Poppins"/>
              <a:cs typeface="Poppins"/>
            </a:endParaRP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Poppins"/>
              <a:cs typeface="Poppin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7050D4-58B3-B70B-55FC-6FA14395C3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>
                <a:latin typeface="Poppins"/>
                <a:cs typeface="Poppins"/>
              </a:rPr>
              <a:t>"We cannot bill for the services we have provided until we determine the client meets criteria for SMHS or SUD services"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FA7D47-B588-0C0B-9D91-1807D2C619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5724" y="2038733"/>
            <a:ext cx="5359399" cy="276999"/>
          </a:xfrm>
        </p:spPr>
        <p:txBody>
          <a:bodyPr/>
          <a:lstStyle/>
          <a:p>
            <a:r>
              <a:rPr lang="en-US"/>
              <a:t>REAL DEAL</a:t>
            </a:r>
          </a:p>
        </p:txBody>
      </p:sp>
    </p:spTree>
    <p:extLst>
      <p:ext uri="{BB962C8B-B14F-4D97-AF65-F5344CB8AC3E}">
        <p14:creationId xmlns:p14="http://schemas.microsoft.com/office/powerpoint/2010/main" val="720517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ED29-F707-4702-831C-5E9C8BB6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>
                <a:latin typeface="Bebas Neue"/>
                <a:cs typeface="Arial"/>
              </a:rPr>
              <a:t>Progress Notes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C0765-C462-224E-EC3F-3F9066AC5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>
                <a:latin typeface="Bebas Neue"/>
                <a:cs typeface="Arial"/>
              </a:rPr>
              <a:t>DEEP DIVE - CONTINUED</a:t>
            </a:r>
            <a:endParaRPr lang="en-US" b="0">
              <a:latin typeface="Bebas Neue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65431-320D-E9F7-2A39-CE164BB77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7870" y="2330215"/>
            <a:ext cx="5359400" cy="23099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Services should not be disallowed or not billed due to being completed after the 3-business day timeliness requirement. Periodically, late notes will happen. It is a good practice to briefly document the reason for the late note. 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Audit recoupments primarily for fraud, waste and abuse.</a:t>
            </a: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Poppins"/>
              <a:cs typeface="Poppins"/>
            </a:endParaRP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Poppins"/>
              <a:cs typeface="Poppin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51165A-E879-FC79-EAF0-5C15AD317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7871" y="4454591"/>
            <a:ext cx="5359400" cy="1705887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Palatino Linotype"/>
              <a:cs typeface="Poppins"/>
            </a:endParaRP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Poppins"/>
              <a:cs typeface="Poppins"/>
            </a:endParaRP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Poppins"/>
              <a:cs typeface="Poppin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7050D4-58B3-B70B-55FC-6FA14395C3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>
                <a:latin typeface="Poppins"/>
                <a:cs typeface="Poppins"/>
              </a:rPr>
              <a:t>"If my progress note is finalized after the 3-business day timeline, then we should play it safe and not bill for the service" 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FA7D47-B588-0C0B-9D91-1807D2C619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5724" y="2038733"/>
            <a:ext cx="5359399" cy="276999"/>
          </a:xfrm>
        </p:spPr>
        <p:txBody>
          <a:bodyPr/>
          <a:lstStyle/>
          <a:p>
            <a:r>
              <a:rPr lang="en-US"/>
              <a:t>REAL DEAL</a:t>
            </a:r>
          </a:p>
        </p:txBody>
      </p:sp>
    </p:spTree>
    <p:extLst>
      <p:ext uri="{BB962C8B-B14F-4D97-AF65-F5344CB8AC3E}">
        <p14:creationId xmlns:p14="http://schemas.microsoft.com/office/powerpoint/2010/main" val="221546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ED29-F707-4702-831C-5E9C8BB6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>
                <a:latin typeface="Bebas Neue"/>
                <a:cs typeface="Arial"/>
              </a:rPr>
              <a:t>Progress Notes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C0765-C462-224E-EC3F-3F9066AC5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>
                <a:latin typeface="Bebas Neue"/>
                <a:cs typeface="Arial"/>
              </a:rPr>
              <a:t>DEEP DIVE - CONTINUED</a:t>
            </a:r>
            <a:endParaRPr lang="en-US" b="0">
              <a:latin typeface="Bebas Neue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65431-320D-E9F7-2A39-CE164BB77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7870" y="2330215"/>
            <a:ext cx="5359400" cy="23099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It can be tempting to "play it safe" and not bill until an assessment and diagnosis are in place. That is what we are used to! 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However, it is important to embrace the changes brought about by CalAIM, and services rendered in good faith prior to the completion of an assessment and determination of a diagnosis are reimbursable.  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51165A-E879-FC79-EAF0-5C15AD317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7871" y="4454591"/>
            <a:ext cx="5359400" cy="1705887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Palatino Linotype"/>
              <a:cs typeface="Poppins"/>
            </a:endParaRP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Poppins"/>
              <a:cs typeface="Poppins"/>
            </a:endParaRP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Poppins"/>
              <a:cs typeface="Poppin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7050D4-58B3-B70B-55FC-6FA14395C3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>
                <a:latin typeface="Poppins"/>
                <a:cs typeface="Poppins"/>
              </a:rPr>
              <a:t>"I know they say we can bill for services provided prior to the completion of an assessment, but that seems a little scary. Let's just keep doing what we have been and not bill for services until an assessment is finalized"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FA7D47-B588-0C0B-9D91-1807D2C619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5724" y="2038733"/>
            <a:ext cx="5359399" cy="276999"/>
          </a:xfrm>
        </p:spPr>
        <p:txBody>
          <a:bodyPr/>
          <a:lstStyle/>
          <a:p>
            <a:r>
              <a:rPr lang="en-US"/>
              <a:t>REAL DEAL</a:t>
            </a:r>
          </a:p>
        </p:txBody>
      </p:sp>
    </p:spTree>
    <p:extLst>
      <p:ext uri="{BB962C8B-B14F-4D97-AF65-F5344CB8AC3E}">
        <p14:creationId xmlns:p14="http://schemas.microsoft.com/office/powerpoint/2010/main" val="11966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1421E1-2310-4DA0-BC24-86A663EA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Bebas Neue Regular"/>
                <a:cs typeface="Arial"/>
              </a:rPr>
              <a:t>CalMHSA</a:t>
            </a:r>
            <a:r>
              <a:rPr lang="en-US">
                <a:latin typeface="Bebas Neue Regular"/>
                <a:cs typeface="Arial"/>
              </a:rPr>
              <a:t> Introductions</a:t>
            </a:r>
            <a:endParaRPr lang="en-US">
              <a:latin typeface="Bebas Neue Regular" panose="00000500000000000000" pitchFamily="50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09633-12B4-4B11-99B9-3C61FB4B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8333" y="1112694"/>
            <a:ext cx="10953750" cy="51557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2400">
              <a:solidFill>
                <a:schemeClr val="accent6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6"/>
                </a:solidFill>
                <a:latin typeface="Poppins"/>
                <a:cs typeface="Poppins"/>
              </a:rPr>
              <a:t>Amie Miller, PsyD</a:t>
            </a:r>
            <a:br>
              <a:rPr lang="en-US" sz="2400">
                <a:latin typeface="Poppins"/>
                <a:cs typeface="Poppins"/>
              </a:rPr>
            </a:br>
            <a:r>
              <a:rPr lang="en-US" sz="2400">
                <a:solidFill>
                  <a:schemeClr val="accent6"/>
                </a:solidFill>
                <a:latin typeface="Poppins"/>
                <a:cs typeface="Poppins"/>
              </a:rPr>
              <a:t>Director </a:t>
            </a:r>
            <a:br>
              <a:rPr lang="en-US" sz="2400">
                <a:latin typeface="Poppins"/>
                <a:cs typeface="Poppins"/>
              </a:rPr>
            </a:br>
            <a:br>
              <a:rPr lang="en-US" sz="2400">
                <a:latin typeface="Poppins"/>
                <a:cs typeface="Poppins"/>
              </a:rPr>
            </a:br>
            <a:r>
              <a:rPr lang="en-US" sz="2400">
                <a:solidFill>
                  <a:schemeClr val="accent6"/>
                </a:solidFill>
                <a:latin typeface="Poppins"/>
                <a:cs typeface="Poppins"/>
              </a:rPr>
              <a:t>Dawn Kaiser, LCSW, CPHQ</a:t>
            </a:r>
            <a:br>
              <a:rPr lang="en-US" sz="2400">
                <a:latin typeface="Poppins"/>
                <a:cs typeface="Poppins"/>
              </a:rPr>
            </a:br>
            <a:r>
              <a:rPr lang="en-US" sz="2400">
                <a:solidFill>
                  <a:schemeClr val="accent6"/>
                </a:solidFill>
                <a:latin typeface="Poppins"/>
                <a:cs typeface="Poppins"/>
              </a:rPr>
              <a:t>Director of Managed Care Operations  </a:t>
            </a:r>
            <a:br>
              <a:rPr lang="en-US" sz="2400">
                <a:latin typeface="Poppins"/>
                <a:cs typeface="Poppins"/>
              </a:rPr>
            </a:br>
            <a:br>
              <a:rPr lang="en-US" sz="2400">
                <a:latin typeface="Poppins"/>
                <a:cs typeface="Poppins"/>
              </a:rPr>
            </a:br>
            <a:r>
              <a:rPr lang="en-US" sz="2400">
                <a:solidFill>
                  <a:schemeClr val="accent6"/>
                </a:solidFill>
                <a:latin typeface="Poppins"/>
                <a:cs typeface="Poppins"/>
              </a:rPr>
              <a:t>Lucero Robles, MSW, LCSW</a:t>
            </a:r>
            <a:br>
              <a:rPr lang="en-US" sz="2400">
                <a:latin typeface="Poppins"/>
                <a:cs typeface="Poppins"/>
              </a:rPr>
            </a:br>
            <a:r>
              <a:rPr lang="en-US" sz="2400">
                <a:solidFill>
                  <a:schemeClr val="accent6"/>
                </a:solidFill>
                <a:latin typeface="Poppins"/>
                <a:cs typeface="Poppins"/>
              </a:rPr>
              <a:t>Director of Quality Assurance &amp; Compliance</a:t>
            </a:r>
            <a:endParaRPr lang="en-US">
              <a:solidFill>
                <a:schemeClr val="accent6"/>
              </a:solidFill>
              <a:latin typeface="Poppin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2400">
              <a:solidFill>
                <a:schemeClr val="accent6"/>
              </a:solidFill>
              <a:latin typeface="Poppins"/>
              <a:cs typeface="Poppin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6"/>
                </a:solidFill>
                <a:latin typeface="Poppins"/>
                <a:cs typeface="Poppins"/>
              </a:rPr>
              <a:t>Courtney A. Vallejo, LMFT</a:t>
            </a:r>
            <a:br>
              <a:rPr lang="en-US" sz="240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2400">
                <a:solidFill>
                  <a:schemeClr val="accent6"/>
                </a:solidFill>
                <a:latin typeface="Poppins"/>
                <a:cs typeface="Poppins"/>
              </a:rPr>
              <a:t>Utilization Manager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2400">
              <a:solidFill>
                <a:schemeClr val="accent6"/>
              </a:solidFill>
              <a:latin typeface="Poppins"/>
              <a:cs typeface="Poppin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6"/>
                </a:solidFill>
                <a:latin typeface="Poppins"/>
                <a:cs typeface="Poppins"/>
              </a:rPr>
              <a:t>Amy Leino, PhD</a:t>
            </a:r>
            <a:endParaRPr lang="en-US" sz="2400">
              <a:solidFill>
                <a:schemeClr val="accent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>
                <a:solidFill>
                  <a:schemeClr val="accent6"/>
                </a:solidFill>
                <a:latin typeface="Poppins"/>
                <a:cs typeface="Poppins"/>
              </a:rPr>
              <a:t>Quality Improvement Specialist</a:t>
            </a:r>
            <a:endParaRPr lang="en-US" sz="2400">
              <a:solidFill>
                <a:schemeClr val="accent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har char="•"/>
            </a:pP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760026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ED29-F707-4702-831C-5E9C8BB6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>
                <a:latin typeface="Bebas Neue"/>
                <a:cs typeface="Arial"/>
              </a:rPr>
              <a:t>Progress Notes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C0765-C462-224E-EC3F-3F9066AC5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>
                <a:latin typeface="Bebas Neue"/>
                <a:cs typeface="Arial"/>
              </a:rPr>
              <a:t>DEEP DIVE - CONTINUED</a:t>
            </a:r>
            <a:endParaRPr lang="en-US" b="0">
              <a:latin typeface="Bebas Neue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65431-320D-E9F7-2A39-CE164BB77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7870" y="2330215"/>
            <a:ext cx="5359400" cy="23099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Audit recoupments are mainly geared toward instances of fraud, waste and abuse and therefore, a county should not face recoupments for single examples of late or missing treatment plans.  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7050D4-58B3-B70B-55FC-6FA14395C3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Poppins"/>
                <a:cs typeface="Poppins"/>
              </a:rPr>
              <a:t>"Some services still require a treatment plan (either in the narrative of a progress note or on a separate document) and so if the treatment plan is not completed on time, we should disallow any billable services that occurred until we complete the treatment plan and obtain a signature"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FA7D47-B588-0C0B-9D91-1807D2C619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5724" y="2038733"/>
            <a:ext cx="5359399" cy="276999"/>
          </a:xfrm>
        </p:spPr>
        <p:txBody>
          <a:bodyPr/>
          <a:lstStyle/>
          <a:p>
            <a:r>
              <a:rPr lang="en-US"/>
              <a:t>REAL DEAL</a:t>
            </a:r>
          </a:p>
        </p:txBody>
      </p:sp>
    </p:spTree>
    <p:extLst>
      <p:ext uri="{BB962C8B-B14F-4D97-AF65-F5344CB8AC3E}">
        <p14:creationId xmlns:p14="http://schemas.microsoft.com/office/powerpoint/2010/main" val="2686780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ED29-F707-4702-831C-5E9C8BB6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>
                <a:latin typeface="Bebas Neue"/>
                <a:cs typeface="Arial"/>
              </a:rPr>
              <a:t>Progress Notes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C0765-C462-224E-EC3F-3F9066AC5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>
                <a:latin typeface="Bebas Neue"/>
                <a:cs typeface="Arial"/>
              </a:rPr>
              <a:t>DEEP DIVE - CONTINUED</a:t>
            </a:r>
            <a:endParaRPr lang="en-US" b="0">
              <a:latin typeface="Bebas Neue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65431-320D-E9F7-2A39-CE164BB77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7870" y="2330215"/>
            <a:ext cx="5359400" cy="23099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Under </a:t>
            </a:r>
            <a:r>
              <a:rPr lang="en-US" err="1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CalAIM's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 Access to SMHS changes, services provided are reimbursable, even if it is ultimately determined that the individual would be best served by an MCP. 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7050D4-58B3-B70B-55FC-6FA14395C3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Poppins"/>
                <a:cs typeface="Poppins"/>
              </a:rPr>
              <a:t>"If an individual seeks services and then it is determined upon completion of the assessment that they do not ultimately meet the criteria for SMHS services and would be better served by a Managed Care Plan (MCP), then the services provided cannot be billed."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FA7D47-B588-0C0B-9D91-1807D2C619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5724" y="2038733"/>
            <a:ext cx="5359399" cy="276999"/>
          </a:xfrm>
        </p:spPr>
        <p:txBody>
          <a:bodyPr/>
          <a:lstStyle/>
          <a:p>
            <a:r>
              <a:rPr lang="en-US"/>
              <a:t>REAL DEAL</a:t>
            </a:r>
          </a:p>
        </p:txBody>
      </p:sp>
    </p:spTree>
    <p:extLst>
      <p:ext uri="{BB962C8B-B14F-4D97-AF65-F5344CB8AC3E}">
        <p14:creationId xmlns:p14="http://schemas.microsoft.com/office/powerpoint/2010/main" val="2982593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ED29-F707-4702-831C-5E9C8BB6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>
                <a:latin typeface="Bebas Neue"/>
                <a:cs typeface="Arial"/>
              </a:rPr>
              <a:t>Progress Notes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C0765-C462-224E-EC3F-3F9066AC5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>
                <a:latin typeface="Bebas Neue"/>
                <a:cs typeface="Arial"/>
              </a:rPr>
              <a:t>DEEP DIVE - CONTINUED</a:t>
            </a:r>
            <a:endParaRPr lang="en-US" b="0">
              <a:latin typeface="Bebas Neue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65431-320D-E9F7-2A39-CE164BB77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7870" y="2330215"/>
            <a:ext cx="5359400" cy="23099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cs typeface="Poppins"/>
              </a:rPr>
              <a:t>Under No Wrong Door, it is possible for an individual to receive services from the MCP as well as the MHP, as long as the services are coordinated and non-duplicative. In such a scenario, the services being provided by both the MCP and the MHP are reimbursable.  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7050D4-58B3-B70B-55FC-6FA14395C3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Poppins"/>
                <a:cs typeface="Poppins"/>
              </a:rPr>
              <a:t>"If a client is opened to an MCP for psychiatry and I (at the MHP)am providing therapy services, I need to be sure I do not bill for my therapy services as that would be duplicative"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FA7D47-B588-0C0B-9D91-1807D2C619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5724" y="2038733"/>
            <a:ext cx="5359399" cy="276999"/>
          </a:xfrm>
        </p:spPr>
        <p:txBody>
          <a:bodyPr/>
          <a:lstStyle/>
          <a:p>
            <a:r>
              <a:rPr lang="en-US"/>
              <a:t>REAL DEAL</a:t>
            </a:r>
          </a:p>
        </p:txBody>
      </p:sp>
    </p:spTree>
    <p:extLst>
      <p:ext uri="{BB962C8B-B14F-4D97-AF65-F5344CB8AC3E}">
        <p14:creationId xmlns:p14="http://schemas.microsoft.com/office/powerpoint/2010/main" val="3844698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4F80-35B7-6F48-0FAB-3927420B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74" y="246593"/>
            <a:ext cx="10515600" cy="1023457"/>
          </a:xfrm>
        </p:spPr>
        <p:txBody>
          <a:bodyPr>
            <a:normAutofit/>
          </a:bodyPr>
          <a:lstStyle/>
          <a:p>
            <a:r>
              <a:rPr lang="en-US">
                <a:latin typeface="Bebas Neue Regular"/>
                <a:cs typeface="Arial"/>
              </a:rPr>
              <a:t>Review of Most Current </a:t>
            </a:r>
            <a:r>
              <a:rPr lang="en-US" err="1">
                <a:latin typeface="Bebas Neue Regular"/>
                <a:cs typeface="Arial"/>
              </a:rPr>
              <a:t>CalMHSA</a:t>
            </a:r>
            <a:r>
              <a:rPr lang="en-US">
                <a:latin typeface="Bebas Neue Regular"/>
                <a:cs typeface="Arial"/>
              </a:rPr>
              <a:t> Offerings</a:t>
            </a:r>
            <a:endParaRPr lang="en-US">
              <a:latin typeface="Bebas Neue Regular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2DAD2-0C3D-0F6A-7FE9-6B5210800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675" y="1273657"/>
            <a:ext cx="4922134" cy="584200"/>
          </a:xfrm>
        </p:spPr>
        <p:txBody>
          <a:bodyPr/>
          <a:lstStyle/>
          <a:p>
            <a:r>
              <a:rPr lang="en-US">
                <a:latin typeface="Poppins"/>
                <a:cs typeface="Arial"/>
              </a:rPr>
              <a:t>Recent Additions </a:t>
            </a:r>
            <a:r>
              <a:rPr lang="en-US">
                <a:latin typeface="Arial"/>
                <a:cs typeface="Arial"/>
              </a:rPr>
              <a:t> 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5487A-5B1A-06F0-4529-837A7CF8D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403" y="1902402"/>
            <a:ext cx="4922134" cy="373093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85750" indent="-285750">
              <a:buChar char="•"/>
            </a:pPr>
            <a:r>
              <a:rPr lang="en-US">
                <a:latin typeface="Poppins"/>
                <a:cs typeface="Arial"/>
              </a:rPr>
              <a:t>Documentation Requirements P&amp;P and attestation</a:t>
            </a:r>
          </a:p>
          <a:p>
            <a:pPr marL="285750" indent="-285750">
              <a:buChar char="•"/>
            </a:pPr>
            <a:r>
              <a:rPr lang="en-US">
                <a:latin typeface="Poppins"/>
                <a:cs typeface="Arial"/>
              </a:rPr>
              <a:t>No Wrong Door P&amp;P and attestation</a:t>
            </a:r>
            <a:endParaRPr lang="en-US"/>
          </a:p>
          <a:p>
            <a:pPr marL="285750" indent="-285750">
              <a:buChar char="•"/>
            </a:pPr>
            <a:r>
              <a:rPr lang="en-US">
                <a:latin typeface="Poppins"/>
                <a:cs typeface="Arial"/>
              </a:rPr>
              <a:t>Revised slides for transformation webinar #1 and addition of change log for webinar slides</a:t>
            </a:r>
          </a:p>
          <a:p>
            <a:pPr marL="285750" indent="-285750">
              <a:buChar char="•"/>
            </a:pPr>
            <a:r>
              <a:rPr lang="en-US">
                <a:latin typeface="Poppins"/>
                <a:cs typeface="Arial"/>
              </a:rPr>
              <a:t>DMC/DMC-ODS LPHA Documentation Guide (Revised 6/3/22)</a:t>
            </a:r>
            <a:endParaRPr lang="en-US">
              <a:latin typeface="Poppins"/>
            </a:endParaRPr>
          </a:p>
          <a:p>
            <a:pPr marL="285750" indent="-285750">
              <a:buChar char="•"/>
            </a:pPr>
            <a:r>
              <a:rPr lang="en-US">
                <a:latin typeface="Poppins"/>
                <a:cs typeface="Arial"/>
              </a:rPr>
              <a:t>Web-based documentation trainings via CalMHSA Learning Management System (LMS): </a:t>
            </a:r>
          </a:p>
          <a:p>
            <a:pPr marL="697230" lvl="1" indent="-285750">
              <a:buFont typeface="Wingdings" panose="020B0604020202020204" pitchFamily="34" charset="0"/>
              <a:buChar char="q"/>
            </a:pPr>
            <a:r>
              <a:rPr lang="en-US">
                <a:latin typeface="Poppins"/>
                <a:cs typeface="Arial"/>
              </a:rPr>
              <a:t>CalAIM Overview</a:t>
            </a:r>
            <a:r>
              <a:rPr lang="en-US">
                <a:latin typeface="Arial"/>
                <a:cs typeface="Arial"/>
              </a:rPr>
              <a:t> </a:t>
            </a:r>
            <a:endParaRPr lang="en-US"/>
          </a:p>
          <a:p>
            <a:pPr marL="697230" lvl="1" indent="-285750">
              <a:buFont typeface="Wingdings" panose="020B0604020202020204" pitchFamily="34" charset="0"/>
              <a:buChar char="q"/>
            </a:pPr>
            <a:r>
              <a:rPr lang="en-US">
                <a:latin typeface="Arial"/>
                <a:cs typeface="Arial"/>
              </a:rPr>
              <a:t>Access to Services </a:t>
            </a:r>
          </a:p>
          <a:p>
            <a:pPr marL="697230" lvl="1" indent="-285750">
              <a:buFont typeface="Wingdings,Sans-Serif" panose="020B0604020202020204" pitchFamily="34" charset="0"/>
              <a:buChar char="q"/>
            </a:pPr>
            <a:r>
              <a:rPr lang="en-US">
                <a:latin typeface="Poppins"/>
                <a:cs typeface="Poppins"/>
              </a:rPr>
              <a:t>Assessment</a:t>
            </a:r>
            <a:endParaRPr lang="en-US"/>
          </a:p>
          <a:p>
            <a:pPr marL="697230" lvl="1" indent="-285750">
              <a:buFont typeface="Wingdings,Sans-Serif" panose="020B0604020202020204" pitchFamily="34" charset="0"/>
              <a:buChar char="q"/>
            </a:pPr>
            <a:r>
              <a:rPr lang="en-US">
                <a:latin typeface="Poppins"/>
                <a:cs typeface="Poppins"/>
              </a:rPr>
              <a:t>Diagnosis/Problem List</a:t>
            </a:r>
            <a:endParaRPr lang="en-US"/>
          </a:p>
          <a:p>
            <a:pPr marL="697230" lvl="1" indent="-285750">
              <a:buFont typeface="Wingdings,Sans-Serif" panose="020B0604020202020204" pitchFamily="34" charset="0"/>
              <a:buChar char="q"/>
            </a:pPr>
            <a:r>
              <a:rPr lang="en-US">
                <a:latin typeface="Poppins"/>
                <a:cs typeface="Poppins"/>
              </a:rPr>
              <a:t>Progress Notes</a:t>
            </a:r>
          </a:p>
          <a:p>
            <a:pPr marL="697230" lvl="1" indent="-285750">
              <a:buFont typeface="Wingdings,Sans-Serif" panose="020B0604020202020204" pitchFamily="34" charset="0"/>
              <a:buChar char="q"/>
            </a:pPr>
            <a:r>
              <a:rPr lang="en-US">
                <a:latin typeface="Poppins"/>
                <a:cs typeface="Poppins"/>
              </a:rPr>
              <a:t>Care Coordination </a:t>
            </a:r>
            <a:endParaRPr lang="en-US"/>
          </a:p>
          <a:p>
            <a:pPr marL="285750" indent="-285750">
              <a:buChar char="•"/>
            </a:pPr>
            <a:endParaRPr lang="en-US"/>
          </a:p>
          <a:p>
            <a:pPr marL="285750" indent="-285750">
              <a:buChar char="•"/>
            </a:pPr>
            <a:endParaRPr lang="en-US"/>
          </a:p>
          <a:p>
            <a:pPr marL="285750" indent="-285750">
              <a:buChar char="•"/>
            </a:pPr>
            <a:endParaRPr lang="en-US"/>
          </a:p>
          <a:p>
            <a:pPr marL="285750" indent="-285750">
              <a:buChar char="•"/>
            </a:pPr>
            <a:endParaRPr lang="en-US"/>
          </a:p>
          <a:p>
            <a:pPr marL="285750" indent="-285750">
              <a:buChar char="•"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30191-8AC6-E484-1E10-5B27350F9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223" y="1273658"/>
            <a:ext cx="4946374" cy="627495"/>
          </a:xfrm>
        </p:spPr>
        <p:txBody>
          <a:bodyPr/>
          <a:lstStyle/>
          <a:p>
            <a:r>
              <a:rPr lang="en-US">
                <a:latin typeface="Poppins"/>
                <a:cs typeface="Arial"/>
              </a:rPr>
              <a:t>Forthcoming Items</a:t>
            </a:r>
            <a:endParaRPr lang="en-US">
              <a:latin typeface="Poppin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5F6499-EE02-9359-A47A-08AEC6F5E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1928" y="1859107"/>
            <a:ext cx="4946374" cy="3852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>
                <a:latin typeface="Poppins"/>
                <a:cs typeface="Arial"/>
              </a:rPr>
              <a:t>Two remaining Transformation Webinars</a:t>
            </a:r>
          </a:p>
          <a:p>
            <a:pPr marL="285750" indent="-285750">
              <a:buChar char="•"/>
            </a:pPr>
            <a:r>
              <a:rPr lang="en-US">
                <a:latin typeface="Poppins"/>
                <a:cs typeface="Arial"/>
              </a:rPr>
              <a:t>Additional MHP and DMC/DMC-ODS Documentation Guides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Poppins"/>
                <a:cs typeface="Arial"/>
              </a:rPr>
              <a:t>Additional web-based documentation trainings: </a:t>
            </a:r>
            <a:endParaRPr lang="en-US">
              <a:latin typeface="Poppins"/>
            </a:endParaRPr>
          </a:p>
          <a:p>
            <a:pPr marL="697230" lvl="1" indent="-285750">
              <a:buFont typeface="Wingdings" panose="020B0604020202020204" pitchFamily="34" charset="0"/>
              <a:buChar char="q"/>
            </a:pPr>
            <a:r>
              <a:rPr lang="en-US">
                <a:latin typeface="Poppins"/>
                <a:cs typeface="Arial"/>
              </a:rPr>
              <a:t>Screening and Transition </a:t>
            </a:r>
          </a:p>
          <a:p>
            <a:pPr marL="697230" lvl="1" indent="-285750">
              <a:buFont typeface="Wingdings" panose="020B0604020202020204" pitchFamily="34" charset="0"/>
              <a:buChar char="q"/>
            </a:pPr>
            <a:r>
              <a:rPr lang="en-US">
                <a:latin typeface="Poppins"/>
                <a:cs typeface="Arial"/>
              </a:rPr>
              <a:t>Discharge Planning </a:t>
            </a:r>
            <a:endParaRPr lang="en-US">
              <a:latin typeface="Poppi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99601C-3184-6C52-FBFA-88E776C77EE4}"/>
              </a:ext>
            </a:extLst>
          </p:cNvPr>
          <p:cNvSpPr txBox="1"/>
          <p:nvPr/>
        </p:nvSpPr>
        <p:spPr>
          <a:xfrm>
            <a:off x="1892878" y="5711537"/>
            <a:ext cx="932410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/>
                </a:solidFill>
                <a:cs typeface="Calibri"/>
              </a:rPr>
              <a:t>To Access these Resources Please Visit: </a:t>
            </a:r>
            <a:r>
              <a:rPr lang="en-US">
                <a:solidFill>
                  <a:schemeClr val="accent6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California Mental Health Services Authority | CalAIM Support for Counties (calmhsa.org)</a:t>
            </a:r>
            <a:endParaRPr lang="en-US">
              <a:solidFill>
                <a:schemeClr val="accent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2117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4B52-E421-E1D1-88CB-6C951B609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10" y="217659"/>
            <a:ext cx="10515600" cy="1023457"/>
          </a:xfrm>
        </p:spPr>
        <p:txBody>
          <a:bodyPr/>
          <a:lstStyle/>
          <a:p>
            <a:r>
              <a:rPr lang="en-US">
                <a:latin typeface="Bebas Neue"/>
                <a:cs typeface="Arial"/>
              </a:rPr>
              <a:t>CalMHSA </a:t>
            </a:r>
            <a:r>
              <a:rPr lang="en-US" err="1">
                <a:latin typeface="Bebas Neue"/>
                <a:cs typeface="Arial"/>
              </a:rPr>
              <a:t>LearnS</a:t>
            </a:r>
            <a:r>
              <a:rPr lang="en-US">
                <a:latin typeface="Bebas Neue"/>
                <a:cs typeface="Arial"/>
              </a:rPr>
              <a:t>: CALAIM TRAINING Dashboard</a:t>
            </a:r>
            <a:endParaRPr lang="en-US">
              <a:latin typeface="Bebas Neue"/>
            </a:endParaRPr>
          </a:p>
        </p:txBody>
      </p:sp>
      <p:pic>
        <p:nvPicPr>
          <p:cNvPr id="6" name="Picture 6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27ACB9A4-F6FF-7877-E989-D7DB4CAB6A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00590" y="1272402"/>
            <a:ext cx="10103135" cy="5234639"/>
          </a:xfrm>
        </p:spPr>
      </p:pic>
      <p:sp>
        <p:nvSpPr>
          <p:cNvPr id="5" name="AutoShape 2" descr="See the source image">
            <a:extLst>
              <a:ext uri="{FF2B5EF4-FFF2-40B4-BE49-F238E27FC236}">
                <a16:creationId xmlns:a16="http://schemas.microsoft.com/office/drawing/2014/main" id="{E1D5B39B-C109-5B71-BA75-3F6B1AA1A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97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E31BA-00E2-4623-8662-3D9086FA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chemeClr val="accent2"/>
                </a:solidFill>
                <a:latin typeface="Bebas Neue"/>
                <a:cs typeface="Arial"/>
              </a:rPr>
              <a:t>Feedback? Questions? </a:t>
            </a:r>
            <a:endParaRPr lang="en-US" b="0">
              <a:solidFill>
                <a:schemeClr val="accent2"/>
              </a:solidFill>
              <a:latin typeface="Bebas Neue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D6CA11-45A0-00FE-CA8B-D0B3C8276F24}"/>
              </a:ext>
            </a:extLst>
          </p:cNvPr>
          <p:cNvGrpSpPr/>
          <p:nvPr/>
        </p:nvGrpSpPr>
        <p:grpSpPr>
          <a:xfrm>
            <a:off x="1816331" y="3908585"/>
            <a:ext cx="7811269" cy="2336826"/>
            <a:chOff x="-1794914" y="2595807"/>
            <a:chExt cx="6674714" cy="233682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A968D67-7699-4056-B8A6-118B8C339EEA}"/>
                </a:ext>
              </a:extLst>
            </p:cNvPr>
            <p:cNvSpPr/>
            <p:nvPr/>
          </p:nvSpPr>
          <p:spPr>
            <a:xfrm>
              <a:off x="559800" y="2595807"/>
              <a:ext cx="4320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1BE398-F79C-6119-9864-959996334E73}"/>
                </a:ext>
              </a:extLst>
            </p:cNvPr>
            <p:cNvSpPr txBox="1"/>
            <p:nvPr/>
          </p:nvSpPr>
          <p:spPr>
            <a:xfrm>
              <a:off x="-1794914" y="4212633"/>
              <a:ext cx="503772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377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>
                  <a:solidFill>
                    <a:srgbClr val="FFC72C"/>
                  </a:solidFill>
                  <a:latin typeface="Poppins"/>
                  <a:cs typeface="Arial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Calaim@calmhsa.org</a:t>
              </a:r>
              <a:endParaRPr lang="en-US" sz="3600" b="1" kern="1200">
                <a:solidFill>
                  <a:srgbClr val="FFC72C"/>
                </a:solidFill>
                <a:latin typeface="Poppins"/>
                <a:cs typeface="Arial"/>
              </a:endParaRPr>
            </a:p>
          </p:txBody>
        </p:sp>
      </p:grpSp>
      <p:pic>
        <p:nvPicPr>
          <p:cNvPr id="10" name="Graphic 9" descr="Email with solid fill">
            <a:extLst>
              <a:ext uri="{FF2B5EF4-FFF2-40B4-BE49-F238E27FC236}">
                <a16:creationId xmlns:a16="http://schemas.microsoft.com/office/drawing/2014/main" id="{38EFD8D6-3A4D-411C-5CD9-FE2328A43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736" y="52494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50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E31BA-00E2-4623-8662-3D9086FA1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6499"/>
            <a:ext cx="10515600" cy="3900361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Bebas Neue"/>
                <a:cs typeface="Arial"/>
              </a:rPr>
              <a:t>Please click the NEW Survey Monkey link in the chat to complete our post-training evaluation</a:t>
            </a:r>
            <a:br>
              <a:rPr lang="en-US">
                <a:latin typeface="Bebas Neue"/>
              </a:rPr>
            </a:br>
            <a:r>
              <a:rPr lang="en-US">
                <a:solidFill>
                  <a:schemeClr val="accent2"/>
                </a:solidFill>
                <a:latin typeface="Bebas Neue"/>
                <a:cs typeface="Arial"/>
              </a:rPr>
              <a:t> THANK YOU!</a:t>
            </a:r>
          </a:p>
        </p:txBody>
      </p:sp>
    </p:spTree>
    <p:extLst>
      <p:ext uri="{BB962C8B-B14F-4D97-AF65-F5344CB8AC3E}">
        <p14:creationId xmlns:p14="http://schemas.microsoft.com/office/powerpoint/2010/main" val="769210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B8866D-99BA-E04F-85AE-1D8553E06A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2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36E7-094A-4E49-9177-7FC1F379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10" y="1263960"/>
            <a:ext cx="4934349" cy="2855744"/>
          </a:xfrm>
        </p:spPr>
        <p:txBody>
          <a:bodyPr/>
          <a:lstStyle/>
          <a:p>
            <a:r>
              <a:rPr lang="en-US">
                <a:latin typeface="Bebas Neue"/>
                <a:cs typeface="Arial"/>
              </a:rPr>
              <a:t>We are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D3FA14-178F-4D30-94DF-EC1608FCC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331" y="4022104"/>
            <a:ext cx="1950889" cy="195088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433DA5-4FE4-1358-FF74-1A83D525B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825522"/>
              </p:ext>
            </p:extLst>
          </p:nvPr>
        </p:nvGraphicFramePr>
        <p:xfrm>
          <a:off x="7108718" y="636126"/>
          <a:ext cx="4709651" cy="523372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817161">
                  <a:extLst>
                    <a:ext uri="{9D8B030D-6E8A-4147-A177-3AD203B41FA5}">
                      <a16:colId xmlns:a16="http://schemas.microsoft.com/office/drawing/2014/main" val="3636705486"/>
                    </a:ext>
                  </a:extLst>
                </a:gridCol>
                <a:gridCol w="892490">
                  <a:extLst>
                    <a:ext uri="{9D8B030D-6E8A-4147-A177-3AD203B41FA5}">
                      <a16:colId xmlns:a16="http://schemas.microsoft.com/office/drawing/2014/main" val="4083741604"/>
                    </a:ext>
                  </a:extLst>
                </a:gridCol>
              </a:tblGrid>
              <a:tr h="1058222"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>
                          <a:solidFill>
                            <a:schemeClr val="bg1"/>
                          </a:solidFill>
                          <a:effectLst/>
                          <a:latin typeface="Bebas Neue"/>
                          <a:cs typeface="Arial"/>
                        </a:rPr>
                        <a:t>Transformation Webinars: </a:t>
                      </a: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>
                          <a:solidFill>
                            <a:schemeClr val="bg1"/>
                          </a:solidFill>
                          <a:effectLst/>
                          <a:latin typeface="Bebas Neue"/>
                          <a:cs typeface="Arial"/>
                        </a:rPr>
                        <a:t>For County Leadership &amp; QI Staff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545358"/>
                  </a:ext>
                </a:extLst>
              </a:tr>
              <a:tr h="261368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Welcome to </a:t>
                      </a:r>
                      <a:r>
                        <a:rPr lang="en-US" sz="1200" b="1" kern="1200" err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CalAIM</a:t>
                      </a: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: Then vs. Now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04/27/22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240753"/>
                  </a:ext>
                </a:extLst>
              </a:tr>
              <a:tr h="48448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Shifting our Focus: Compliance vs. Quality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05/04/22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839920"/>
                  </a:ext>
                </a:extLst>
              </a:tr>
              <a:tr h="48448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Communication Plans: Change Messaging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05/11/22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92533"/>
                  </a:ext>
                </a:extLst>
              </a:tr>
              <a:tr h="48448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Initiating Treatment: No Wrong Door/Treatment Prior to Diagnosis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05/18/22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894897"/>
                  </a:ext>
                </a:extLst>
              </a:tr>
              <a:tr h="48448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Standardizing Documentation: Universal Assessment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05/25/22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565102"/>
                  </a:ext>
                </a:extLst>
              </a:tr>
              <a:tr h="48448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Identifying Treatment Focus: Problem List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06/01/22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35345"/>
                  </a:ext>
                </a:extLst>
              </a:tr>
              <a:tr h="261368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Documenting Care: Progress Notes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06/08/22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41733"/>
                  </a:ext>
                </a:extLst>
              </a:tr>
              <a:tr h="48448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No Money, No Mission: Billable vs. Non-Billable Services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06/15/22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101485"/>
                  </a:ext>
                </a:extLst>
              </a:tr>
              <a:tr h="48448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Outcomes That Matter: Quality Measurement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06/22/22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121384"/>
                  </a:ext>
                </a:extLst>
              </a:tr>
              <a:tr h="261368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You’ve Got This: </a:t>
                      </a:r>
                      <a:r>
                        <a:rPr lang="en-US" sz="1200" b="1" kern="1200" err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CalAIM</a:t>
                      </a: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– A Summary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06/29/22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5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41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1421E1-2310-4DA0-BC24-86A663EA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ebas Neue"/>
                <a:cs typeface="Arial"/>
              </a:rPr>
              <a:t>Training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60AF86-3250-48BF-A96A-D784BC215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88" y="1343796"/>
            <a:ext cx="10515600" cy="797350"/>
          </a:xfrm>
        </p:spPr>
        <p:txBody>
          <a:bodyPr>
            <a:normAutofit/>
          </a:bodyPr>
          <a:lstStyle/>
          <a:p>
            <a:r>
              <a:rPr lang="en-US" sz="2200">
                <a:latin typeface="Poppins"/>
                <a:cs typeface="Arial"/>
              </a:rPr>
              <a:t>Participants will walk away with: </a:t>
            </a:r>
            <a:endParaRPr lang="en-US" sz="22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09633-12B4-4B11-99B9-3C61FB4B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326716" y="1180172"/>
            <a:ext cx="10515600" cy="12455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600"/>
          </a:p>
          <a:p>
            <a:endParaRPr lang="en-US" sz="26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4D19C7-98C3-C900-EBF6-E2DE43528A7E}"/>
              </a:ext>
            </a:extLst>
          </p:cNvPr>
          <p:cNvSpPr txBox="1"/>
          <p:nvPr/>
        </p:nvSpPr>
        <p:spPr>
          <a:xfrm>
            <a:off x="1032762" y="2188771"/>
            <a:ext cx="9797143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>
                <a:latin typeface="Poppins"/>
                <a:cs typeface="Poppins"/>
              </a:rPr>
              <a:t>Knowledge about the importance of leveraging FFP to create a sustainable benefit </a:t>
            </a:r>
          </a:p>
          <a:p>
            <a:endParaRPr lang="en-US" sz="2600">
              <a:latin typeface="Poppins"/>
              <a:cs typeface="Poppins"/>
            </a:endParaRPr>
          </a:p>
          <a:p>
            <a:pPr marL="285750" indent="-285750">
              <a:buFont typeface="Arial"/>
              <a:buChar char="•"/>
            </a:pPr>
            <a:r>
              <a:rPr lang="en-US" sz="2600">
                <a:latin typeface="Poppins"/>
                <a:cs typeface="Poppins"/>
              </a:rPr>
              <a:t>A deeper understanding of the culture change needed to effectively implement </a:t>
            </a:r>
            <a:r>
              <a:rPr lang="en-US" sz="2600" err="1">
                <a:latin typeface="Poppins"/>
                <a:cs typeface="Poppins"/>
              </a:rPr>
              <a:t>CalAIM</a:t>
            </a:r>
            <a:endParaRPr lang="en-US" sz="2600">
              <a:latin typeface="Poppins"/>
              <a:cs typeface="Poppins"/>
            </a:endParaRPr>
          </a:p>
          <a:p>
            <a:pPr marL="285750" indent="-285750">
              <a:buFont typeface="Arial"/>
              <a:buChar char="•"/>
            </a:pPr>
            <a:endParaRPr lang="en-US" sz="2600">
              <a:latin typeface="Poppins"/>
              <a:cs typeface="Poppins"/>
            </a:endParaRPr>
          </a:p>
          <a:p>
            <a:endParaRPr lang="en-US" sz="2600">
              <a:latin typeface="Poppins"/>
              <a:cs typeface="Poppins"/>
            </a:endParaRPr>
          </a:p>
          <a:p>
            <a:endParaRPr lang="en-US" sz="2400">
              <a:latin typeface="Calibri" panose="020F0502020204030204"/>
              <a:cs typeface="Calibri" panose="020F0502020204030204"/>
            </a:endParaRPr>
          </a:p>
          <a:p>
            <a:endParaRPr lang="en-US" sz="2400">
              <a:latin typeface="Poppins"/>
              <a:cs typeface="Poppins"/>
            </a:endParaRPr>
          </a:p>
          <a:p>
            <a:pPr marL="285750" indent="-285750">
              <a:buFont typeface="Arial"/>
              <a:buChar char="•"/>
            </a:pPr>
            <a:endParaRPr lang="en-US" sz="2400">
              <a:latin typeface="Poppins"/>
              <a:cs typeface="Poppins"/>
            </a:endParaRPr>
          </a:p>
          <a:p>
            <a:endParaRPr lang="en-US"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0333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EB75EED-9E6C-F7B7-92DD-EBB754D34273}"/>
              </a:ext>
            </a:extLst>
          </p:cNvPr>
          <p:cNvSpPr/>
          <p:nvPr/>
        </p:nvSpPr>
        <p:spPr>
          <a:xfrm>
            <a:off x="-15059" y="2259570"/>
            <a:ext cx="12192000" cy="2676771"/>
          </a:xfrm>
          <a:prstGeom prst="rect">
            <a:avLst/>
          </a:prstGeom>
          <a:solidFill>
            <a:srgbClr val="D2F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C3000-1DCF-D2CF-5C71-22257928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9579"/>
            <a:ext cx="11113400" cy="1023457"/>
          </a:xfrm>
        </p:spPr>
        <p:txBody>
          <a:bodyPr>
            <a:normAutofit/>
          </a:bodyPr>
          <a:lstStyle/>
          <a:p>
            <a:r>
              <a:rPr lang="en-US" b="0">
                <a:latin typeface="Bebas Neue" panose="020B0606020202050201" pitchFamily="34" charset="0"/>
              </a:rPr>
              <a:t>Our complicated finances in 60 seconds or less</a:t>
            </a:r>
          </a:p>
        </p:txBody>
      </p:sp>
      <p:pic>
        <p:nvPicPr>
          <p:cNvPr id="18" name="Content Placeholder 17" descr="Walk with solid fill">
            <a:extLst>
              <a:ext uri="{FF2B5EF4-FFF2-40B4-BE49-F238E27FC236}">
                <a16:creationId xmlns:a16="http://schemas.microsoft.com/office/drawing/2014/main" id="{307AAA4D-82DE-DB52-20F4-9A69CD59E4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594" y="1226412"/>
            <a:ext cx="914400" cy="9144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0AFD2D-92F3-53CA-DE77-313D78D1D320}"/>
              </a:ext>
            </a:extLst>
          </p:cNvPr>
          <p:cNvSpPr/>
          <p:nvPr/>
        </p:nvSpPr>
        <p:spPr>
          <a:xfrm>
            <a:off x="3373310" y="3057645"/>
            <a:ext cx="1789893" cy="8722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Realignment </a:t>
            </a:r>
          </a:p>
          <a:p>
            <a:pPr algn="ctr"/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1991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901775-E7A6-8686-7022-48901BC88342}"/>
              </a:ext>
            </a:extLst>
          </p:cNvPr>
          <p:cNvSpPr/>
          <p:nvPr/>
        </p:nvSpPr>
        <p:spPr>
          <a:xfrm>
            <a:off x="5259353" y="3048786"/>
            <a:ext cx="1700005" cy="87222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Realignment </a:t>
            </a:r>
          </a:p>
          <a:p>
            <a:pPr algn="ctr"/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2011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847D5A-62D8-C425-908D-A45761B4932E}"/>
              </a:ext>
            </a:extLst>
          </p:cNvPr>
          <p:cNvSpPr/>
          <p:nvPr/>
        </p:nvSpPr>
        <p:spPr>
          <a:xfrm>
            <a:off x="7055508" y="3048785"/>
            <a:ext cx="1402997" cy="88108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MHSA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A4BDEF-7110-B3BF-FDA0-61BC8ECD6677}"/>
              </a:ext>
            </a:extLst>
          </p:cNvPr>
          <p:cNvSpPr/>
          <p:nvPr/>
        </p:nvSpPr>
        <p:spPr>
          <a:xfrm>
            <a:off x="8554655" y="3094612"/>
            <a:ext cx="2027852" cy="843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Grants and other future IGT sources</a:t>
            </a:r>
          </a:p>
        </p:txBody>
      </p:sp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58BDC91C-359A-C96A-047B-6B9B39E2A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2004" y="1258272"/>
            <a:ext cx="882540" cy="882540"/>
          </a:xfrm>
          <a:prstGeom prst="rect">
            <a:avLst/>
          </a:prstGeom>
        </p:spPr>
      </p:pic>
      <p:pic>
        <p:nvPicPr>
          <p:cNvPr id="22" name="Graphic 21" descr="Group of men with solid fill">
            <a:extLst>
              <a:ext uri="{FF2B5EF4-FFF2-40B4-BE49-F238E27FC236}">
                <a16:creationId xmlns:a16="http://schemas.microsoft.com/office/drawing/2014/main" id="{D8436154-F1A6-A2BA-2037-A33B91AD13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5294" y="1229575"/>
            <a:ext cx="914400" cy="914400"/>
          </a:xfrm>
          <a:prstGeom prst="rect">
            <a:avLst/>
          </a:prstGeom>
        </p:spPr>
      </p:pic>
      <p:pic>
        <p:nvPicPr>
          <p:cNvPr id="24" name="Graphic 23" descr="Man and woman with solid fill">
            <a:extLst>
              <a:ext uri="{FF2B5EF4-FFF2-40B4-BE49-F238E27FC236}">
                <a16:creationId xmlns:a16="http://schemas.microsoft.com/office/drawing/2014/main" id="{24C4932D-DC0F-912B-C068-DFFC3B8016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43631" y="1236113"/>
            <a:ext cx="914400" cy="914400"/>
          </a:xfrm>
          <a:prstGeom prst="rect">
            <a:avLst/>
          </a:prstGeom>
        </p:spPr>
      </p:pic>
      <p:pic>
        <p:nvPicPr>
          <p:cNvPr id="26" name="Graphic 25" descr="Man with baby with solid fill">
            <a:extLst>
              <a:ext uri="{FF2B5EF4-FFF2-40B4-BE49-F238E27FC236}">
                <a16:creationId xmlns:a16="http://schemas.microsoft.com/office/drawing/2014/main" id="{9177F1D4-01A8-4219-AFC7-5CA75F228E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99597" y="1226412"/>
            <a:ext cx="914400" cy="914400"/>
          </a:xfrm>
          <a:prstGeom prst="rect">
            <a:avLst/>
          </a:prstGeom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3E22615-C2B0-066C-6EF7-80A13BE88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6368" y="1144621"/>
            <a:ext cx="7466038" cy="1023457"/>
          </a:xfrm>
        </p:spPr>
        <p:txBody>
          <a:bodyPr>
            <a:normAutofit/>
          </a:bodyPr>
          <a:lstStyle/>
          <a:p>
            <a:r>
              <a:rPr lang="en-US" b="0">
                <a:solidFill>
                  <a:schemeClr val="accent6"/>
                </a:solidFill>
                <a:latin typeface="Poppins"/>
                <a:cs typeface="Arial"/>
              </a:rPr>
              <a:t>Humans = each person has a Medi-Cal aid code that determines the % of the cost of services that will be covered by Medi-Cal or “FFP” – this varies 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A9F96648-1DC4-2F19-F228-53E293F8846F}"/>
              </a:ext>
            </a:extLst>
          </p:cNvPr>
          <p:cNvSpPr/>
          <p:nvPr/>
        </p:nvSpPr>
        <p:spPr>
          <a:xfrm rot="16200000">
            <a:off x="5502204" y="2063720"/>
            <a:ext cx="556511" cy="4303172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093426-9FDA-C3B9-BE99-AE477D75ABEE}"/>
              </a:ext>
            </a:extLst>
          </p:cNvPr>
          <p:cNvSpPr txBox="1"/>
          <p:nvPr/>
        </p:nvSpPr>
        <p:spPr>
          <a:xfrm>
            <a:off x="3373310" y="4481663"/>
            <a:ext cx="523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These funding sources are related to taxes</a:t>
            </a:r>
          </a:p>
        </p:txBody>
      </p:sp>
      <p:pic>
        <p:nvPicPr>
          <p:cNvPr id="33" name="Graphic 32" descr="Dollar with solid fill">
            <a:extLst>
              <a:ext uri="{FF2B5EF4-FFF2-40B4-BE49-F238E27FC236}">
                <a16:creationId xmlns:a16="http://schemas.microsoft.com/office/drawing/2014/main" id="{759BF04A-25E7-1779-2780-6D6996675C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53846" y="2737912"/>
            <a:ext cx="1368572" cy="136857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2E4D181-EAD7-2D90-D67E-0BD095EF71DE}"/>
              </a:ext>
            </a:extLst>
          </p:cNvPr>
          <p:cNvSpPr/>
          <p:nvPr/>
        </p:nvSpPr>
        <p:spPr>
          <a:xfrm>
            <a:off x="-21510" y="5169568"/>
            <a:ext cx="12192000" cy="224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37" name="Content Placeholder 6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C649A9E-740A-1B1C-8059-E5C831748D7F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6794" y="5730216"/>
            <a:ext cx="1150250" cy="1127784"/>
          </a:xfrm>
          <a:prstGeom prst="rect">
            <a:avLst/>
          </a:prstGeom>
        </p:spPr>
      </p:pic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280182D-D8A2-C61F-081B-CE34204CB694}"/>
              </a:ext>
            </a:extLst>
          </p:cNvPr>
          <p:cNvSpPr txBox="1">
            <a:spLocks/>
          </p:cNvSpPr>
          <p:nvPr/>
        </p:nvSpPr>
        <p:spPr>
          <a:xfrm>
            <a:off x="2739694" y="5834543"/>
            <a:ext cx="7466038" cy="1023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>
                <a:srgbClr val="888A8B"/>
              </a:buClr>
              <a:buFont typeface="Arial" panose="020B0604020202020204" pitchFamily="34" charset="0"/>
              <a:buNone/>
              <a:defRPr sz="2000" b="1" kern="1200" spc="1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8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>
                <a:solidFill>
                  <a:schemeClr val="accent6"/>
                </a:solidFill>
                <a:latin typeface="Bebas Neue" panose="020B0606020202050201" pitchFamily="34" charset="0"/>
                <a:cs typeface="Arial"/>
              </a:rPr>
              <a:t>Federal Financial Participation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92ED3E-7F86-3AB1-2ED1-37B7D5532CAE}"/>
              </a:ext>
            </a:extLst>
          </p:cNvPr>
          <p:cNvSpPr txBox="1"/>
          <p:nvPr/>
        </p:nvSpPr>
        <p:spPr>
          <a:xfrm>
            <a:off x="679782" y="2619114"/>
            <a:ext cx="1533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50"/>
                </a:solidFill>
                <a:latin typeface="Bebas Neue" panose="020B0606020202050201" pitchFamily="34" charset="0"/>
                <a:cs typeface="Poppins" panose="00000500000000000000" pitchFamily="2" charset="0"/>
              </a:rPr>
              <a:t>Local County Money</a:t>
            </a:r>
          </a:p>
        </p:txBody>
      </p:sp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014D2BB6-3FDD-3CBB-69BD-6D5EF9E12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78" y="2374039"/>
            <a:ext cx="717628" cy="59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See the source image">
            <a:extLst>
              <a:ext uri="{FF2B5EF4-FFF2-40B4-BE49-F238E27FC236}">
                <a16:creationId xmlns:a16="http://schemas.microsoft.com/office/drawing/2014/main" id="{469E9120-C99F-6588-0DB2-02214C8DC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50" y="2359126"/>
            <a:ext cx="717628" cy="59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See the source image">
            <a:extLst>
              <a:ext uri="{FF2B5EF4-FFF2-40B4-BE49-F238E27FC236}">
                <a16:creationId xmlns:a16="http://schemas.microsoft.com/office/drawing/2014/main" id="{FBE01124-0510-E63D-23F5-1C0B97E9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82" y="2356886"/>
            <a:ext cx="717628" cy="59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See the source image">
            <a:extLst>
              <a:ext uri="{FF2B5EF4-FFF2-40B4-BE49-F238E27FC236}">
                <a16:creationId xmlns:a16="http://schemas.microsoft.com/office/drawing/2014/main" id="{FAF0BF80-B39D-4C2E-CC32-C23144F19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29" y="2379800"/>
            <a:ext cx="717628" cy="59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3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EB75EED-9E6C-F7B7-92DD-EBB754D34273}"/>
              </a:ext>
            </a:extLst>
          </p:cNvPr>
          <p:cNvSpPr/>
          <p:nvPr/>
        </p:nvSpPr>
        <p:spPr>
          <a:xfrm>
            <a:off x="48315" y="3738998"/>
            <a:ext cx="5356309" cy="1747884"/>
          </a:xfrm>
          <a:prstGeom prst="rect">
            <a:avLst/>
          </a:prstGeom>
          <a:solidFill>
            <a:srgbClr val="D2F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C3000-1DCF-D2CF-5C71-22257928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9579"/>
            <a:ext cx="11113400" cy="1023457"/>
          </a:xfrm>
        </p:spPr>
        <p:txBody>
          <a:bodyPr>
            <a:normAutofit/>
          </a:bodyPr>
          <a:lstStyle/>
          <a:p>
            <a:r>
              <a:rPr lang="en-US">
                <a:latin typeface="Bebas Neue"/>
                <a:cs typeface="Arial"/>
              </a:rPr>
              <a:t>Our complicated finances in 60 seconds or less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AFD2D-92F3-53CA-DE77-313D78D1D320}"/>
              </a:ext>
            </a:extLst>
          </p:cNvPr>
          <p:cNvSpPr/>
          <p:nvPr/>
        </p:nvSpPr>
        <p:spPr>
          <a:xfrm>
            <a:off x="1100417" y="4434005"/>
            <a:ext cx="1789893" cy="9144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Realignment </a:t>
            </a:r>
          </a:p>
          <a:p>
            <a:pPr algn="ctr"/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1991</a:t>
            </a:r>
          </a:p>
        </p:txBody>
      </p:sp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58BDC91C-359A-C96A-047B-6B9B39E2A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9700" y="1409218"/>
            <a:ext cx="882540" cy="882540"/>
          </a:xfrm>
          <a:prstGeom prst="rect">
            <a:avLst/>
          </a:prstGeom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3E22615-C2B0-066C-6EF7-80A13BE88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2240" y="1372041"/>
            <a:ext cx="7466038" cy="1023457"/>
          </a:xfrm>
        </p:spPr>
        <p:txBody>
          <a:bodyPr>
            <a:normAutofit/>
          </a:bodyPr>
          <a:lstStyle/>
          <a:p>
            <a:r>
              <a:rPr lang="en-US" b="0">
                <a:latin typeface="Poppins"/>
                <a:cs typeface="Arial"/>
              </a:rPr>
              <a:t>This person has a Medi-Cal aid code where </a:t>
            </a:r>
            <a:r>
              <a:rPr lang="en-US">
                <a:latin typeface="Poppins"/>
                <a:cs typeface="Arial"/>
              </a:rPr>
              <a:t>50% </a:t>
            </a:r>
            <a:r>
              <a:rPr lang="en-US" b="0">
                <a:latin typeface="Poppins"/>
                <a:cs typeface="Arial"/>
              </a:rPr>
              <a:t>of their service value is claimed to Medi-Cal. </a:t>
            </a:r>
          </a:p>
        </p:txBody>
      </p:sp>
      <p:pic>
        <p:nvPicPr>
          <p:cNvPr id="33" name="Graphic 32" descr="Dollar with solid fill">
            <a:extLst>
              <a:ext uri="{FF2B5EF4-FFF2-40B4-BE49-F238E27FC236}">
                <a16:creationId xmlns:a16="http://schemas.microsoft.com/office/drawing/2014/main" id="{759BF04A-25E7-1779-2780-6D6996675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85" y="4025976"/>
            <a:ext cx="914400" cy="914400"/>
          </a:xfrm>
          <a:prstGeom prst="rect">
            <a:avLst/>
          </a:prstGeom>
        </p:spPr>
      </p:pic>
      <p:pic>
        <p:nvPicPr>
          <p:cNvPr id="1026" name="Picture 2" descr="therapy Icon - Download therapy Icon 2043864 | Noun Project">
            <a:extLst>
              <a:ext uri="{FF2B5EF4-FFF2-40B4-BE49-F238E27FC236}">
                <a16:creationId xmlns:a16="http://schemas.microsoft.com/office/drawing/2014/main" id="{AE7CBA36-2300-A46E-9C08-25FCE5641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53" y="2471680"/>
            <a:ext cx="1066033" cy="106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26EB7C0-B804-443D-5E8C-C037E8654333}"/>
              </a:ext>
            </a:extLst>
          </p:cNvPr>
          <p:cNvSpPr txBox="1">
            <a:spLocks/>
          </p:cNvSpPr>
          <p:nvPr/>
        </p:nvSpPr>
        <p:spPr>
          <a:xfrm>
            <a:off x="2890310" y="2562349"/>
            <a:ext cx="7466038" cy="1023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>
                <a:srgbClr val="888A8B"/>
              </a:buClr>
              <a:buFont typeface="Arial" panose="020B0604020202020204" pitchFamily="34" charset="0"/>
              <a:buNone/>
              <a:defRPr sz="2000" b="1" kern="1200" spc="1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8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Poppins"/>
                <a:cs typeface="Arial"/>
              </a:rPr>
              <a:t>This person receives a therapy service, the cost of this service is </a:t>
            </a:r>
            <a:r>
              <a:rPr lang="en-US">
                <a:latin typeface="Poppins"/>
                <a:cs typeface="Arial"/>
              </a:rPr>
              <a:t>$100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97C870-4860-2EFA-117D-8A52D4555337}"/>
              </a:ext>
            </a:extLst>
          </p:cNvPr>
          <p:cNvSpPr/>
          <p:nvPr/>
        </p:nvSpPr>
        <p:spPr>
          <a:xfrm>
            <a:off x="47625" y="5567564"/>
            <a:ext cx="5356999" cy="1290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11" name="Content Placeholder 6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D529DE1-5A3B-D61C-09B5-CCA37E59D4D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657" y="5730216"/>
            <a:ext cx="1150250" cy="112778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4767C7-5CB3-9F66-0FAC-1D6BA51CCF35}"/>
              </a:ext>
            </a:extLst>
          </p:cNvPr>
          <p:cNvSpPr txBox="1">
            <a:spLocks/>
          </p:cNvSpPr>
          <p:nvPr/>
        </p:nvSpPr>
        <p:spPr>
          <a:xfrm>
            <a:off x="1619700" y="5837584"/>
            <a:ext cx="3082035" cy="1023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>
                <a:srgbClr val="888A8B"/>
              </a:buClr>
              <a:buFont typeface="Arial" panose="020B0604020202020204" pitchFamily="34" charset="0"/>
              <a:buNone/>
              <a:defRPr sz="2000" b="1" kern="1200" spc="1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8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>
                <a:solidFill>
                  <a:schemeClr val="accent6"/>
                </a:solidFill>
                <a:latin typeface="Bebas Neue" panose="020B0606020202050201" pitchFamily="34" charset="0"/>
                <a:cs typeface="Arial"/>
              </a:rPr>
              <a:t>Federal Financial Participation </a:t>
            </a:r>
          </a:p>
        </p:txBody>
      </p:sp>
      <p:pic>
        <p:nvPicPr>
          <p:cNvPr id="16" name="Picture 6" descr="See the source image">
            <a:extLst>
              <a:ext uri="{FF2B5EF4-FFF2-40B4-BE49-F238E27FC236}">
                <a16:creationId xmlns:a16="http://schemas.microsoft.com/office/drawing/2014/main" id="{C6E369F1-48B2-ED6B-6EAA-B78E5C983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00" y="3739046"/>
            <a:ext cx="717628" cy="59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0EFC995-CC98-B4A9-3C2C-514C9B93CD82}"/>
              </a:ext>
            </a:extLst>
          </p:cNvPr>
          <p:cNvSpPr txBox="1"/>
          <p:nvPr/>
        </p:nvSpPr>
        <p:spPr>
          <a:xfrm>
            <a:off x="5460394" y="3752657"/>
            <a:ext cx="11745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0">
                <a:solidFill>
                  <a:schemeClr val="accent6"/>
                </a:solidFill>
                <a:latin typeface="Bebas Neue" panose="020B0606020202050201" pitchFamily="34" charset="0"/>
                <a:cs typeface="Arial"/>
              </a:rPr>
              <a:t>$50</a:t>
            </a:r>
          </a:p>
          <a:p>
            <a:pPr algn="ctr"/>
            <a:r>
              <a:rPr lang="en-US" sz="5400">
                <a:solidFill>
                  <a:schemeClr val="accent6"/>
                </a:solidFill>
                <a:latin typeface="Bebas Neue" panose="020B0606020202050201" pitchFamily="34" charset="0"/>
                <a:cs typeface="Arial"/>
              </a:rPr>
              <a:t>+</a:t>
            </a:r>
            <a:endParaRPr lang="en-US" sz="5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70E851-C7B6-BBF4-8667-070B46DF01BB}"/>
              </a:ext>
            </a:extLst>
          </p:cNvPr>
          <p:cNvSpPr txBox="1"/>
          <p:nvPr/>
        </p:nvSpPr>
        <p:spPr>
          <a:xfrm>
            <a:off x="5556700" y="5567564"/>
            <a:ext cx="14793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0">
                <a:solidFill>
                  <a:schemeClr val="accent6"/>
                </a:solidFill>
                <a:latin typeface="Bebas Neue" panose="020B0606020202050201" pitchFamily="34" charset="0"/>
                <a:cs typeface="Arial"/>
              </a:rPr>
              <a:t>$50</a:t>
            </a:r>
            <a:endParaRPr lang="en-US" sz="54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52F9E0-AFFC-AD20-C383-42EBAAB4A7F9}"/>
              </a:ext>
            </a:extLst>
          </p:cNvPr>
          <p:cNvSpPr txBox="1"/>
          <p:nvPr/>
        </p:nvSpPr>
        <p:spPr>
          <a:xfrm>
            <a:off x="7780764" y="4367235"/>
            <a:ext cx="27125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chemeClr val="accent6"/>
                </a:solidFill>
                <a:latin typeface="Bebas Neue" panose="020B0606020202050201" pitchFamily="34" charset="0"/>
                <a:cs typeface="Arial"/>
              </a:rPr>
              <a:t>=  $100 Therapy Service cost 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78722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EB75EED-9E6C-F7B7-92DD-EBB754D34273}"/>
              </a:ext>
            </a:extLst>
          </p:cNvPr>
          <p:cNvSpPr/>
          <p:nvPr/>
        </p:nvSpPr>
        <p:spPr>
          <a:xfrm>
            <a:off x="0" y="4578256"/>
            <a:ext cx="12192000" cy="2359857"/>
          </a:xfrm>
          <a:prstGeom prst="rect">
            <a:avLst/>
          </a:prstGeom>
          <a:solidFill>
            <a:srgbClr val="D2F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C3000-1DCF-D2CF-5C71-22257928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09" y="444384"/>
            <a:ext cx="11113400" cy="1023457"/>
          </a:xfrm>
        </p:spPr>
        <p:txBody>
          <a:bodyPr>
            <a:normAutofit/>
          </a:bodyPr>
          <a:lstStyle/>
          <a:p>
            <a:r>
              <a:rPr lang="en-US" sz="6600" b="0">
                <a:solidFill>
                  <a:schemeClr val="accent1"/>
                </a:solidFill>
                <a:latin typeface="Bebas Neue"/>
                <a:cs typeface="Arial"/>
              </a:rPr>
              <a:t>SO, BIG PICTURE </a:t>
            </a:r>
            <a:endParaRPr lang="en-US" sz="6600" b="0">
              <a:solidFill>
                <a:schemeClr val="accent1"/>
              </a:solidFill>
              <a:latin typeface="Bebas Neue" panose="020B0606020202050201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AFD2D-92F3-53CA-DE77-313D78D1D320}"/>
              </a:ext>
            </a:extLst>
          </p:cNvPr>
          <p:cNvSpPr/>
          <p:nvPr/>
        </p:nvSpPr>
        <p:spPr>
          <a:xfrm>
            <a:off x="3636019" y="5615879"/>
            <a:ext cx="1789893" cy="8722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Realignment </a:t>
            </a:r>
          </a:p>
          <a:p>
            <a:pPr algn="ctr"/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1991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901775-E7A6-8686-7022-48901BC88342}"/>
              </a:ext>
            </a:extLst>
          </p:cNvPr>
          <p:cNvSpPr/>
          <p:nvPr/>
        </p:nvSpPr>
        <p:spPr>
          <a:xfrm>
            <a:off x="5522062" y="5607020"/>
            <a:ext cx="1700005" cy="87222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Realignment </a:t>
            </a:r>
          </a:p>
          <a:p>
            <a:pPr algn="ctr"/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2011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847D5A-62D8-C425-908D-A45761B4932E}"/>
              </a:ext>
            </a:extLst>
          </p:cNvPr>
          <p:cNvSpPr/>
          <p:nvPr/>
        </p:nvSpPr>
        <p:spPr>
          <a:xfrm>
            <a:off x="7318217" y="5607019"/>
            <a:ext cx="1402997" cy="88108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MHSA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A4BDEF-7110-B3BF-FDA0-61BC8ECD6677}"/>
              </a:ext>
            </a:extLst>
          </p:cNvPr>
          <p:cNvSpPr/>
          <p:nvPr/>
        </p:nvSpPr>
        <p:spPr>
          <a:xfrm>
            <a:off x="8817364" y="5652846"/>
            <a:ext cx="2027852" cy="843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Grants and other future IGT sources</a:t>
            </a:r>
          </a:p>
        </p:txBody>
      </p:sp>
      <p:pic>
        <p:nvPicPr>
          <p:cNvPr id="33" name="Graphic 32" descr="Dollar with solid fill">
            <a:extLst>
              <a:ext uri="{FF2B5EF4-FFF2-40B4-BE49-F238E27FC236}">
                <a16:creationId xmlns:a16="http://schemas.microsoft.com/office/drawing/2014/main" id="{759BF04A-25E7-1779-2780-6D6996675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6555" y="5296146"/>
            <a:ext cx="1368572" cy="136857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2E4D181-EAD7-2D90-D67E-0BD095EF71DE}"/>
              </a:ext>
            </a:extLst>
          </p:cNvPr>
          <p:cNvSpPr/>
          <p:nvPr/>
        </p:nvSpPr>
        <p:spPr>
          <a:xfrm>
            <a:off x="7524143" y="1184815"/>
            <a:ext cx="4708974" cy="18257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37" name="Content Placeholder 6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C649A9E-740A-1B1C-8059-E5C831748D7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6515" y="1480800"/>
            <a:ext cx="1150250" cy="1127784"/>
          </a:xfrm>
          <a:prstGeom prst="rect">
            <a:avLst/>
          </a:prstGeom>
        </p:spPr>
      </p:pic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280182D-D8A2-C61F-081B-CE34204CB694}"/>
              </a:ext>
            </a:extLst>
          </p:cNvPr>
          <p:cNvSpPr txBox="1">
            <a:spLocks/>
          </p:cNvSpPr>
          <p:nvPr/>
        </p:nvSpPr>
        <p:spPr>
          <a:xfrm>
            <a:off x="7524143" y="1533781"/>
            <a:ext cx="3979333" cy="1023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>
                <a:srgbClr val="888A8B"/>
              </a:buClr>
              <a:buFont typeface="Arial" panose="020B0604020202020204" pitchFamily="34" charset="0"/>
              <a:buNone/>
              <a:defRPr sz="2000" b="1" kern="1200" spc="1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8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0">
                <a:solidFill>
                  <a:schemeClr val="accent6"/>
                </a:solidFill>
                <a:latin typeface="Bebas Neue" panose="020B0606020202050201" pitchFamily="34" charset="0"/>
                <a:cs typeface="Arial"/>
              </a:rPr>
              <a:t>Federal Financial Participation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92ED3E-7F86-3AB1-2ED1-37B7D5532CAE}"/>
              </a:ext>
            </a:extLst>
          </p:cNvPr>
          <p:cNvSpPr txBox="1"/>
          <p:nvPr/>
        </p:nvSpPr>
        <p:spPr>
          <a:xfrm>
            <a:off x="942491" y="5177348"/>
            <a:ext cx="1533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50"/>
                </a:solidFill>
                <a:latin typeface="Bebas Neue" panose="020B0606020202050201" pitchFamily="34" charset="0"/>
                <a:cs typeface="Poppins" panose="00000500000000000000" pitchFamily="2" charset="0"/>
              </a:rPr>
              <a:t>Local County Money</a:t>
            </a:r>
          </a:p>
        </p:txBody>
      </p:sp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014D2BB6-3FDD-3CBB-69BD-6D5EF9E12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87" y="4932273"/>
            <a:ext cx="717628" cy="59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See the source image">
            <a:extLst>
              <a:ext uri="{FF2B5EF4-FFF2-40B4-BE49-F238E27FC236}">
                <a16:creationId xmlns:a16="http://schemas.microsoft.com/office/drawing/2014/main" id="{469E9120-C99F-6588-0DB2-02214C8DC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59" y="4917360"/>
            <a:ext cx="717628" cy="59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See the source image">
            <a:extLst>
              <a:ext uri="{FF2B5EF4-FFF2-40B4-BE49-F238E27FC236}">
                <a16:creationId xmlns:a16="http://schemas.microsoft.com/office/drawing/2014/main" id="{FBE01124-0510-E63D-23F5-1C0B97E9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91" y="4915120"/>
            <a:ext cx="717628" cy="59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See the source image">
            <a:extLst>
              <a:ext uri="{FF2B5EF4-FFF2-40B4-BE49-F238E27FC236}">
                <a16:creationId xmlns:a16="http://schemas.microsoft.com/office/drawing/2014/main" id="{FAF0BF80-B39D-4C2E-CC32-C23144F19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838" y="4938034"/>
            <a:ext cx="717628" cy="59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5455C6-860B-A413-6C63-4955109B862E}"/>
              </a:ext>
            </a:extLst>
          </p:cNvPr>
          <p:cNvSpPr txBox="1">
            <a:spLocks/>
          </p:cNvSpPr>
          <p:nvPr/>
        </p:nvSpPr>
        <p:spPr>
          <a:xfrm>
            <a:off x="91610" y="1690717"/>
            <a:ext cx="7360844" cy="1023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>
                <a:srgbClr val="888A8B"/>
              </a:buClr>
              <a:buFont typeface="Arial" panose="020B0604020202020204" pitchFamily="34" charset="0"/>
              <a:buNone/>
              <a:defRPr sz="2000" b="1" kern="1200" spc="1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8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>
                <a:latin typeface="Bebas Neue" panose="020B0606020202050201" pitchFamily="34" charset="0"/>
                <a:cs typeface="Arial"/>
              </a:rPr>
              <a:t>OPTIMIZE CLAIMS THAT GET THIS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00DD3C-349A-EA84-663E-231A14A219FF}"/>
              </a:ext>
            </a:extLst>
          </p:cNvPr>
          <p:cNvSpPr txBox="1">
            <a:spLocks/>
          </p:cNvSpPr>
          <p:nvPr/>
        </p:nvSpPr>
        <p:spPr>
          <a:xfrm>
            <a:off x="91609" y="3139024"/>
            <a:ext cx="6423491" cy="1023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>
                <a:srgbClr val="888A8B"/>
              </a:buClr>
              <a:buFont typeface="Arial" panose="020B0604020202020204" pitchFamily="34" charset="0"/>
              <a:buNone/>
              <a:defRPr sz="2000" b="1" kern="1200" spc="1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8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b="1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>
                <a:latin typeface="Bebas Neue" panose="020B0606020202050201" pitchFamily="34" charset="0"/>
                <a:cs typeface="Arial"/>
              </a:rPr>
              <a:t>Or you will run out of this</a:t>
            </a:r>
          </a:p>
        </p:txBody>
      </p:sp>
      <p:pic>
        <p:nvPicPr>
          <p:cNvPr id="17" name="Graphic 16" descr="Arrow Right with solid fill">
            <a:extLst>
              <a:ext uri="{FF2B5EF4-FFF2-40B4-BE49-F238E27FC236}">
                <a16:creationId xmlns:a16="http://schemas.microsoft.com/office/drawing/2014/main" id="{7CB61161-1F7A-3247-4237-36DFBCEE09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15100" y="1718085"/>
            <a:ext cx="914400" cy="914400"/>
          </a:xfrm>
          <a:prstGeom prst="rect">
            <a:avLst/>
          </a:prstGeom>
        </p:spPr>
      </p:pic>
      <p:pic>
        <p:nvPicPr>
          <p:cNvPr id="19" name="Graphic 18" descr="Arrow Right with solid fill">
            <a:extLst>
              <a:ext uri="{FF2B5EF4-FFF2-40B4-BE49-F238E27FC236}">
                <a16:creationId xmlns:a16="http://schemas.microsoft.com/office/drawing/2014/main" id="{916ED17D-2372-666F-7B98-04663A2555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990710">
            <a:off x="5638800" y="37430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0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92472-F8AD-9D91-FD1E-F6AE027C9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61" y="220616"/>
            <a:ext cx="10515600" cy="1023457"/>
          </a:xfrm>
        </p:spPr>
        <p:txBody>
          <a:bodyPr/>
          <a:lstStyle/>
          <a:p>
            <a:r>
              <a:rPr lang="en-US">
                <a:latin typeface="Bebas Neue"/>
                <a:cs typeface="Arial"/>
              </a:rPr>
              <a:t>Big Picture</a:t>
            </a:r>
            <a:r>
              <a:rPr lang="en-US" b="0">
                <a:latin typeface="Bebas Neue"/>
                <a:cs typeface="Arial"/>
              </a:rPr>
              <a:t> </a:t>
            </a:r>
            <a:endParaRPr lang="en-US" b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D597D-648E-7F17-0B17-66904B226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061" y="892658"/>
            <a:ext cx="10515600" cy="584200"/>
          </a:xfrm>
        </p:spPr>
        <p:txBody>
          <a:bodyPr/>
          <a:lstStyle/>
          <a:p>
            <a:r>
              <a:rPr lang="en-US">
                <a:latin typeface="Poppins"/>
                <a:cs typeface="Arial"/>
              </a:rPr>
              <a:t>Medi-Cal Enrollment Up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BE57665-D112-F797-15D8-063A61B1E1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014894"/>
              </p:ext>
            </p:extLst>
          </p:nvPr>
        </p:nvGraphicFramePr>
        <p:xfrm>
          <a:off x="842598" y="1444895"/>
          <a:ext cx="10512547" cy="4484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7F7A121C-04B1-F1E1-29D5-00511DDC6A6A}"/>
              </a:ext>
            </a:extLst>
          </p:cNvPr>
          <p:cNvSpPr txBox="1"/>
          <p:nvPr/>
        </p:nvSpPr>
        <p:spPr>
          <a:xfrm>
            <a:off x="1367319" y="6047723"/>
            <a:ext cx="6811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 Source: DHCS Extracted from MS/DSS 11 Apr2022</a:t>
            </a:r>
          </a:p>
        </p:txBody>
      </p:sp>
    </p:spTree>
    <p:extLst>
      <p:ext uri="{BB962C8B-B14F-4D97-AF65-F5344CB8AC3E}">
        <p14:creationId xmlns:p14="http://schemas.microsoft.com/office/powerpoint/2010/main" val="349217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C0A6B"/>
      </a:dk2>
      <a:lt2>
        <a:srgbClr val="E7E6E6"/>
      </a:lt2>
      <a:accent1>
        <a:srgbClr val="FF6E00"/>
      </a:accent1>
      <a:accent2>
        <a:srgbClr val="FF8500"/>
      </a:accent2>
      <a:accent3>
        <a:srgbClr val="FF9E00"/>
      </a:accent3>
      <a:accent4>
        <a:srgbClr val="FFCA00"/>
      </a:accent4>
      <a:accent5>
        <a:srgbClr val="9E4FDE"/>
      </a:accent5>
      <a:accent6>
        <a:srgbClr val="591799"/>
      </a:accent6>
      <a:hlink>
        <a:srgbClr val="0563C1"/>
      </a:hlink>
      <a:folHlink>
        <a:srgbClr val="AA71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de9dca-b655-4c82-9756-0719d4cc3ad5">
      <Terms xmlns="http://schemas.microsoft.com/office/infopath/2007/PartnerControls"/>
    </lcf76f155ced4ddcb4097134ff3c332f>
    <TaxCatchAll xmlns="08b51a6c-15c5-468c-9d03-3812a6e7900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7A0DE307DC44C9C6D49C199E56D43" ma:contentTypeVersion="16" ma:contentTypeDescription="Create a new document." ma:contentTypeScope="" ma:versionID="ab98201b00a9d74b42e64d58584a64ba">
  <xsd:schema xmlns:xsd="http://www.w3.org/2001/XMLSchema" xmlns:xs="http://www.w3.org/2001/XMLSchema" xmlns:p="http://schemas.microsoft.com/office/2006/metadata/properties" xmlns:ns2="bdde9dca-b655-4c82-9756-0719d4cc3ad5" xmlns:ns3="08b51a6c-15c5-468c-9d03-3812a6e79002" targetNamespace="http://schemas.microsoft.com/office/2006/metadata/properties" ma:root="true" ma:fieldsID="af76ce0b00d647f3b7d091a0b34b3343" ns2:_="" ns3:_="">
    <xsd:import namespace="bdde9dca-b655-4c82-9756-0719d4cc3ad5"/>
    <xsd:import namespace="08b51a6c-15c5-468c-9d03-3812a6e79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e9dca-b655-4c82-9756-0719d4cc3a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1b1a5a-f0f9-49c0-b9db-6a9c78dda7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51a6c-15c5-468c-9d03-3812a6e79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4764a0-56e0-4cd0-8eca-b34752208dec}" ma:internalName="TaxCatchAll" ma:showField="CatchAllData" ma:web="08b51a6c-15c5-468c-9d03-3812a6e7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991647-6DC2-43DF-9C8F-0E4CD7399D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55ECE5-75D9-4271-A2D8-6634B9D6185F}">
  <ds:schemaRefs>
    <ds:schemaRef ds:uri="08b51a6c-15c5-468c-9d03-3812a6e79002"/>
    <ds:schemaRef ds:uri="bdde9dca-b655-4c82-9756-0719d4cc3ad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9CBC2D5-8003-453D-9097-CA2D65B86B76}">
  <ds:schemaRefs>
    <ds:schemaRef ds:uri="08b51a6c-15c5-468c-9d03-3812a6e79002"/>
    <ds:schemaRef ds:uri="bdde9dca-b655-4c82-9756-0719d4cc3a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2265</Words>
  <Application>Microsoft Office PowerPoint</Application>
  <PresentationFormat>Widescreen</PresentationFormat>
  <Paragraphs>240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Bebas Neue</vt:lpstr>
      <vt:lpstr>Bebas Neue Regular</vt:lpstr>
      <vt:lpstr>Calibri</vt:lpstr>
      <vt:lpstr>Courier New</vt:lpstr>
      <vt:lpstr>Poppins</vt:lpstr>
      <vt:lpstr>Poppins Medium</vt:lpstr>
      <vt:lpstr>Symbol</vt:lpstr>
      <vt:lpstr>Wingdings</vt:lpstr>
      <vt:lpstr>Wingdings,Sans-Serif</vt:lpstr>
      <vt:lpstr>Office Theme</vt:lpstr>
      <vt:lpstr>Please click the Survey Monkey link in the chat to take a quick  three question survey</vt:lpstr>
      <vt:lpstr>No Money No Mission: Billable vs. Non-Billable Services</vt:lpstr>
      <vt:lpstr>CalMHSA Introductions</vt:lpstr>
      <vt:lpstr>We are Here</vt:lpstr>
      <vt:lpstr>Training Objectives</vt:lpstr>
      <vt:lpstr>Our complicated finances in 60 seconds or less</vt:lpstr>
      <vt:lpstr>Our complicated finances in 60 seconds or less</vt:lpstr>
      <vt:lpstr>SO, BIG PICTURE </vt:lpstr>
      <vt:lpstr>Big Picture </vt:lpstr>
      <vt:lpstr>Staffing – Down </vt:lpstr>
      <vt:lpstr>Staffing – Down (continued) </vt:lpstr>
      <vt:lpstr>PowerPoint Presentation</vt:lpstr>
      <vt:lpstr>Past Us: </vt:lpstr>
      <vt:lpstr>Future Us: </vt:lpstr>
      <vt:lpstr>Special Guest Speaker –   Jacey Cooper  Chief Deputy Director &amp; State Medicaid Director</vt:lpstr>
      <vt:lpstr>PowerPoint Presentation</vt:lpstr>
      <vt:lpstr>Idea: </vt:lpstr>
      <vt:lpstr>ExampleS</vt:lpstr>
      <vt:lpstr>Examples</vt:lpstr>
      <vt:lpstr>Examples (c0ntinued)</vt:lpstr>
      <vt:lpstr>Examples (continued)</vt:lpstr>
      <vt:lpstr>Examples (continued)</vt:lpstr>
      <vt:lpstr>Rules that leave money on the table</vt:lpstr>
      <vt:lpstr>Rules that leave money on the table (continued)</vt:lpstr>
      <vt:lpstr>Workforce limiting rules</vt:lpstr>
      <vt:lpstr>Billing Myths</vt:lpstr>
      <vt:lpstr>Progress Notes</vt:lpstr>
      <vt:lpstr>Progress Notes</vt:lpstr>
      <vt:lpstr>Progress Notes</vt:lpstr>
      <vt:lpstr>Progress Notes</vt:lpstr>
      <vt:lpstr>Progress Notes</vt:lpstr>
      <vt:lpstr>Progress Notes</vt:lpstr>
      <vt:lpstr>Review of Most Current CalMHSA Offerings</vt:lpstr>
      <vt:lpstr>CalMHSA LearnS: CALAIM TRAINING Dashboard</vt:lpstr>
      <vt:lpstr>Feedback? Questions? </vt:lpstr>
      <vt:lpstr>Please click the NEW Survey Monkey link in the chat to complete our post-training evaluation  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Cristina Lee</dc:creator>
  <cp:lastModifiedBy>Brooke Robinson</cp:lastModifiedBy>
  <cp:revision>2</cp:revision>
  <dcterms:created xsi:type="dcterms:W3CDTF">2020-08-25T21:04:30Z</dcterms:created>
  <dcterms:modified xsi:type="dcterms:W3CDTF">2022-06-15T19:32:47Z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0x0101004627A0DE307DC44C9C6D49C199E56D43</vt:lpwstr>
  </property>
  <property fmtid="{D5CDD505-2E9C-101B-9397-08002B2CF9AE}" pid="3" name="MediaServiceImageTags">
    <vt:lpwstr/>
  </property>
</Properties>
</file>