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4"/>
    <p:sldMasterId id="214748369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Quattrocento Sans"/>
      <p:regular r:id="rId32"/>
      <p:bold r:id="rId33"/>
      <p:italic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39" Type="http://schemas.openxmlformats.org/officeDocument/2006/relationships/font" Target="fonts/OpenSans-boldItalic.fntdata"/><Relationship Id="rId18" Type="http://schemas.openxmlformats.org/officeDocument/2006/relationships/slide" Target="slides/slide12.xml"/><Relationship Id="rId21" Type="http://schemas.openxmlformats.org/officeDocument/2006/relationships/slide" Target="slides/slide15.xml"/><Relationship Id="rId34" Type="http://schemas.openxmlformats.org/officeDocument/2006/relationships/font" Target="fonts/QuattrocentoSans-italic.fntdata"/><Relationship Id="rId7" Type="http://schemas.openxmlformats.org/officeDocument/2006/relationships/slide" Target="slides/slide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1" Type="http://schemas.openxmlformats.org/officeDocument/2006/relationships/customXml" Target="../customXml/item2.xml"/><Relationship Id="rId24" Type="http://schemas.openxmlformats.org/officeDocument/2006/relationships/slide" Target="slides/slide18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font" Target="fonts/QuattrocentoSans-regular.fntdata"/><Relationship Id="rId37" Type="http://schemas.openxmlformats.org/officeDocument/2006/relationships/font" Target="fonts/OpenSans-bold.fntdata"/><Relationship Id="rId40" Type="http://schemas.openxmlformats.org/officeDocument/2006/relationships/customXml" Target="../customXml/item1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font" Target="fonts/OpenSans-regular.fntdata"/><Relationship Id="rId31" Type="http://schemas.openxmlformats.org/officeDocument/2006/relationships/slide" Target="slides/slide2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QuattrocentoSans-boldItalic.fntdata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3" Type="http://schemas.openxmlformats.org/officeDocument/2006/relationships/presProps" Target="presProps.xml"/><Relationship Id="rId25" Type="http://schemas.openxmlformats.org/officeDocument/2006/relationships/slide" Target="slides/slide19.xml"/><Relationship Id="rId33" Type="http://schemas.openxmlformats.org/officeDocument/2006/relationships/font" Target="fonts/QuattrocentoSans-bold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8" Type="http://schemas.openxmlformats.org/officeDocument/2006/relationships/font" Target="fonts/OpenSans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15dbf562fc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15dbf562f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15dbf562fc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15dbf562fc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finding each other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realizing that we were not alone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 militant groups and actions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self and group education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defining our core values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finding and growing our voice out of the anger and hurt bred by the oppression of the mental health system.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separatism as a means of empowering ourselves. 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15dbf562fc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15dbf562fc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militant activism – demonstrations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and defining values and positions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Conference on Human Rights and Against Psychiatric Oppression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0">
                <a:solidFill>
                  <a:srgbClr val="F0AD00"/>
                </a:solidFill>
              </a:rPr>
              <a:t></a:t>
            </a: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 at campgrounds, college campuses, unfunded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Madness Network News –news vehicle for communication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groups, mostly on two coasts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50">
                <a:solidFill>
                  <a:srgbClr val="F0AD00"/>
                </a:solidFill>
              </a:rPr>
              <a:t></a:t>
            </a: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Militant names, e.g., Network Against Psychiatric Assault, Insane Liberation Front, Mental Patient Liberation Front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common self-description is as “psychiatric inmate.”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 and group information and education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Support, consciousness raising groups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15dbf562fc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15dbf562fc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15dbf562fc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15dbf562fc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15dbf562fc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15dbf562fc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of mental health system funded consumer run and staffed/peer support programs, </a:t>
            </a:r>
            <a:r>
              <a:rPr lang="en" sz="1700">
                <a:solidFill>
                  <a:srgbClr val="F0AD00"/>
                </a:solidFill>
              </a:rPr>
              <a:t></a:t>
            </a:r>
            <a:endParaRPr sz="1700">
              <a:solidFill>
                <a:srgbClr val="F0AD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 government programs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F0AD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Beginning of statewide consumer run organizations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15dbf562f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15dbf562f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Discontinuation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0AD00"/>
                </a:solidFill>
              </a:rPr>
              <a:t>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Madness Network News and decline of radical militant groups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0AD00"/>
                </a:solidFill>
              </a:rPr>
              <a:t>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Conference on Human Rights and Against Psychiatric Oppression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MH system funded trainings and conferences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0AD00"/>
                </a:solidFill>
              </a:rPr>
              <a:t>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national Alternatives Conference 1985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E66C7D"/>
                </a:solidFill>
              </a:rPr>
              <a:t></a:t>
            </a:r>
            <a:r>
              <a:rPr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Rights Protection gains/legislation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0AD00"/>
                </a:solidFill>
              </a:rPr>
              <a:t>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Growth of rights protection organizations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683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	Protection and Advocacy, Inc.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E66C7D"/>
                </a:solidFill>
              </a:rPr>
              <a:t></a:t>
            </a:r>
            <a:r>
              <a:rPr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Beginning to walk inside, social change from the inside as well as the outside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F0AD00"/>
                </a:solidFill>
              </a:rPr>
              <a:t>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“clients”, “consumers” sitting on decision making bodies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15dbf562fc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15dbf562fc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15dbf562fc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15dbf562fc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15dbf562fc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15dbf562fc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15dbf562fc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15dbf562fc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15dbf562fc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15dbf562fc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15dbf562fc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15dbf562fc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15dbf562fc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15dbf562fc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50">
                <a:solidFill>
                  <a:srgbClr val="E66C7D"/>
                </a:solidFill>
              </a:rPr>
              <a:t>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Recovery replaces maintenance as the goal for people diagnosed with mental illness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50">
                <a:solidFill>
                  <a:srgbClr val="F0AD00"/>
                </a:solidFill>
              </a:rPr>
              <a:t>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“We envision a future when everyone with a mental illness will recover.”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rgbClr val="E66C7D"/>
                </a:solidFill>
              </a:rPr>
              <a:t></a:t>
            </a:r>
            <a:r>
              <a:rPr i="1" lang="en" sz="22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Achieving the Promise: Transforming Mental Health Care in America, The</a:t>
            </a:r>
            <a:r>
              <a:rPr i="1"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" sz="225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President’s New freedom Commission on Mental Health</a:t>
            </a:r>
            <a:r>
              <a:rPr lang="en" sz="22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July 2003.</a:t>
            </a:r>
            <a:endParaRPr sz="22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15dbf562fc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15dbf562fc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15dbf562fc_0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215dbf562fc_0_5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g215dbf562fc_0_5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15dbf562fc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15dbf562fc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15dbf562fc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15dbf562fc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5dbf562fc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15dbf562f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15dbf562f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15dbf562f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50">
                <a:solidFill>
                  <a:srgbClr val="E66C7D"/>
                </a:solidFill>
              </a:rPr>
              <a:t>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must stay true to our roots or we will </a:t>
            </a:r>
            <a:r>
              <a:rPr i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defeat the purpose 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peer support. Separate a tree from its roots  and it will surely die. Stay connected to our roots and we will live long and prosper. 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(Maintaining our Roots: the challenge for self-help development, Howie T Harp &amp; Sally Zinman.(1994). Reaching Across 2: Maintaining Our Roots/The Challenge of Growth. CNMHC.)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50">
                <a:solidFill>
                  <a:srgbClr val="E66C7D"/>
                </a:solidFill>
              </a:rPr>
              <a:t>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base of peer support is advocacy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50">
                <a:solidFill>
                  <a:srgbClr val="E66C7D"/>
                </a:solidFill>
              </a:rPr>
              <a:t></a:t>
            </a:r>
            <a:r>
              <a:rPr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support flourishes but on-going challenge of losing our peer/consumer values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15dbf562fc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15dbf562fc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From the early days of standing outside the halls of power with placards, to sitting at the decision-making table today, the consumer advocacy movement has been responsible for major changes in its 40 years of organizing. Advocacy makes a difference and effects change.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15dbf562fc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15dbf562fc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E66C7D"/>
                </a:solidFill>
              </a:rPr>
              <a:t></a:t>
            </a:r>
            <a:r>
              <a:rPr lang="en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1960s and 1970s social change movements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F0AD00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Civil rights movement; African-American, women, gays, and people with physical disabilities organized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F0AD00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decades, mental patients were denied basic civil liberties and suffered systemic inhumane treatment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50">
                <a:solidFill>
                  <a:srgbClr val="60B5CC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Spent lifetimes locked up in State hospitals.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F0AD00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laws limited involuntary commitment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50">
                <a:solidFill>
                  <a:srgbClr val="F0AD00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big State hospitals were shut down and people released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15dbf562fc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15dbf562fc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15dbf562fc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15dbf562fc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Once released from the hospital people held groups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F0AD00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Former “patients” shared anger about their abusive treatment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F0AD00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peers validated their feelings.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F0AD00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Expressed the need for independent living in the community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E66C7D"/>
                </a:solidFill>
              </a:rPr>
              <a:t>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civil rights movement was born from these isolated groups across the country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F0AD00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the desire for personal freedom and radical systemic change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50">
                <a:solidFill>
                  <a:srgbClr val="F0AD00"/>
                </a:solidFill>
              </a:rPr>
              <a:t></a:t>
            </a: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liberation movement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2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 Slide" type="title">
  <p:cSld name="TITLE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973836" y="445770"/>
            <a:ext cx="4704600" cy="213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pen Sans"/>
              <a:buNone/>
              <a:defRPr b="1" i="0" sz="41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231386" y="3525012"/>
            <a:ext cx="3819900" cy="8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14" name="Google Shape;14;p2"/>
          <p:cNvCxnSpPr/>
          <p:nvPr/>
        </p:nvCxnSpPr>
        <p:spPr>
          <a:xfrm>
            <a:off x="975947" y="2622242"/>
            <a:ext cx="0" cy="2514600"/>
          </a:xfrm>
          <a:prstGeom prst="straightConnector1">
            <a:avLst/>
          </a:prstGeom>
          <a:noFill/>
          <a:ln cap="sq" cmpd="sng" w="25400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5" name="Google Shape;15;p2"/>
          <p:cNvSpPr/>
          <p:nvPr/>
        </p:nvSpPr>
        <p:spPr>
          <a:xfrm>
            <a:off x="6163335" y="2230380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894252" y="2058410"/>
            <a:ext cx="104279" cy="104278"/>
          </a:xfrm>
          <a:custGeom>
            <a:rect b="b" l="l" r="r" t="t"/>
            <a:pathLst>
              <a:path extrusionOk="0" h="139038" w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882597" y="2398699"/>
            <a:ext cx="95785" cy="95785"/>
          </a:xfrm>
          <a:custGeom>
            <a:rect b="b" l="l" r="r" t="t"/>
            <a:pathLst>
              <a:path extrusionOk="0" h="127713" w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44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type="title"/>
          </p:nvPr>
        </p:nvSpPr>
        <p:spPr>
          <a:xfrm>
            <a:off x="432054" y="273844"/>
            <a:ext cx="8078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Open Sans"/>
              <a:buNone/>
              <a:defRPr b="1" sz="41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" type="body"/>
          </p:nvPr>
        </p:nvSpPr>
        <p:spPr>
          <a:xfrm>
            <a:off x="432054" y="1369219"/>
            <a:ext cx="8078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0" type="dt"/>
          </p:nvPr>
        </p:nvSpPr>
        <p:spPr>
          <a:xfrm>
            <a:off x="49377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1"/>
          <p:cNvSpPr txBox="1"/>
          <p:nvPr>
            <p:ph idx="11" type="ftr"/>
          </p:nvPr>
        </p:nvSpPr>
        <p:spPr>
          <a:xfrm>
            <a:off x="6377940" y="630936"/>
            <a:ext cx="272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8401698" y="258062"/>
            <a:ext cx="113652" cy="113652"/>
          </a:xfrm>
          <a:custGeom>
            <a:rect b="b" l="l" r="r" t="t"/>
            <a:pathLst>
              <a:path extrusionOk="0" h="151536" w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11"/>
          <p:cNvSpPr/>
          <p:nvPr/>
        </p:nvSpPr>
        <p:spPr>
          <a:xfrm>
            <a:off x="8672356" y="443183"/>
            <a:ext cx="81469" cy="81469"/>
          </a:xfrm>
          <a:custGeom>
            <a:rect b="b" l="l" r="r" t="t"/>
            <a:pathLst>
              <a:path extrusionOk="0" h="108625" w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>
            <a:off x="1083564" y="1369219"/>
            <a:ext cx="3415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" name="Google Shape;100;p12"/>
          <p:cNvSpPr txBox="1"/>
          <p:nvPr>
            <p:ph idx="2" type="body"/>
          </p:nvPr>
        </p:nvSpPr>
        <p:spPr>
          <a:xfrm>
            <a:off x="5088636" y="1369219"/>
            <a:ext cx="3415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01" name="Google Shape;101;p12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02" name="Google Shape;102;p12"/>
          <p:cNvSpPr/>
          <p:nvPr/>
        </p:nvSpPr>
        <p:spPr>
          <a:xfrm>
            <a:off x="7881238" y="369155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2"/>
          <p:cNvSpPr/>
          <p:nvPr/>
        </p:nvSpPr>
        <p:spPr>
          <a:xfrm>
            <a:off x="8608458" y="791686"/>
            <a:ext cx="95785" cy="95785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2"/>
          <p:cNvSpPr/>
          <p:nvPr/>
        </p:nvSpPr>
        <p:spPr>
          <a:xfrm>
            <a:off x="8431166" y="334978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1083564" y="1260872"/>
            <a:ext cx="3415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8" name="Google Shape;108;p13"/>
          <p:cNvSpPr txBox="1"/>
          <p:nvPr>
            <p:ph idx="2" type="body"/>
          </p:nvPr>
        </p:nvSpPr>
        <p:spPr>
          <a:xfrm>
            <a:off x="1083564" y="1878806"/>
            <a:ext cx="3415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9" name="Google Shape;109;p13"/>
          <p:cNvSpPr txBox="1"/>
          <p:nvPr>
            <p:ph idx="3" type="body"/>
          </p:nvPr>
        </p:nvSpPr>
        <p:spPr>
          <a:xfrm>
            <a:off x="5088636" y="1260872"/>
            <a:ext cx="3415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0" name="Google Shape;110;p13"/>
          <p:cNvSpPr txBox="1"/>
          <p:nvPr>
            <p:ph idx="4" type="body"/>
          </p:nvPr>
        </p:nvSpPr>
        <p:spPr>
          <a:xfrm>
            <a:off x="5088636" y="1878806"/>
            <a:ext cx="3415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1" name="Google Shape;111;p13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12" name="Google Shape;112;p13"/>
          <p:cNvSpPr/>
          <p:nvPr/>
        </p:nvSpPr>
        <p:spPr>
          <a:xfrm>
            <a:off x="7881238" y="369155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8608458" y="791686"/>
            <a:ext cx="95785" cy="95785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8431166" y="334978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1083564" y="1260872"/>
            <a:ext cx="21261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8" name="Google Shape;118;p14"/>
          <p:cNvSpPr txBox="1"/>
          <p:nvPr>
            <p:ph idx="2" type="body"/>
          </p:nvPr>
        </p:nvSpPr>
        <p:spPr>
          <a:xfrm>
            <a:off x="1083564" y="1878806"/>
            <a:ext cx="21261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3" type="body"/>
          </p:nvPr>
        </p:nvSpPr>
        <p:spPr>
          <a:xfrm>
            <a:off x="3737610" y="1260872"/>
            <a:ext cx="21261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0" name="Google Shape;120;p14"/>
          <p:cNvSpPr txBox="1"/>
          <p:nvPr>
            <p:ph idx="4" type="body"/>
          </p:nvPr>
        </p:nvSpPr>
        <p:spPr>
          <a:xfrm>
            <a:off x="3737610" y="1878806"/>
            <a:ext cx="21261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21" name="Google Shape;121;p14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22" name="Google Shape;122;p14"/>
          <p:cNvSpPr/>
          <p:nvPr/>
        </p:nvSpPr>
        <p:spPr>
          <a:xfrm>
            <a:off x="7881238" y="369155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8608458" y="791686"/>
            <a:ext cx="95785" cy="95785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8431166" y="334978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4"/>
          <p:cNvSpPr txBox="1"/>
          <p:nvPr>
            <p:ph idx="5" type="body"/>
          </p:nvPr>
        </p:nvSpPr>
        <p:spPr>
          <a:xfrm>
            <a:off x="6398514" y="1326952"/>
            <a:ext cx="21261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6" name="Google Shape;126;p14"/>
          <p:cNvSpPr txBox="1"/>
          <p:nvPr>
            <p:ph idx="6" type="body"/>
          </p:nvPr>
        </p:nvSpPr>
        <p:spPr>
          <a:xfrm>
            <a:off x="6398514" y="1944886"/>
            <a:ext cx="21261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2" name="Google Shape;132;p15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7" name="Google Shape;137;p16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1" name="Google Shape;141;p17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2" name="Google Shape;142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5" name="Google Shape;145;p17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1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8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0" name="Google Shape;150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3" name="Google Shape;153;p18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19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"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sz="1100"/>
          </a:p>
        </p:txBody>
      </p:sp>
      <p:sp>
        <p:nvSpPr>
          <p:cNvPr id="157" name="Google Shape;157;p19"/>
          <p:cNvSpPr txBox="1"/>
          <p:nvPr>
            <p:ph type="title"/>
          </p:nvPr>
        </p:nvSpPr>
        <p:spPr>
          <a:xfrm>
            <a:off x="628650" y="273844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19"/>
          <p:cNvSpPr txBox="1"/>
          <p:nvPr>
            <p:ph idx="1" type="body"/>
          </p:nvPr>
        </p:nvSpPr>
        <p:spPr>
          <a:xfrm>
            <a:off x="628649" y="1039585"/>
            <a:ext cx="8188800" cy="3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159" name="Google Shape;159;p19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160" name="Google Shape;160;p19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9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/>
          <p:nvPr/>
        </p:nvSpPr>
        <p:spPr>
          <a:xfrm rot="5400000">
            <a:off x="2618699" y="-2327628"/>
            <a:ext cx="3906600" cy="9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 rot="5400000">
            <a:off x="6834450" y="1888050"/>
            <a:ext cx="4197600" cy="421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1989310" y="0"/>
            <a:ext cx="6733200" cy="30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 txBox="1"/>
          <p:nvPr>
            <p:ph idx="1" type="subTitle"/>
          </p:nvPr>
        </p:nvSpPr>
        <p:spPr>
          <a:xfrm>
            <a:off x="2504661" y="2670787"/>
            <a:ext cx="5499600" cy="12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3" name="Google Shape;173;p21"/>
          <p:cNvSpPr txBox="1"/>
          <p:nvPr>
            <p:ph type="ctrTitle"/>
          </p:nvPr>
        </p:nvSpPr>
        <p:spPr>
          <a:xfrm>
            <a:off x="2504661" y="1571772"/>
            <a:ext cx="5499600" cy="7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descr="Logo: Behavioral Health Workforce Development " id="174" name="Google Shape;174;p21"/>
          <p:cNvSpPr/>
          <p:nvPr/>
        </p:nvSpPr>
        <p:spPr>
          <a:xfrm>
            <a:off x="0" y="7838"/>
            <a:ext cx="1989300" cy="156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: Behavioral Health Workforce Development" id="175" name="Google Shape;17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0687" y="305928"/>
            <a:ext cx="1658175" cy="11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ctrTitle"/>
          </p:nvPr>
        </p:nvSpPr>
        <p:spPr>
          <a:xfrm>
            <a:off x="4793742" y="603504"/>
            <a:ext cx="33261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Open Sans"/>
              <a:buNone/>
              <a:defRPr b="0" i="0" sz="41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4793741" y="1351026"/>
            <a:ext cx="3326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 rot="-5400000">
            <a:off x="7358614" y="1193216"/>
            <a:ext cx="2661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" name="Google Shape;23;p3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4" name="Google Shape;24;p3"/>
          <p:cNvSpPr/>
          <p:nvPr/>
        </p:nvSpPr>
        <p:spPr>
          <a:xfrm>
            <a:off x="0" y="0"/>
            <a:ext cx="433500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25;p3"/>
          <p:cNvSpPr/>
          <p:nvPr>
            <p:ph idx="2" type="pic"/>
          </p:nvPr>
        </p:nvSpPr>
        <p:spPr>
          <a:xfrm>
            <a:off x="212598" y="2331720"/>
            <a:ext cx="3915900" cy="25854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/>
          <p:nvPr>
            <p:ph idx="3" type="pic"/>
          </p:nvPr>
        </p:nvSpPr>
        <p:spPr>
          <a:xfrm>
            <a:off x="212598" y="226314"/>
            <a:ext cx="1844700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"/>
          <p:cNvSpPr/>
          <p:nvPr>
            <p:ph idx="4" type="pic"/>
          </p:nvPr>
        </p:nvSpPr>
        <p:spPr>
          <a:xfrm>
            <a:off x="2283714" y="226314"/>
            <a:ext cx="1844700" cy="187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2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628650" y="273844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02">
          <p15:clr>
            <a:srgbClr val="FBAE40"/>
          </p15:clr>
        </p15:guide>
        <p15:guide id="2" pos="55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Section Header">
  <p:cSld name="11_Section 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0" y="0"/>
            <a:ext cx="9144000" cy="475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0" y="4306032"/>
            <a:ext cx="91440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3"/>
          <p:cNvSpPr/>
          <p:nvPr/>
        </p:nvSpPr>
        <p:spPr>
          <a:xfrm rot="5400000">
            <a:off x="6599100" y="2214300"/>
            <a:ext cx="4759200" cy="330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628650" y="1514474"/>
            <a:ext cx="7065300" cy="25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5" name="Google Shape;185;p23"/>
          <p:cNvSpPr txBox="1"/>
          <p:nvPr>
            <p:ph type="title"/>
          </p:nvPr>
        </p:nvSpPr>
        <p:spPr>
          <a:xfrm>
            <a:off x="628650" y="384263"/>
            <a:ext cx="7065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3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17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Section Header">
  <p:cSld name="10_Section Header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/>
          <p:nvPr/>
        </p:nvSpPr>
        <p:spPr>
          <a:xfrm>
            <a:off x="0" y="1"/>
            <a:ext cx="9144000" cy="475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4"/>
          <p:cNvSpPr/>
          <p:nvPr/>
        </p:nvSpPr>
        <p:spPr>
          <a:xfrm rot="5400000">
            <a:off x="5616000" y="1222801"/>
            <a:ext cx="4750800" cy="230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4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92" name="Google Shape;192;p24"/>
          <p:cNvSpPr txBox="1"/>
          <p:nvPr>
            <p:ph type="title"/>
          </p:nvPr>
        </p:nvSpPr>
        <p:spPr>
          <a:xfrm>
            <a:off x="628650" y="1216819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628651" y="2240756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0" name="Google Shape;200;p25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type="ctrTitle"/>
          </p:nvPr>
        </p:nvSpPr>
        <p:spPr>
          <a:xfrm>
            <a:off x="4793742" y="603504"/>
            <a:ext cx="33261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Open Sans"/>
              <a:buNone/>
              <a:defRPr b="0" i="0" sz="41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203" name="Google Shape;203;p26"/>
          <p:cNvSpPr txBox="1"/>
          <p:nvPr>
            <p:ph idx="1" type="subTitle"/>
          </p:nvPr>
        </p:nvSpPr>
        <p:spPr>
          <a:xfrm>
            <a:off x="4793741" y="1351026"/>
            <a:ext cx="33261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/>
        </p:txBody>
      </p:sp>
      <p:sp>
        <p:nvSpPr>
          <p:cNvPr id="204" name="Google Shape;204;p26"/>
          <p:cNvSpPr txBox="1"/>
          <p:nvPr>
            <p:ph idx="11" type="ftr"/>
          </p:nvPr>
        </p:nvSpPr>
        <p:spPr>
          <a:xfrm rot="-5400000">
            <a:off x="7358614" y="1193216"/>
            <a:ext cx="2661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6" name="Google Shape;206;p26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07" name="Google Shape;207;p26"/>
          <p:cNvSpPr/>
          <p:nvPr/>
        </p:nvSpPr>
        <p:spPr>
          <a:xfrm>
            <a:off x="0" y="0"/>
            <a:ext cx="433500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26"/>
          <p:cNvSpPr/>
          <p:nvPr>
            <p:ph idx="2" type="pic"/>
          </p:nvPr>
        </p:nvSpPr>
        <p:spPr>
          <a:xfrm>
            <a:off x="212598" y="2331720"/>
            <a:ext cx="3915900" cy="2585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6"/>
          <p:cNvSpPr/>
          <p:nvPr>
            <p:ph idx="3" type="pic"/>
          </p:nvPr>
        </p:nvSpPr>
        <p:spPr>
          <a:xfrm>
            <a:off x="212598" y="226314"/>
            <a:ext cx="1844700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6"/>
          <p:cNvSpPr/>
          <p:nvPr>
            <p:ph idx="4" type="pic"/>
          </p:nvPr>
        </p:nvSpPr>
        <p:spPr>
          <a:xfrm>
            <a:off x="2283714" y="226314"/>
            <a:ext cx="1844700" cy="187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 txBox="1"/>
          <p:nvPr>
            <p:ph type="title"/>
          </p:nvPr>
        </p:nvSpPr>
        <p:spPr>
          <a:xfrm>
            <a:off x="628650" y="273844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27"/>
          <p:cNvSpPr txBox="1"/>
          <p:nvPr>
            <p:ph idx="1" type="body"/>
          </p:nvPr>
        </p:nvSpPr>
        <p:spPr>
          <a:xfrm>
            <a:off x="628649" y="1039585"/>
            <a:ext cx="8188800" cy="3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16" name="Google Shape;216;p27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217" name="Google Shape;217;p27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7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7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Section Header">
  <p:cSld name="13_Section Header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/>
          <p:nvPr/>
        </p:nvSpPr>
        <p:spPr>
          <a:xfrm>
            <a:off x="0" y="1"/>
            <a:ext cx="9144000" cy="475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8"/>
          <p:cNvSpPr/>
          <p:nvPr/>
        </p:nvSpPr>
        <p:spPr>
          <a:xfrm rot="5400000">
            <a:off x="5616000" y="1222801"/>
            <a:ext cx="4750800" cy="230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8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5" name="Google Shape;225;p28"/>
          <p:cNvSpPr txBox="1"/>
          <p:nvPr>
            <p:ph type="title"/>
          </p:nvPr>
        </p:nvSpPr>
        <p:spPr>
          <a:xfrm>
            <a:off x="628650" y="1209675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628651" y="2233613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7" name="Google Shape;227;p28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ine Title Two Column" type="twoObj">
  <p:cSld name="TWO_OBJECTS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628650" y="262318"/>
            <a:ext cx="7886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628650" y="1048871"/>
            <a:ext cx="3751200" cy="3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2" name="Google Shape;232;p29"/>
          <p:cNvSpPr txBox="1"/>
          <p:nvPr>
            <p:ph idx="2" type="body"/>
          </p:nvPr>
        </p:nvSpPr>
        <p:spPr>
          <a:xfrm>
            <a:off x="4764100" y="1048871"/>
            <a:ext cx="3751200" cy="3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33" name="Google Shape;233;p29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234" name="Google Shape;234;p29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9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Section Header">
  <p:cSld name="12_Section Header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/>
          <p:nvPr/>
        </p:nvSpPr>
        <p:spPr>
          <a:xfrm>
            <a:off x="2102492" y="0"/>
            <a:ext cx="7041600" cy="475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2102492" y="4306032"/>
            <a:ext cx="7041600" cy="45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/>
          <p:nvPr/>
        </p:nvSpPr>
        <p:spPr>
          <a:xfrm rot="5400000">
            <a:off x="59250" y="246451"/>
            <a:ext cx="4759200" cy="4266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>
            <p:ph type="title"/>
          </p:nvPr>
        </p:nvSpPr>
        <p:spPr>
          <a:xfrm>
            <a:off x="571019" y="965879"/>
            <a:ext cx="37296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5" name="Google Shape;245;p30"/>
          <p:cNvSpPr/>
          <p:nvPr>
            <p:ph idx="2" type="pic"/>
          </p:nvPr>
        </p:nvSpPr>
        <p:spPr>
          <a:xfrm>
            <a:off x="4572000" y="0"/>
            <a:ext cx="4572000" cy="43065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571500" y="2207419"/>
            <a:ext cx="37290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7" name="Google Shape;247;p30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30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17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31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1"/>
          <p:cNvSpPr txBox="1"/>
          <p:nvPr>
            <p:ph type="title"/>
          </p:nvPr>
        </p:nvSpPr>
        <p:spPr>
          <a:xfrm>
            <a:off x="628650" y="273844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>
            <p:ph idx="2" type="pic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4"/>
          <p:cNvSpPr/>
          <p:nvPr>
            <p:ph idx="3" type="pic"/>
          </p:nvPr>
        </p:nvSpPr>
        <p:spPr>
          <a:xfrm>
            <a:off x="2646259" y="1479436"/>
            <a:ext cx="1717500" cy="17052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4"/>
          <p:cNvSpPr/>
          <p:nvPr>
            <p:ph idx="4" type="pic"/>
          </p:nvPr>
        </p:nvSpPr>
        <p:spPr>
          <a:xfrm>
            <a:off x="4184654" y="3289734"/>
            <a:ext cx="2339400" cy="18471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"/>
          <p:cNvSpPr/>
          <p:nvPr>
            <p:ph idx="5" type="pic"/>
          </p:nvPr>
        </p:nvSpPr>
        <p:spPr>
          <a:xfrm>
            <a:off x="819679" y="3014237"/>
            <a:ext cx="2890500" cy="21294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4320540" y="438912"/>
            <a:ext cx="3957000" cy="17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"/>
              <a:buNone/>
              <a:defRPr b="1" sz="36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493776" y="1508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 rot="-5400000">
            <a:off x="-411407" y="1453913"/>
            <a:ext cx="209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6457950" y="1508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1104275" y="1394651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510892" y="2360150"/>
            <a:ext cx="95785" cy="95785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4053690" y="3381221"/>
            <a:ext cx="68354" cy="68354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0" name="Google Shape;40;p4"/>
          <p:cNvCxnSpPr/>
          <p:nvPr/>
        </p:nvCxnSpPr>
        <p:spPr>
          <a:xfrm>
            <a:off x="642086" y="2627274"/>
            <a:ext cx="0" cy="2509500"/>
          </a:xfrm>
          <a:prstGeom prst="straightConnector1">
            <a:avLst/>
          </a:prstGeom>
          <a:noFill/>
          <a:ln cap="sq" cmpd="sng" w="25400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41" name="Google Shape;41;p4"/>
          <p:cNvSpPr txBox="1"/>
          <p:nvPr>
            <p:ph idx="1" type="body"/>
          </p:nvPr>
        </p:nvSpPr>
        <p:spPr>
          <a:xfrm>
            <a:off x="4320540" y="2345436"/>
            <a:ext cx="39570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Sound Waves" id="254" name="Google Shape;25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500743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32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0" y="2133600"/>
            <a:ext cx="9144000" cy="2514600"/>
          </a:xfrm>
          <a:prstGeom prst="rect">
            <a:avLst/>
          </a:prstGeom>
          <a:solidFill>
            <a:schemeClr val="accen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2"/>
          <p:cNvSpPr txBox="1"/>
          <p:nvPr/>
        </p:nvSpPr>
        <p:spPr>
          <a:xfrm>
            <a:off x="628650" y="2490278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event is being recorded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/>
          <p:nvPr>
            <p:ph idx="1" type="body"/>
          </p:nvPr>
        </p:nvSpPr>
        <p:spPr>
          <a:xfrm>
            <a:off x="1354931" y="3176588"/>
            <a:ext cx="7789200" cy="1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Volume" id="260" name="Google Shape;26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473" y="3056165"/>
            <a:ext cx="685800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3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olume" id="264" name="Google Shape;26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9473" y="3056165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-1997" y="-522514"/>
            <a:ext cx="9135112" cy="517071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/>
          <p:nvPr/>
        </p:nvSpPr>
        <p:spPr>
          <a:xfrm>
            <a:off x="0" y="2133600"/>
            <a:ext cx="9144000" cy="2514600"/>
          </a:xfrm>
          <a:prstGeom prst="rect">
            <a:avLst/>
          </a:prstGeom>
          <a:solidFill>
            <a:schemeClr val="dk2">
              <a:alpha val="8863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3"/>
          <p:cNvSpPr txBox="1"/>
          <p:nvPr>
            <p:ph type="title"/>
          </p:nvPr>
        </p:nvSpPr>
        <p:spPr>
          <a:xfrm>
            <a:off x="628650" y="2493169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p33"/>
          <p:cNvSpPr txBox="1"/>
          <p:nvPr>
            <p:ph idx="1" type="body"/>
          </p:nvPr>
        </p:nvSpPr>
        <p:spPr>
          <a:xfrm>
            <a:off x="616087" y="3208735"/>
            <a:ext cx="81153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>
  <p:cSld name="3_Title Only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4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olume" id="272" name="Google Shape;27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9473" y="3056165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247" y="0"/>
            <a:ext cx="9156248" cy="465364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4"/>
          <p:cNvSpPr/>
          <p:nvPr/>
        </p:nvSpPr>
        <p:spPr>
          <a:xfrm>
            <a:off x="-12247" y="2133600"/>
            <a:ext cx="9156300" cy="2514600"/>
          </a:xfrm>
          <a:prstGeom prst="rect">
            <a:avLst/>
          </a:prstGeom>
          <a:solidFill>
            <a:schemeClr val="dk2">
              <a:alpha val="8863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 txBox="1"/>
          <p:nvPr>
            <p:ph type="title"/>
          </p:nvPr>
        </p:nvSpPr>
        <p:spPr>
          <a:xfrm>
            <a:off x="628650" y="2514005"/>
            <a:ext cx="8188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628650" y="3542110"/>
            <a:ext cx="85155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Only">
  <p:cSld name="4_Title Only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35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olume" id="280" name="Google Shape;28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9473" y="3056165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/>
          <p:nvPr/>
        </p:nvSpPr>
        <p:spPr>
          <a:xfrm>
            <a:off x="0" y="0"/>
            <a:ext cx="4339500" cy="468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400" y="0"/>
            <a:ext cx="4800600" cy="468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 txBox="1"/>
          <p:nvPr>
            <p:ph type="title"/>
          </p:nvPr>
        </p:nvSpPr>
        <p:spPr>
          <a:xfrm>
            <a:off x="628650" y="273844"/>
            <a:ext cx="3293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35"/>
          <p:cNvSpPr txBox="1"/>
          <p:nvPr/>
        </p:nvSpPr>
        <p:spPr>
          <a:xfrm>
            <a:off x="314325" y="1833770"/>
            <a:ext cx="3755700" cy="2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Subhead and Content ">
  <p:cSld name="1_Title and Subhead and Content 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/>
          <p:nvPr>
            <p:ph type="title"/>
          </p:nvPr>
        </p:nvSpPr>
        <p:spPr>
          <a:xfrm>
            <a:off x="628650" y="273844"/>
            <a:ext cx="8188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36"/>
          <p:cNvSpPr txBox="1"/>
          <p:nvPr>
            <p:ph idx="1" type="body"/>
          </p:nvPr>
        </p:nvSpPr>
        <p:spPr>
          <a:xfrm>
            <a:off x="628649" y="1039586"/>
            <a:ext cx="81888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88" name="Google Shape;288;p36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289" name="Google Shape;289;p36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6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6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6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36"/>
          <p:cNvSpPr txBox="1"/>
          <p:nvPr>
            <p:ph idx="2" type="body"/>
          </p:nvPr>
        </p:nvSpPr>
        <p:spPr>
          <a:xfrm>
            <a:off x="628649" y="1396772"/>
            <a:ext cx="8188800" cy="32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4" name="Google Shape;294;p36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6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Line Title and Content">
  <p:cSld name="1_2 Line Title and Conten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"/>
          <p:cNvSpPr txBox="1"/>
          <p:nvPr>
            <p:ph type="title"/>
          </p:nvPr>
        </p:nvSpPr>
        <p:spPr>
          <a:xfrm>
            <a:off x="628650" y="273844"/>
            <a:ext cx="81888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37"/>
          <p:cNvSpPr txBox="1"/>
          <p:nvPr>
            <p:ph idx="1" type="body"/>
          </p:nvPr>
        </p:nvSpPr>
        <p:spPr>
          <a:xfrm>
            <a:off x="628649" y="1346767"/>
            <a:ext cx="8188800" cy="3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299" name="Google Shape;299;p37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300" name="Google Shape;300;p37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37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37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2 Line Title and Subhead and Content">
  <p:cSld name="2_2 Line Title and Subhead and Conten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>
            <p:ph type="title"/>
          </p:nvPr>
        </p:nvSpPr>
        <p:spPr>
          <a:xfrm>
            <a:off x="628650" y="273844"/>
            <a:ext cx="81888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8" name="Google Shape;308;p38"/>
          <p:cNvSpPr txBox="1"/>
          <p:nvPr>
            <p:ph idx="1" type="body"/>
          </p:nvPr>
        </p:nvSpPr>
        <p:spPr>
          <a:xfrm>
            <a:off x="628649" y="1346768"/>
            <a:ext cx="8188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309" name="Google Shape;309;p38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310" name="Google Shape;310;p38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8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8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8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38"/>
          <p:cNvSpPr txBox="1"/>
          <p:nvPr>
            <p:ph idx="2" type="body"/>
          </p:nvPr>
        </p:nvSpPr>
        <p:spPr>
          <a:xfrm>
            <a:off x="628649" y="1718242"/>
            <a:ext cx="8188800" cy="29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5" name="Google Shape;315;p38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38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1 Line Title Two Column">
  <p:cSld name="1_1 Line Title Two Column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9"/>
          <p:cNvSpPr txBox="1"/>
          <p:nvPr>
            <p:ph type="title"/>
          </p:nvPr>
        </p:nvSpPr>
        <p:spPr>
          <a:xfrm>
            <a:off x="628650" y="262318"/>
            <a:ext cx="78867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9" name="Google Shape;319;p39"/>
          <p:cNvSpPr txBox="1"/>
          <p:nvPr>
            <p:ph idx="1" type="body"/>
          </p:nvPr>
        </p:nvSpPr>
        <p:spPr>
          <a:xfrm>
            <a:off x="628650" y="1048871"/>
            <a:ext cx="37512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0" name="Google Shape;320;p39"/>
          <p:cNvSpPr txBox="1"/>
          <p:nvPr>
            <p:ph idx="2" type="body"/>
          </p:nvPr>
        </p:nvSpPr>
        <p:spPr>
          <a:xfrm>
            <a:off x="4764100" y="1048871"/>
            <a:ext cx="37512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grpSp>
        <p:nvGrpSpPr>
          <p:cNvPr id="321" name="Google Shape;321;p39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322" name="Google Shape;322;p39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9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9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9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39"/>
          <p:cNvSpPr txBox="1"/>
          <p:nvPr>
            <p:ph idx="3" type="body"/>
          </p:nvPr>
        </p:nvSpPr>
        <p:spPr>
          <a:xfrm>
            <a:off x="4764100" y="1434633"/>
            <a:ext cx="3751200" cy="3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7" name="Google Shape;327;p39"/>
          <p:cNvSpPr txBox="1"/>
          <p:nvPr>
            <p:ph idx="4" type="body"/>
          </p:nvPr>
        </p:nvSpPr>
        <p:spPr>
          <a:xfrm>
            <a:off x="627869" y="1434633"/>
            <a:ext cx="3751200" cy="3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8" name="Google Shape;328;p39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9" name="Google Shape;329;p39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2 Line Title 2 column">
  <p:cSld name="2_2 Line Title 2 column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type="title"/>
          </p:nvPr>
        </p:nvSpPr>
        <p:spPr>
          <a:xfrm>
            <a:off x="628650" y="273844"/>
            <a:ext cx="81888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32" name="Google Shape;332;p40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333" name="Google Shape;333;p40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0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40"/>
          <p:cNvSpPr txBox="1"/>
          <p:nvPr>
            <p:ph idx="1" type="body"/>
          </p:nvPr>
        </p:nvSpPr>
        <p:spPr>
          <a:xfrm>
            <a:off x="628650" y="1340305"/>
            <a:ext cx="37512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8" name="Google Shape;338;p40"/>
          <p:cNvSpPr txBox="1"/>
          <p:nvPr>
            <p:ph idx="2" type="body"/>
          </p:nvPr>
        </p:nvSpPr>
        <p:spPr>
          <a:xfrm>
            <a:off x="4764100" y="1340305"/>
            <a:ext cx="3751200" cy="3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9" name="Google Shape;339;p40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0" name="Google Shape;340;p40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2 Line Title 2 column">
  <p:cSld name="3_2 Line Title 2 column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type="title"/>
          </p:nvPr>
        </p:nvSpPr>
        <p:spPr>
          <a:xfrm>
            <a:off x="628650" y="273844"/>
            <a:ext cx="81888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43" name="Google Shape;343;p41"/>
          <p:cNvGrpSpPr/>
          <p:nvPr/>
        </p:nvGrpSpPr>
        <p:grpSpPr>
          <a:xfrm>
            <a:off x="0" y="0"/>
            <a:ext cx="206846" cy="5143565"/>
            <a:chOff x="0" y="-1"/>
            <a:chExt cx="436201" cy="6858087"/>
          </a:xfrm>
        </p:grpSpPr>
        <p:sp>
          <p:nvSpPr>
            <p:cNvPr id="344" name="Google Shape;344;p41"/>
            <p:cNvSpPr/>
            <p:nvPr/>
          </p:nvSpPr>
          <p:spPr>
            <a:xfrm flipH="1" rot="-5400000">
              <a:off x="-681599" y="4675699"/>
              <a:ext cx="1799400" cy="436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1"/>
            <p:cNvSpPr/>
            <p:nvPr/>
          </p:nvSpPr>
          <p:spPr>
            <a:xfrm flipH="1" rot="-5400000">
              <a:off x="-1015199" y="1015199"/>
              <a:ext cx="2466600" cy="436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1"/>
            <p:cNvSpPr/>
            <p:nvPr/>
          </p:nvSpPr>
          <p:spPr>
            <a:xfrm flipH="1" rot="-5400000">
              <a:off x="-744450" y="3210924"/>
              <a:ext cx="1925100" cy="43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1"/>
            <p:cNvSpPr/>
            <p:nvPr/>
          </p:nvSpPr>
          <p:spPr>
            <a:xfrm flipH="1" rot="-5400000">
              <a:off x="-350700" y="6071186"/>
              <a:ext cx="1137600" cy="43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628650" y="1340306"/>
            <a:ext cx="37512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9" name="Google Shape;349;p41"/>
          <p:cNvSpPr txBox="1"/>
          <p:nvPr>
            <p:ph idx="2" type="body"/>
          </p:nvPr>
        </p:nvSpPr>
        <p:spPr>
          <a:xfrm>
            <a:off x="4764100" y="1340306"/>
            <a:ext cx="375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0" name="Google Shape;350;p41"/>
          <p:cNvSpPr txBox="1"/>
          <p:nvPr>
            <p:ph idx="3" type="body"/>
          </p:nvPr>
        </p:nvSpPr>
        <p:spPr>
          <a:xfrm>
            <a:off x="628650" y="1711780"/>
            <a:ext cx="3751200" cy="29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1" name="Google Shape;351;p41"/>
          <p:cNvSpPr txBox="1"/>
          <p:nvPr>
            <p:ph idx="4" type="body"/>
          </p:nvPr>
        </p:nvSpPr>
        <p:spPr>
          <a:xfrm>
            <a:off x="4764100" y="1711780"/>
            <a:ext cx="3751200" cy="29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2" name="Google Shape;352;p41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3" name="Google Shape;353;p41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orient="horz" pos="1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Open Sans"/>
              <a:buNone/>
              <a:defRPr b="1" i="0" sz="45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45" name="Google Shape;45;p5"/>
          <p:cNvCxnSpPr/>
          <p:nvPr/>
        </p:nvCxnSpPr>
        <p:spPr>
          <a:xfrm>
            <a:off x="536918" y="835538"/>
            <a:ext cx="0" cy="43017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/>
          <p:nvPr/>
        </p:nvSpPr>
        <p:spPr>
          <a:xfrm>
            <a:off x="0" y="0"/>
            <a:ext cx="9144000" cy="4727700"/>
          </a:xfrm>
          <a:prstGeom prst="rect">
            <a:avLst/>
          </a:prstGeom>
          <a:solidFill>
            <a:srgbClr val="223F8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2"/>
          <p:cNvSpPr/>
          <p:nvPr/>
        </p:nvSpPr>
        <p:spPr>
          <a:xfrm>
            <a:off x="8572499" y="0"/>
            <a:ext cx="571500" cy="4727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2"/>
          <p:cNvSpPr txBox="1"/>
          <p:nvPr>
            <p:ph type="title"/>
          </p:nvPr>
        </p:nvSpPr>
        <p:spPr>
          <a:xfrm>
            <a:off x="628650" y="1216819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8" name="Google Shape;358;p42"/>
          <p:cNvSpPr txBox="1"/>
          <p:nvPr>
            <p:ph idx="1" type="body"/>
          </p:nvPr>
        </p:nvSpPr>
        <p:spPr>
          <a:xfrm>
            <a:off x="628651" y="2240756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9" name="Google Shape;359;p42"/>
          <p:cNvSpPr/>
          <p:nvPr>
            <p:ph idx="2" type="pic"/>
          </p:nvPr>
        </p:nvSpPr>
        <p:spPr>
          <a:xfrm>
            <a:off x="4572001" y="0"/>
            <a:ext cx="4000500" cy="472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42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42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ection Header">
  <p:cSld name="6_Section Header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/>
          <p:nvPr/>
        </p:nvSpPr>
        <p:spPr>
          <a:xfrm>
            <a:off x="0" y="1"/>
            <a:ext cx="9144000" cy="475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3"/>
          <p:cNvSpPr/>
          <p:nvPr/>
        </p:nvSpPr>
        <p:spPr>
          <a:xfrm rot="5400000">
            <a:off x="5616000" y="1222801"/>
            <a:ext cx="4750800" cy="230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3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6" name="Google Shape;366;p43"/>
          <p:cNvSpPr txBox="1"/>
          <p:nvPr>
            <p:ph type="title"/>
          </p:nvPr>
        </p:nvSpPr>
        <p:spPr>
          <a:xfrm>
            <a:off x="628650" y="1209675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7" name="Google Shape;367;p43"/>
          <p:cNvSpPr txBox="1"/>
          <p:nvPr>
            <p:ph idx="1" type="body"/>
          </p:nvPr>
        </p:nvSpPr>
        <p:spPr>
          <a:xfrm>
            <a:off x="628651" y="2233613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8" name="Google Shape;368;p43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3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Section Header">
  <p:cSld name="9_Section Header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/>
          <p:nvPr/>
        </p:nvSpPr>
        <p:spPr>
          <a:xfrm>
            <a:off x="0" y="1"/>
            <a:ext cx="9144000" cy="475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4"/>
          <p:cNvSpPr/>
          <p:nvPr/>
        </p:nvSpPr>
        <p:spPr>
          <a:xfrm rot="5400000">
            <a:off x="5616000" y="1222801"/>
            <a:ext cx="4750800" cy="230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4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4" name="Google Shape;374;p44"/>
          <p:cNvSpPr txBox="1"/>
          <p:nvPr>
            <p:ph type="title"/>
          </p:nvPr>
        </p:nvSpPr>
        <p:spPr>
          <a:xfrm>
            <a:off x="628650" y="1202531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5" name="Google Shape;375;p44"/>
          <p:cNvSpPr txBox="1"/>
          <p:nvPr>
            <p:ph idx="1" type="body"/>
          </p:nvPr>
        </p:nvSpPr>
        <p:spPr>
          <a:xfrm>
            <a:off x="628651" y="2226469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6" name="Google Shape;376;p44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44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Section Header">
  <p:cSld name="14_Section Header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/>
          <p:nvPr/>
        </p:nvSpPr>
        <p:spPr>
          <a:xfrm>
            <a:off x="0" y="-78581"/>
            <a:ext cx="9144000" cy="475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5"/>
          <p:cNvSpPr/>
          <p:nvPr/>
        </p:nvSpPr>
        <p:spPr>
          <a:xfrm rot="5400000">
            <a:off x="5616000" y="1144220"/>
            <a:ext cx="4750800" cy="230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5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2" name="Google Shape;382;p45"/>
          <p:cNvSpPr txBox="1"/>
          <p:nvPr>
            <p:ph type="title"/>
          </p:nvPr>
        </p:nvSpPr>
        <p:spPr>
          <a:xfrm>
            <a:off x="628650" y="1209675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3" name="Google Shape;383;p45"/>
          <p:cNvSpPr txBox="1"/>
          <p:nvPr>
            <p:ph idx="1" type="body"/>
          </p:nvPr>
        </p:nvSpPr>
        <p:spPr>
          <a:xfrm>
            <a:off x="628651" y="2233613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4" name="Google Shape;384;p45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5" name="Google Shape;385;p45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Section Header">
  <p:cSld name="15_Section Header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/>
          <p:nvPr/>
        </p:nvSpPr>
        <p:spPr>
          <a:xfrm>
            <a:off x="0" y="-78581"/>
            <a:ext cx="9144000" cy="475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6"/>
          <p:cNvSpPr/>
          <p:nvPr/>
        </p:nvSpPr>
        <p:spPr>
          <a:xfrm rot="5400000">
            <a:off x="5616000" y="1144220"/>
            <a:ext cx="4750800" cy="230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6"/>
          <p:cNvSpPr/>
          <p:nvPr>
            <p:ph idx="2" type="pic"/>
          </p:nvPr>
        </p:nvSpPr>
        <p:spPr>
          <a:xfrm>
            <a:off x="4571999" y="416824"/>
            <a:ext cx="4166100" cy="389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0" name="Google Shape;390;p46"/>
          <p:cNvSpPr txBox="1"/>
          <p:nvPr>
            <p:ph type="title"/>
          </p:nvPr>
        </p:nvSpPr>
        <p:spPr>
          <a:xfrm>
            <a:off x="628650" y="1209675"/>
            <a:ext cx="369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1" name="Google Shape;391;p46"/>
          <p:cNvSpPr txBox="1"/>
          <p:nvPr>
            <p:ph idx="1" type="body"/>
          </p:nvPr>
        </p:nvSpPr>
        <p:spPr>
          <a:xfrm>
            <a:off x="628651" y="2233613"/>
            <a:ext cx="36993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rgbClr val="D8D8D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 sz="1500">
                <a:solidFill>
                  <a:srgbClr val="D8D8D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rgbClr val="D8D8D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rgbClr val="D8D8D8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2" name="Google Shape;392;p46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46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Section Header">
  <p:cSld name="7_Section Header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"/>
          <p:cNvSpPr txBox="1"/>
          <p:nvPr>
            <p:ph type="title"/>
          </p:nvPr>
        </p:nvSpPr>
        <p:spPr>
          <a:xfrm>
            <a:off x="4673741" y="1031581"/>
            <a:ext cx="4070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sz="2100">
                <a:solidFill>
                  <a:schemeClr val="accent5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6" name="Google Shape;396;p47"/>
          <p:cNvSpPr/>
          <p:nvPr/>
        </p:nvSpPr>
        <p:spPr>
          <a:xfrm>
            <a:off x="0" y="0"/>
            <a:ext cx="4414800" cy="474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7"/>
          <p:cNvSpPr/>
          <p:nvPr/>
        </p:nvSpPr>
        <p:spPr>
          <a:xfrm rot="5400000">
            <a:off x="-149027" y="149100"/>
            <a:ext cx="4176600" cy="387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7"/>
          <p:cNvSpPr txBox="1"/>
          <p:nvPr>
            <p:ph idx="1" type="body"/>
          </p:nvPr>
        </p:nvSpPr>
        <p:spPr>
          <a:xfrm>
            <a:off x="4657726" y="1590675"/>
            <a:ext cx="4086300" cy="3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9" name="Google Shape;399;p47"/>
          <p:cNvSpPr/>
          <p:nvPr>
            <p:ph idx="2" type="pic"/>
          </p:nvPr>
        </p:nvSpPr>
        <p:spPr>
          <a:xfrm>
            <a:off x="603585" y="671167"/>
            <a:ext cx="3274800" cy="35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0" name="Google Shape;400;p47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47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  <p15:guide id="4" pos="293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Section Header">
  <p:cSld name="8_Section Header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>
            <p:ph type="title"/>
          </p:nvPr>
        </p:nvSpPr>
        <p:spPr>
          <a:xfrm>
            <a:off x="4673741" y="1031581"/>
            <a:ext cx="4070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None/>
              <a:defRPr sz="2100">
                <a:solidFill>
                  <a:schemeClr val="accent5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4" name="Google Shape;404;p48"/>
          <p:cNvSpPr/>
          <p:nvPr/>
        </p:nvSpPr>
        <p:spPr>
          <a:xfrm>
            <a:off x="0" y="0"/>
            <a:ext cx="4414800" cy="474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8"/>
          <p:cNvSpPr/>
          <p:nvPr/>
        </p:nvSpPr>
        <p:spPr>
          <a:xfrm rot="5400000">
            <a:off x="-149027" y="149100"/>
            <a:ext cx="4176600" cy="387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8"/>
          <p:cNvSpPr txBox="1"/>
          <p:nvPr>
            <p:ph idx="1" type="body"/>
          </p:nvPr>
        </p:nvSpPr>
        <p:spPr>
          <a:xfrm>
            <a:off x="4657726" y="1590675"/>
            <a:ext cx="4086300" cy="3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­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7" name="Google Shape;407;p48"/>
          <p:cNvSpPr/>
          <p:nvPr>
            <p:ph idx="2" type="pic"/>
          </p:nvPr>
        </p:nvSpPr>
        <p:spPr>
          <a:xfrm>
            <a:off x="603585" y="671167"/>
            <a:ext cx="3274800" cy="35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8" name="Google Shape;408;p48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48"/>
          <p:cNvSpPr txBox="1"/>
          <p:nvPr/>
        </p:nvSpPr>
        <p:spPr>
          <a:xfrm>
            <a:off x="556732" y="4852003"/>
            <a:ext cx="2245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Behavioral Health Workforce Development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8">
          <p15:clr>
            <a:srgbClr val="FBAE40"/>
          </p15:clr>
        </p15:guide>
        <p15:guide id="2" orient="horz" pos="252">
          <p15:clr>
            <a:srgbClr val="FBAE40"/>
          </p15:clr>
        </p15:guide>
        <p15:guide id="3" orient="horz" pos="1476">
          <p15:clr>
            <a:srgbClr val="FBAE40"/>
          </p15:clr>
        </p15:guide>
        <p15:guide id="4" pos="29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>
            <p:ph idx="2" type="pic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3902202" y="438912"/>
            <a:ext cx="4375500" cy="17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Open Sans"/>
              <a:buNone/>
              <a:defRPr b="1" sz="45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493776" y="1508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 rot="-5400000">
            <a:off x="-411407" y="1453913"/>
            <a:ext cx="209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6457950" y="15087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" name="Google Shape;52;p6"/>
          <p:cNvCxnSpPr/>
          <p:nvPr/>
        </p:nvCxnSpPr>
        <p:spPr>
          <a:xfrm>
            <a:off x="642086" y="2627274"/>
            <a:ext cx="0" cy="2509500"/>
          </a:xfrm>
          <a:prstGeom prst="straightConnector1">
            <a:avLst/>
          </a:prstGeom>
          <a:noFill/>
          <a:ln cap="sq" cmpd="sng" w="25400">
            <a:solidFill>
              <a:schemeClr val="lt1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53" name="Google Shape;53;p6"/>
          <p:cNvSpPr txBox="1"/>
          <p:nvPr>
            <p:ph idx="1" type="body"/>
          </p:nvPr>
        </p:nvSpPr>
        <p:spPr>
          <a:xfrm>
            <a:off x="3902202" y="2345436"/>
            <a:ext cx="4375500" cy="23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" name="Google Shape;54;p6"/>
          <p:cNvSpPr/>
          <p:nvPr/>
        </p:nvSpPr>
        <p:spPr>
          <a:xfrm>
            <a:off x="3559046" y="2070208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3289960" y="1898237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252490" y="4523679"/>
            <a:ext cx="95785" cy="95786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>
            <p:ph idx="2" type="pic"/>
          </p:nvPr>
        </p:nvSpPr>
        <p:spPr>
          <a:xfrm>
            <a:off x="5588974" y="1249140"/>
            <a:ext cx="3200100" cy="32001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603504" y="1001268"/>
            <a:ext cx="4642800" cy="884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Open Sans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637794" y="2119122"/>
            <a:ext cx="4642800" cy="25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1" type="ftr"/>
          </p:nvPr>
        </p:nvSpPr>
        <p:spPr>
          <a:xfrm>
            <a:off x="5973318" y="46634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p7"/>
          <p:cNvCxnSpPr/>
          <p:nvPr/>
        </p:nvCxnSpPr>
        <p:spPr>
          <a:xfrm>
            <a:off x="0" y="604853"/>
            <a:ext cx="5927700" cy="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65" name="Google Shape;65;p7"/>
          <p:cNvSpPr/>
          <p:nvPr/>
        </p:nvSpPr>
        <p:spPr>
          <a:xfrm>
            <a:off x="8461193" y="1552992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8226960" y="1335009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/>
          <p:nvPr>
            <p:ph type="ctrTitle"/>
          </p:nvPr>
        </p:nvSpPr>
        <p:spPr>
          <a:xfrm>
            <a:off x="1143000" y="1097280"/>
            <a:ext cx="6858000" cy="17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Open Sans"/>
              <a:buNone/>
              <a:defRPr b="1" i="0" sz="4500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" type="subTitle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0" name="Google Shape;70;p8"/>
          <p:cNvSpPr/>
          <p:nvPr/>
        </p:nvSpPr>
        <p:spPr>
          <a:xfrm>
            <a:off x="8079200" y="2290769"/>
            <a:ext cx="68354" cy="68353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8"/>
          <p:cNvSpPr/>
          <p:nvPr/>
        </p:nvSpPr>
        <p:spPr>
          <a:xfrm>
            <a:off x="8043273" y="1886879"/>
            <a:ext cx="104279" cy="10427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8"/>
          <p:cNvSpPr/>
          <p:nvPr/>
        </p:nvSpPr>
        <p:spPr>
          <a:xfrm>
            <a:off x="8268626" y="2090679"/>
            <a:ext cx="95785" cy="95785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8"/>
          <p:cNvSpPr/>
          <p:nvPr/>
        </p:nvSpPr>
        <p:spPr>
          <a:xfrm>
            <a:off x="946402" y="1975086"/>
            <a:ext cx="113652" cy="113652"/>
          </a:xfrm>
          <a:custGeom>
            <a:rect b="b" l="l" r="r" t="t"/>
            <a:pathLst>
              <a:path extrusionOk="0" h="151536" w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798040" y="2312503"/>
            <a:ext cx="71819" cy="71819"/>
          </a:xfrm>
          <a:custGeom>
            <a:rect b="b" l="l" r="r" t="t"/>
            <a:pathLst>
              <a:path extrusionOk="0" h="95759" w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8"/>
          <p:cNvSpPr/>
          <p:nvPr/>
        </p:nvSpPr>
        <p:spPr>
          <a:xfrm>
            <a:off x="1060054" y="2619653"/>
            <a:ext cx="81469" cy="81469"/>
          </a:xfrm>
          <a:custGeom>
            <a:rect b="b" l="l" r="r" t="t"/>
            <a:pathLst>
              <a:path extrusionOk="0" h="108625" w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Open Sans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0" name="Google Shape;80;p9"/>
          <p:cNvCxnSpPr/>
          <p:nvPr/>
        </p:nvCxnSpPr>
        <p:spPr>
          <a:xfrm>
            <a:off x="536918" y="267609"/>
            <a:ext cx="0" cy="48696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ctrTitle"/>
          </p:nvPr>
        </p:nvSpPr>
        <p:spPr>
          <a:xfrm>
            <a:off x="4793742" y="630936"/>
            <a:ext cx="3326100" cy="24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pen Sans"/>
              <a:buNone/>
              <a:defRPr b="0" i="0" sz="27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" type="subTitle"/>
          </p:nvPr>
        </p:nvSpPr>
        <p:spPr>
          <a:xfrm>
            <a:off x="4793741" y="3374136"/>
            <a:ext cx="33261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84" name="Google Shape;84;p10"/>
          <p:cNvSpPr txBox="1"/>
          <p:nvPr>
            <p:ph idx="11" type="ftr"/>
          </p:nvPr>
        </p:nvSpPr>
        <p:spPr>
          <a:xfrm rot="-5400000">
            <a:off x="7358614" y="1193216"/>
            <a:ext cx="2661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rtl="0" algn="r">
              <a:spcBef>
                <a:spcPts val="0"/>
              </a:spcBef>
              <a:buNone/>
              <a:defRPr b="1" i="0" sz="9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6" name="Google Shape;86;p10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cap="sq" cmpd="sng" w="25400">
            <a:solidFill>
              <a:schemeClr val="accent2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7" name="Google Shape;87;p10"/>
          <p:cNvSpPr/>
          <p:nvPr/>
        </p:nvSpPr>
        <p:spPr>
          <a:xfrm>
            <a:off x="0" y="0"/>
            <a:ext cx="433500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0"/>
          <p:cNvSpPr/>
          <p:nvPr>
            <p:ph idx="2" type="pic"/>
          </p:nvPr>
        </p:nvSpPr>
        <p:spPr>
          <a:xfrm>
            <a:off x="212598" y="226314"/>
            <a:ext cx="3915900" cy="469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None/>
              <a:defRPr b="0" i="0" sz="3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900" u="none" cap="none" strike="noStrik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2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urier New"/>
              <a:buChar char="­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p20"/>
          <p:cNvSpPr txBox="1"/>
          <p:nvPr>
            <p:ph idx="12" type="sldNum"/>
          </p:nvPr>
        </p:nvSpPr>
        <p:spPr>
          <a:xfrm>
            <a:off x="348303" y="4852003"/>
            <a:ext cx="2679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32.jpg"/><Relationship Id="rId5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youtu.be/Etq82n5Igjw" TargetMode="External"/><Relationship Id="rId4" Type="http://schemas.openxmlformats.org/officeDocument/2006/relationships/image" Target="../media/image9.jpg"/><Relationship Id="rId5" Type="http://schemas.openxmlformats.org/officeDocument/2006/relationships/image" Target="../media/image6.jpg"/><Relationship Id="rId6" Type="http://schemas.openxmlformats.org/officeDocument/2006/relationships/image" Target="../media/image33.jpg"/><Relationship Id="rId7" Type="http://schemas.openxmlformats.org/officeDocument/2006/relationships/image" Target="../media/image18.jpg"/><Relationship Id="rId8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camhpro.org/aboutus-peer-support-organization.html?id=185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youtu.be/7zfr-LYRisI" TargetMode="External"/><Relationship Id="rId4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9"/>
          <p:cNvSpPr txBox="1"/>
          <p:nvPr>
            <p:ph type="ctrTitle"/>
          </p:nvPr>
        </p:nvSpPr>
        <p:spPr>
          <a:xfrm>
            <a:off x="973825" y="445775"/>
            <a:ext cx="7893000" cy="1772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Roots of the Peer Movement: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9"/>
          <p:cNvSpPr txBox="1"/>
          <p:nvPr>
            <p:ph idx="1" type="subTitle"/>
          </p:nvPr>
        </p:nvSpPr>
        <p:spPr>
          <a:xfrm>
            <a:off x="2396300" y="3297375"/>
            <a:ext cx="5655000" cy="112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10000"/>
          </a:bodyPr>
          <a:lstStyle/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Andrea Wagner, Executive Director</a:t>
            </a:r>
            <a:endParaRPr/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California Association of Mental Health Peer Run Organizations</a:t>
            </a:r>
            <a:endParaRPr/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CalHOPE Specialist Training</a:t>
            </a:r>
            <a:endParaRPr/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April 20, 2023</a:t>
            </a:r>
            <a:endParaRPr/>
          </a:p>
        </p:txBody>
      </p:sp>
      <p:pic>
        <p:nvPicPr>
          <p:cNvPr id="416" name="Google Shape;4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700" y="1892317"/>
            <a:ext cx="2499050" cy="13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Liberation Movement</a:t>
            </a:r>
            <a:endParaRPr/>
          </a:p>
        </p:txBody>
      </p:sp>
      <p:sp>
        <p:nvSpPr>
          <p:cNvPr id="480" name="Google Shape;480;p58"/>
          <p:cNvSpPr txBox="1"/>
          <p:nvPr>
            <p:ph idx="1" type="body"/>
          </p:nvPr>
        </p:nvSpPr>
        <p:spPr>
          <a:xfrm>
            <a:off x="628650" y="1369225"/>
            <a:ext cx="45150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/>
              <a:t>Based on the desire for personal freedom and radical systemic change</a:t>
            </a:r>
            <a:endParaRPr sz="3000"/>
          </a:p>
        </p:txBody>
      </p:sp>
      <p:pic>
        <p:nvPicPr>
          <p:cNvPr id="481" name="Google Shape;48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62683">
            <a:off x="5767325" y="471911"/>
            <a:ext cx="3577098" cy="4639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Values </a:t>
            </a:r>
            <a:endParaRPr/>
          </a:p>
        </p:txBody>
      </p:sp>
      <p:sp>
        <p:nvSpPr>
          <p:cNvPr id="487" name="Google Shape;487;p59"/>
          <p:cNvSpPr txBox="1"/>
          <p:nvPr>
            <p:ph idx="1" type="body"/>
          </p:nvPr>
        </p:nvSpPr>
        <p:spPr>
          <a:xfrm>
            <a:off x="628650" y="1133551"/>
            <a:ext cx="8008500" cy="360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spcBef>
                <a:spcPts val="8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For people diagnosed with mental illness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Against Forced Treatment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Against Inhumane Treatment – medications, ECT, lobotomy, seclusion  and restraints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Anti-Medical Model verging on anti-psychiatry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Emergence of concept of mental patient run alternatives to mental health system and peer support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•"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Involvement in every aspect of mental health system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Actions</a:t>
            </a:r>
            <a:endParaRPr/>
          </a:p>
        </p:txBody>
      </p:sp>
      <p:sp>
        <p:nvSpPr>
          <p:cNvPr id="493" name="Google Shape;493;p60"/>
          <p:cNvSpPr txBox="1"/>
          <p:nvPr>
            <p:ph idx="1" type="body"/>
          </p:nvPr>
        </p:nvSpPr>
        <p:spPr>
          <a:xfrm>
            <a:off x="628650" y="1369225"/>
            <a:ext cx="40641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Unfunded gatherings and protests</a:t>
            </a:r>
            <a:endParaRPr sz="24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Newspaper</a:t>
            </a:r>
            <a:endParaRPr sz="24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Political militant activism</a:t>
            </a:r>
            <a:endParaRPr sz="2400"/>
          </a:p>
        </p:txBody>
      </p:sp>
      <p:pic>
        <p:nvPicPr>
          <p:cNvPr id="494" name="Google Shape;4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125" y="166363"/>
            <a:ext cx="3801100" cy="481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“On Our Own”</a:t>
            </a:r>
            <a:endParaRPr/>
          </a:p>
        </p:txBody>
      </p:sp>
      <p:sp>
        <p:nvSpPr>
          <p:cNvPr id="500" name="Google Shape;500;p61"/>
          <p:cNvSpPr txBox="1"/>
          <p:nvPr>
            <p:ph idx="1" type="body"/>
          </p:nvPr>
        </p:nvSpPr>
        <p:spPr>
          <a:xfrm>
            <a:off x="3660075" y="1136850"/>
            <a:ext cx="5323500" cy="3495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Landmark book in 1978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“On Our Own: Patient Controlled Alternatives to the Mental Health System”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By Judi Chamberlin</a:t>
            </a:r>
            <a:endParaRPr/>
          </a:p>
        </p:txBody>
      </p:sp>
      <p:pic>
        <p:nvPicPr>
          <p:cNvPr id="501" name="Google Shape;50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600" y="1136850"/>
            <a:ext cx="2428775" cy="36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100" y="2296200"/>
            <a:ext cx="2282375" cy="25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2"/>
          <p:cNvSpPr txBox="1"/>
          <p:nvPr>
            <p:ph type="title"/>
          </p:nvPr>
        </p:nvSpPr>
        <p:spPr>
          <a:xfrm>
            <a:off x="4006650" y="273850"/>
            <a:ext cx="4508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1980s</a:t>
            </a:r>
            <a:endParaRPr/>
          </a:p>
        </p:txBody>
      </p:sp>
      <p:sp>
        <p:nvSpPr>
          <p:cNvPr id="508" name="Google Shape;508;p62"/>
          <p:cNvSpPr txBox="1"/>
          <p:nvPr>
            <p:ph idx="1" type="body"/>
          </p:nvPr>
        </p:nvSpPr>
        <p:spPr>
          <a:xfrm>
            <a:off x="3905500" y="1369225"/>
            <a:ext cx="46098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Transitional time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Split in activism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New activities and focus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Began re-entering the system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•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Some goals were being actualized and implemented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9" y="332750"/>
            <a:ext cx="3276850" cy="408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Peer Run Organizations</a:t>
            </a:r>
            <a:endParaRPr/>
          </a:p>
        </p:txBody>
      </p:sp>
      <p:sp>
        <p:nvSpPr>
          <p:cNvPr id="515" name="Google Shape;515;p63"/>
          <p:cNvSpPr txBox="1"/>
          <p:nvPr>
            <p:ph idx="1" type="body"/>
          </p:nvPr>
        </p:nvSpPr>
        <p:spPr>
          <a:xfrm>
            <a:off x="628650" y="1206150"/>
            <a:ext cx="7886700" cy="3481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2500">
                <a:latin typeface="Arial"/>
                <a:ea typeface="Arial"/>
                <a:cs typeface="Arial"/>
                <a:sym typeface="Arial"/>
              </a:rPr>
              <a:t>arly drop-in centers: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041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2222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1983  On Our Own in Baltimore, Maryland</a:t>
            </a:r>
            <a:endParaRPr sz="2250">
              <a:latin typeface="Arial"/>
              <a:ea typeface="Arial"/>
              <a:cs typeface="Arial"/>
              <a:sym typeface="Arial"/>
            </a:endParaRPr>
          </a:p>
          <a:p>
            <a:pPr indent="-3041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2222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1985  Berkeley Drop-In Center, Berkeley CA</a:t>
            </a:r>
            <a:endParaRPr sz="2250">
              <a:latin typeface="Arial"/>
              <a:ea typeface="Arial"/>
              <a:cs typeface="Arial"/>
              <a:sym typeface="Arial"/>
            </a:endParaRPr>
          </a:p>
          <a:p>
            <a:pPr indent="-3041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2222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1985  Ruby Rogers Drop In Center Cambridge Mass.</a:t>
            </a:r>
            <a:endParaRPr sz="2250">
              <a:latin typeface="Arial"/>
              <a:ea typeface="Arial"/>
              <a:cs typeface="Arial"/>
              <a:sym typeface="Arial"/>
            </a:endParaRPr>
          </a:p>
          <a:p>
            <a:pPr indent="-3041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2222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1986  Oakland Independence Support Center, Oakland CA</a:t>
            </a:r>
            <a:endParaRPr sz="2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sz="1700">
              <a:solidFill>
                <a:srgbClr val="F0A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Federal Community Support Program, NIMH, begins to fund consumer/survivor-run programs: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5004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1988  13 consumer-run demonstration projects funded</a:t>
            </a:r>
            <a:endParaRPr sz="22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sz="1700">
              <a:solidFill>
                <a:srgbClr val="F0AD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Beginning of statewide consumer run organizations: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5004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250">
                <a:latin typeface="Arial"/>
                <a:ea typeface="Arial"/>
                <a:cs typeface="Arial"/>
                <a:sym typeface="Arial"/>
              </a:rPr>
              <a:t>1983, California Network of Mental Health Clients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Shifts</a:t>
            </a:r>
            <a:endParaRPr/>
          </a:p>
        </p:txBody>
      </p:sp>
      <p:sp>
        <p:nvSpPr>
          <p:cNvPr id="521" name="Google Shape;521;p6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en" sz="2400"/>
              <a:t>Changes in funding and events</a:t>
            </a:r>
            <a:endParaRPr sz="24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2400"/>
              <a:t>First national Alternatives Conference in 1985</a:t>
            </a:r>
            <a:endParaRPr sz="24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2400"/>
              <a:t>Growth of rights protection organizations</a:t>
            </a:r>
            <a:endParaRPr sz="2400"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•"/>
            </a:pPr>
            <a:r>
              <a:rPr lang="en" sz="2400"/>
              <a:t>Peers/clients/consumers were “inside” and “outside” the system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1990s</a:t>
            </a:r>
            <a:endParaRPr/>
          </a:p>
        </p:txBody>
      </p:sp>
      <p:sp>
        <p:nvSpPr>
          <p:cNvPr id="527" name="Google Shape;527;p6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49250" lvl="0" marL="457200" rtl="0" algn="l"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“Peer” came into use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Jobs for peers/consumers began to emerge more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Peer-run respite centers and self-directed care models were being developed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1000"/>
              </a:spcAft>
              <a:buSzPts val="1900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National advocacy groups and coalitions formed for peers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6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4" name="Google Shape;534;p66"/>
          <p:cNvPicPr preferRelativeResize="0"/>
          <p:nvPr/>
        </p:nvPicPr>
        <p:blipFill rotWithShape="1">
          <a:blip r:embed="rId3">
            <a:alphaModFix/>
          </a:blip>
          <a:srcRect b="11051" l="0" r="0" t="12937"/>
          <a:stretch/>
        </p:blipFill>
        <p:spPr>
          <a:xfrm>
            <a:off x="628660" y="206125"/>
            <a:ext cx="4668365" cy="47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327" y="206125"/>
            <a:ext cx="2634525" cy="197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3074" y="2310200"/>
            <a:ext cx="1970368" cy="26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Mental Health Services Act (MHSA)</a:t>
            </a:r>
            <a:endParaRPr/>
          </a:p>
        </p:txBody>
      </p:sp>
      <p:sp>
        <p:nvSpPr>
          <p:cNvPr id="542" name="Google Shape;542;p67"/>
          <p:cNvSpPr txBox="1"/>
          <p:nvPr>
            <p:ph idx="1" type="body"/>
          </p:nvPr>
        </p:nvSpPr>
        <p:spPr>
          <a:xfrm>
            <a:off x="628650" y="1369225"/>
            <a:ext cx="45843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California voter proposition passed in November 2004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600"/>
              <a:buFont typeface="Arial"/>
              <a:buChar char="•"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Established a 1% tax on all income more than $1 million</a:t>
            </a:r>
            <a:endParaRPr sz="2600"/>
          </a:p>
        </p:txBody>
      </p:sp>
      <p:pic>
        <p:nvPicPr>
          <p:cNvPr id="543" name="Google Shape;54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459" y="1369234"/>
            <a:ext cx="3195900" cy="31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Sally Zinman</a:t>
            </a:r>
            <a:endParaRPr/>
          </a:p>
        </p:txBody>
      </p:sp>
      <p:sp>
        <p:nvSpPr>
          <p:cNvPr id="422" name="Google Shape;422;p50"/>
          <p:cNvSpPr txBox="1"/>
          <p:nvPr>
            <p:ph idx="1" type="body"/>
          </p:nvPr>
        </p:nvSpPr>
        <p:spPr>
          <a:xfrm>
            <a:off x="3714163" y="3707886"/>
            <a:ext cx="2874600" cy="583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625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Video: </a:t>
            </a:r>
            <a:r>
              <a:rPr lang="en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“Advocacy Makes a Difference”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219950"/>
            <a:ext cx="1908125" cy="19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638" y="318948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949" y="273850"/>
            <a:ext cx="1781626" cy="237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4500" y="273838"/>
            <a:ext cx="2514275" cy="30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0"/>
          <p:cNvPicPr preferRelativeResize="0"/>
          <p:nvPr/>
        </p:nvPicPr>
        <p:blipFill rotWithShape="1">
          <a:blip r:embed="rId8">
            <a:alphaModFix/>
          </a:blip>
          <a:srcRect b="18659" l="0" r="9313" t="0"/>
          <a:stretch/>
        </p:blipFill>
        <p:spPr>
          <a:xfrm>
            <a:off x="6991949" y="2740400"/>
            <a:ext cx="1781614" cy="21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Mental Health Services Act (MHSA)</a:t>
            </a:r>
            <a:endParaRPr/>
          </a:p>
        </p:txBody>
      </p:sp>
      <p:sp>
        <p:nvSpPr>
          <p:cNvPr id="549" name="Google Shape;549;p68"/>
          <p:cNvSpPr txBox="1"/>
          <p:nvPr>
            <p:ph idx="1" type="body"/>
          </p:nvPr>
        </p:nvSpPr>
        <p:spPr>
          <a:xfrm>
            <a:off x="628650" y="1369225"/>
            <a:ext cx="3655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Peer values are the Guiding Principles of MHSA, which stakeholders worked on for many years before the bill was introduced.</a:t>
            </a:r>
            <a:endParaRPr sz="2600"/>
          </a:p>
        </p:txBody>
      </p:sp>
      <p:pic>
        <p:nvPicPr>
          <p:cNvPr id="550" name="Google Shape;5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150" y="1369225"/>
            <a:ext cx="4345024" cy="326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Mental Health Services Act (MHSA)</a:t>
            </a:r>
            <a:endParaRPr/>
          </a:p>
        </p:txBody>
      </p:sp>
      <p:sp>
        <p:nvSpPr>
          <p:cNvPr id="556" name="Google Shape;556;p69"/>
          <p:cNvSpPr txBox="1"/>
          <p:nvPr>
            <p:ph idx="1" type="body"/>
          </p:nvPr>
        </p:nvSpPr>
        <p:spPr>
          <a:xfrm>
            <a:off x="628650" y="1369225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“General Standards” were implemented in the WIC and CCR: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Community Collaboration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Cultural Competence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Client Driven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Family Driven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Wellness Recovery, and Resilience Focused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3200">
                <a:latin typeface="Arial"/>
                <a:ea typeface="Arial"/>
                <a:cs typeface="Arial"/>
                <a:sym typeface="Arial"/>
              </a:rPr>
              <a:t>Integrated Service Experience</a:t>
            </a:r>
            <a:endParaRPr i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t/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Recovery</a:t>
            </a:r>
            <a:endParaRPr/>
          </a:p>
        </p:txBody>
      </p:sp>
      <p:sp>
        <p:nvSpPr>
          <p:cNvPr id="562" name="Google Shape;562;p7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3000">
                <a:latin typeface="Arial"/>
                <a:ea typeface="Arial"/>
                <a:cs typeface="Arial"/>
                <a:sym typeface="Arial"/>
              </a:rPr>
              <a:t>“We envision a future when everyone with a mental illness will recover.”</a:t>
            </a:r>
            <a:endParaRPr i="1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600" u="sng">
                <a:latin typeface="Arial"/>
                <a:ea typeface="Arial"/>
                <a:cs typeface="Arial"/>
                <a:sym typeface="Arial"/>
              </a:rPr>
              <a:t>Achieving the Promise: Transforming Mental Health Care in America, The</a:t>
            </a:r>
            <a:r>
              <a:rPr i="1" lang="en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lang="en" sz="1600" u="sng">
                <a:latin typeface="Arial"/>
                <a:ea typeface="Arial"/>
                <a:cs typeface="Arial"/>
                <a:sym typeface="Arial"/>
              </a:rPr>
              <a:t>President’s New freedom Commission on Mental Health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, July 2003.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CAMHPRO</a:t>
            </a:r>
            <a:r>
              <a:rPr lang="en"/>
              <a:t>:</a:t>
            </a:r>
            <a:endParaRPr/>
          </a:p>
        </p:txBody>
      </p:sp>
      <p:sp>
        <p:nvSpPr>
          <p:cNvPr id="568" name="Google Shape;568;p7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458828" lvl="0" marL="609584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ct val="75009"/>
              <a:buChar char="•"/>
            </a:pPr>
            <a:r>
              <a:rPr lang="en" sz="2733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501(c)3 corporation founded in 2012; peer-run &amp; statewide</a:t>
            </a:r>
            <a:endParaRPr sz="2733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8828" lvl="0" marL="609584" rtl="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ct val="75009"/>
              <a:buChar char="•"/>
            </a:pPr>
            <a:r>
              <a:rPr lang="en" sz="2733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Association of established, independent peer-run organizations and individual consumer members</a:t>
            </a:r>
            <a:endParaRPr sz="2733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8828" lvl="0" marL="609584" rtl="0" algn="l">
              <a:lnSpc>
                <a:spcPct val="133333"/>
              </a:lnSpc>
              <a:spcBef>
                <a:spcPts val="1000"/>
              </a:spcBef>
              <a:spcAft>
                <a:spcPts val="1000"/>
              </a:spcAft>
              <a:buClr>
                <a:srgbClr val="111111"/>
              </a:buClr>
              <a:buSzPct val="75009"/>
              <a:buChar char="•"/>
            </a:pPr>
            <a:r>
              <a:rPr lang="en" sz="2733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To promote peer-run organizations devoted to advocacy and empowerment for mental health consumers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2"/>
          <p:cNvSpPr txBox="1"/>
          <p:nvPr>
            <p:ph idx="4294967295" type="ctrTitle"/>
          </p:nvPr>
        </p:nvSpPr>
        <p:spPr>
          <a:xfrm>
            <a:off x="692419" y="258900"/>
            <a:ext cx="47049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5000"/>
              <a:buFont typeface="Arial"/>
              <a:buNone/>
            </a:pPr>
            <a:b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Current Programs: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72"/>
          <p:cNvSpPr txBox="1"/>
          <p:nvPr/>
        </p:nvSpPr>
        <p:spPr>
          <a:xfrm>
            <a:off x="1335638" y="4245150"/>
            <a:ext cx="691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 u="sng">
                <a:solidFill>
                  <a:schemeClr val="hlink"/>
                </a:solidFill>
                <a:hlinkClick r:id="rId3"/>
              </a:rPr>
              <a:t>VISIT CAMHPRO.ORG “Our Programs” page for more information.</a:t>
            </a:r>
            <a:endParaRPr b="1" i="1" sz="1500"/>
          </a:p>
        </p:txBody>
      </p:sp>
      <p:pic>
        <p:nvPicPr>
          <p:cNvPr id="576" name="Google Shape;57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219" y="1371028"/>
            <a:ext cx="2050970" cy="136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6181" y="700406"/>
            <a:ext cx="2050970" cy="136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9281" y="1310203"/>
            <a:ext cx="2233445" cy="148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72"/>
          <p:cNvPicPr preferRelativeResize="0"/>
          <p:nvPr/>
        </p:nvPicPr>
        <p:blipFill rotWithShape="1">
          <a:blip r:embed="rId7">
            <a:alphaModFix/>
          </a:blip>
          <a:srcRect b="24776" l="0" r="0" t="19002"/>
          <a:stretch/>
        </p:blipFill>
        <p:spPr>
          <a:xfrm>
            <a:off x="1879875" y="2799169"/>
            <a:ext cx="2813270" cy="105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2"/>
          <p:cNvPicPr preferRelativeResize="0"/>
          <p:nvPr/>
        </p:nvPicPr>
        <p:blipFill rotWithShape="1">
          <a:blip r:embed="rId8">
            <a:alphaModFix/>
          </a:blip>
          <a:srcRect b="24897" l="13461" r="11671" t="25712"/>
          <a:stretch/>
        </p:blipFill>
        <p:spPr>
          <a:xfrm>
            <a:off x="4982513" y="2829844"/>
            <a:ext cx="2756549" cy="121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Sally’s Legacy</a:t>
            </a:r>
            <a:endParaRPr/>
          </a:p>
        </p:txBody>
      </p:sp>
      <p:sp>
        <p:nvSpPr>
          <p:cNvPr id="586" name="Google Shape;586;p73"/>
          <p:cNvSpPr txBox="1"/>
          <p:nvPr>
            <p:ph idx="1" type="body"/>
          </p:nvPr>
        </p:nvSpPr>
        <p:spPr>
          <a:xfrm>
            <a:off x="628650" y="1268050"/>
            <a:ext cx="38634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latin typeface="Quattrocento Sans"/>
                <a:ea typeface="Quattrocento Sans"/>
                <a:cs typeface="Quattrocento Sans"/>
                <a:sym typeface="Quattrocento Sans"/>
              </a:rPr>
              <a:t>Founding Executive Director Sally Zinman worked 45 years as an advocate after her own lived experience and trauma of forced “treatment.”</a:t>
            </a:r>
            <a:endParaRPr sz="2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latin typeface="Quattrocento Sans"/>
                <a:ea typeface="Quattrocento Sans"/>
                <a:cs typeface="Quattrocento Sans"/>
                <a:sym typeface="Quattrocento Sans"/>
              </a:rPr>
              <a:t>She was a role model and advocated for:</a:t>
            </a:r>
            <a:endParaRPr sz="2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None/>
            </a:pPr>
            <a:r>
              <a:rPr i="1" lang="en" sz="2000">
                <a:latin typeface="Quattrocento Sans"/>
                <a:ea typeface="Quattrocento Sans"/>
                <a:cs typeface="Quattrocento Sans"/>
                <a:sym typeface="Quattrocento Sans"/>
              </a:rPr>
              <a:t>Nothing About Us Without Us!</a:t>
            </a:r>
            <a:endParaRPr i="1" sz="20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i="1" lang="en" sz="2000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Video: Sally’s Story (PEERS)</a:t>
            </a:r>
            <a:endParaRPr i="1" sz="20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587" name="Google Shape;587;p73"/>
          <p:cNvPicPr preferRelativeResize="0"/>
          <p:nvPr/>
        </p:nvPicPr>
        <p:blipFill rotWithShape="1">
          <a:blip r:embed="rId4">
            <a:alphaModFix/>
          </a:blip>
          <a:srcRect b="0" l="17277" r="17277" t="0"/>
          <a:stretch/>
        </p:blipFill>
        <p:spPr>
          <a:xfrm>
            <a:off x="4761076" y="610226"/>
            <a:ext cx="4042225" cy="411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Roots:</a:t>
            </a:r>
            <a:endParaRPr/>
          </a:p>
        </p:txBody>
      </p:sp>
      <p:pic>
        <p:nvPicPr>
          <p:cNvPr id="433" name="Google Shape;4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475" y="496975"/>
            <a:ext cx="3498950" cy="231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67" y="2901875"/>
            <a:ext cx="1540699" cy="20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567" y="1052849"/>
            <a:ext cx="2715083" cy="18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5304" y="2571750"/>
            <a:ext cx="3836751" cy="248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Roots:</a:t>
            </a:r>
            <a:endParaRPr/>
          </a:p>
        </p:txBody>
      </p:sp>
      <p:pic>
        <p:nvPicPr>
          <p:cNvPr id="442" name="Google Shape;4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500" y="917650"/>
            <a:ext cx="6808950" cy="411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/>
          <p:nvPr>
            <p:ph idx="1" type="body"/>
          </p:nvPr>
        </p:nvSpPr>
        <p:spPr>
          <a:xfrm>
            <a:off x="725725" y="2748950"/>
            <a:ext cx="4112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2000">
                <a:latin typeface="Arial"/>
                <a:ea typeface="Arial"/>
                <a:cs typeface="Arial"/>
                <a:sym typeface="Arial"/>
              </a:rPr>
              <a:t>Reaching Across 2: Maintaining Our Roots/The Challenge of Growth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. CNMHC.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Maintaining our Roots: The Challenge for Self-Help Development” by Howie T Harp &amp; Sally Zinman, 1994.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575" y="2748955"/>
            <a:ext cx="3826524" cy="21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3"/>
          <p:cNvSpPr txBox="1"/>
          <p:nvPr/>
        </p:nvSpPr>
        <p:spPr>
          <a:xfrm>
            <a:off x="928900" y="415925"/>
            <a:ext cx="78192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</a:rPr>
              <a:t>“</a:t>
            </a:r>
            <a:r>
              <a:rPr i="1" lang="en" sz="2400">
                <a:solidFill>
                  <a:schemeClr val="dk1"/>
                </a:solidFill>
              </a:rPr>
              <a:t>We must stay true to our roots or we will defeat the purpose of peer support. Separate a tree from its roots and it will surely die. Stay connected to our roots and we will live long and prosper.”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Campgrounds to Hotels</a:t>
            </a:r>
            <a:endParaRPr/>
          </a:p>
        </p:txBody>
      </p:sp>
      <p:sp>
        <p:nvSpPr>
          <p:cNvPr id="455" name="Google Shape;455;p54"/>
          <p:cNvSpPr txBox="1"/>
          <p:nvPr>
            <p:ph idx="1" type="body"/>
          </p:nvPr>
        </p:nvSpPr>
        <p:spPr>
          <a:xfrm>
            <a:off x="628650" y="1369225"/>
            <a:ext cx="46674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000">
                <a:latin typeface="Arial"/>
                <a:ea typeface="Arial"/>
                <a:cs typeface="Arial"/>
                <a:sym typeface="Arial"/>
              </a:rPr>
              <a:t>From the early days of standing outside the halls of power with placards, to sitting at the decision-making table today, the consumer advocacy movement has been responsible for major changes in its 45+ years of organizing. </a:t>
            </a:r>
            <a:endParaRPr i="1" sz="2300"/>
          </a:p>
        </p:txBody>
      </p:sp>
      <p:pic>
        <p:nvPicPr>
          <p:cNvPr id="456" name="Google Shape;4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475" y="1106137"/>
            <a:ext cx="2858875" cy="378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Change</a:t>
            </a:r>
            <a:endParaRPr/>
          </a:p>
        </p:txBody>
      </p:sp>
      <p:sp>
        <p:nvSpPr>
          <p:cNvPr id="462" name="Google Shape;462;p5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Starting in the 1960s and into the 1970s: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Civil Rights Movement - African Americans, women, gays, and people with disabilities organized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 Sane-ism Movement - advocated for “mental patients” who were denied basic civil liberties and suffered systemic inhumane treatment, including spending lifetimes locked in state hospitals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Deinstitutionalization</a:t>
            </a:r>
            <a:endParaRPr/>
          </a:p>
        </p:txBody>
      </p:sp>
      <p:sp>
        <p:nvSpPr>
          <p:cNvPr id="468" name="Google Shape;468;p5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New laws started to limit involuntary commitment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State hospitals began to close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John F. Kennedy began to federally fund community based mental health centers and closing facilities from the federal level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Movies like “One Flew Over the Cuckoo’s Nest” are examples of a culture and attitude shift in America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Liberation Movement</a:t>
            </a:r>
            <a:endParaRPr/>
          </a:p>
        </p:txBody>
      </p:sp>
      <p:sp>
        <p:nvSpPr>
          <p:cNvPr id="474" name="Google Shape;474;p5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Former “patients” (like Sally) began to meet</a:t>
            </a:r>
            <a:r>
              <a:rPr lang="en"/>
              <a:t> and share stories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They found validation and understanding in each other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Many felt passionate about the need for independent living in the community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 new civil rights movement was born from isolated groups across the country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radientUnivers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BHWD-FINAL-2021">
      <a:dk1>
        <a:srgbClr val="000000"/>
      </a:dk1>
      <a:lt1>
        <a:srgbClr val="FFFFFF"/>
      </a:lt1>
      <a:dk2>
        <a:srgbClr val="223F80"/>
      </a:dk2>
      <a:lt2>
        <a:srgbClr val="D2D7EA"/>
      </a:lt2>
      <a:accent1>
        <a:srgbClr val="14499E"/>
      </a:accent1>
      <a:accent2>
        <a:srgbClr val="048392"/>
      </a:accent2>
      <a:accent3>
        <a:srgbClr val="71116E"/>
      </a:accent3>
      <a:accent4>
        <a:srgbClr val="0563C1"/>
      </a:accent4>
      <a:accent5>
        <a:srgbClr val="95368E"/>
      </a:accent5>
      <a:accent6>
        <a:srgbClr val="C2C3D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7A0DE307DC44C9C6D49C199E56D43" ma:contentTypeVersion="19" ma:contentTypeDescription="Create a new document." ma:contentTypeScope="" ma:versionID="61f00766b87a9496803d4ae7b13bd90b">
  <xsd:schema xmlns:xsd="http://www.w3.org/2001/XMLSchema" xmlns:xs="http://www.w3.org/2001/XMLSchema" xmlns:p="http://schemas.microsoft.com/office/2006/metadata/properties" xmlns:ns1="http://schemas.microsoft.com/sharepoint/v3" xmlns:ns2="bdde9dca-b655-4c82-9756-0719d4cc3ad5" xmlns:ns3="08b51a6c-15c5-468c-9d03-3812a6e79002" targetNamespace="http://schemas.microsoft.com/office/2006/metadata/properties" ma:root="true" ma:fieldsID="6e239bdccc949f6f890f228cbddbf8da" ns1:_="" ns2:_="" ns3:_="">
    <xsd:import namespace="http://schemas.microsoft.com/sharepoint/v3"/>
    <xsd:import namespace="bdde9dca-b655-4c82-9756-0719d4cc3ad5"/>
    <xsd:import namespace="08b51a6c-15c5-468c-9d03-3812a6e790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unty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e9dca-b655-4c82-9756-0719d4cc3a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1b1a5a-f0f9-49c0-b9db-6a9c78dda7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unty" ma:index="24" nillable="true" ma:displayName="County" ma:description="Where PIPs are from" ma:format="Dropdown" ma:internalName="Count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51a6c-15c5-468c-9d03-3812a6e79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4764a0-56e0-4cd0-8eca-b34752208dec}" ma:internalName="TaxCatchAll" ma:showField="CatchAllData" ma:web="08b51a6c-15c5-468c-9d03-3812a6e790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F59ACA-B53B-4DBD-A7E5-4CFC624962DA}"/>
</file>

<file path=customXml/itemProps2.xml><?xml version="1.0" encoding="utf-8"?>
<ds:datastoreItem xmlns:ds="http://schemas.openxmlformats.org/officeDocument/2006/customXml" ds:itemID="{4FC4FF73-C336-4731-96D7-9EE27B81C824}"/>
</file>