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18"/>
  </p:notesMasterIdLst>
  <p:sldIdLst>
    <p:sldId id="256" r:id="rId2"/>
    <p:sldId id="293" r:id="rId3"/>
    <p:sldId id="294" r:id="rId4"/>
    <p:sldId id="265" r:id="rId5"/>
    <p:sldId id="266" r:id="rId6"/>
    <p:sldId id="267" r:id="rId7"/>
    <p:sldId id="279" r:id="rId8"/>
    <p:sldId id="260" r:id="rId9"/>
    <p:sldId id="268" r:id="rId10"/>
    <p:sldId id="281" r:id="rId11"/>
    <p:sldId id="274" r:id="rId12"/>
    <p:sldId id="262" r:id="rId13"/>
    <p:sldId id="276" r:id="rId14"/>
    <p:sldId id="287" r:id="rId15"/>
    <p:sldId id="285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53"/>
    <p:restoredTop sz="94673"/>
  </p:normalViewPr>
  <p:slideViewPr>
    <p:cSldViewPr snapToGrid="0" snapToObjects="1">
      <p:cViewPr varScale="1">
        <p:scale>
          <a:sx n="103" d="100"/>
          <a:sy n="103" d="100"/>
        </p:scale>
        <p:origin x="17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6069A-C590-194A-960B-C40E80CE4630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7A828-FD52-EF49-8227-6E49E6654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3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studies showed wearing a heavy backpack increases perception of slope. Participants who were alone judged the slope to be significant steeper than participants with a friend. The length of the friendship was positively correlated to the decrease in perceived steepness.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7A828-FD52-EF49-8227-6E49E66542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2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Weir, 2014 https://</a:t>
            </a:r>
            <a:r>
              <a:rPr lang="en-US" dirty="0" err="1"/>
              <a:t>www.apa.org</a:t>
            </a:r>
            <a:r>
              <a:rPr lang="en-US" dirty="0"/>
              <a:t>/monitor/2014/06/neglect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7A828-FD52-EF49-8227-6E49E66542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5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Discovered serendipitously in the laboratory of Giacomo </a:t>
            </a:r>
            <a:r>
              <a:rPr lang="en-US" dirty="0" err="1"/>
              <a:t>Rizzolatti</a:t>
            </a:r>
            <a:r>
              <a:rPr lang="en-US" dirty="0"/>
              <a:t> (di Pellegrino et al., 1992)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Female partner placed in MRI with shock-generating electrode on right hand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Male partner also has shock-generating electrode on right hand visible to female in MRI scanner via a mirror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Acetaminophen (Tylenol) has been shown to reduce social pain as well as physical pain (</a:t>
            </a:r>
            <a:r>
              <a:rPr lang="en-US" dirty="0" err="1"/>
              <a:t>DeWall</a:t>
            </a:r>
            <a:r>
              <a:rPr lang="en-US" dirty="0"/>
              <a:t> et al., 2010).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7A828-FD52-EF49-8227-6E49E66542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Often tested through false belief tasks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7A828-FD52-EF49-8227-6E49E66542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1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0cd4fbabc1_2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10cd4fbabc1_2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Revise color scheme here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247a2fe87f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247a2fe87f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247a2fe87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1247a2fe87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0A88-8DEC-1349-A0E1-3A833B056EB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0A88-8DEC-1349-A0E1-3A833B056EB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8614-1F4E-294E-83B5-54DBB53ED8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52B00A88-8DEC-1349-A0E1-3A833B056EB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138614-1F4E-294E-83B5-54DBB53ED8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0A88-8DEC-1349-A0E1-3A833B056EB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8614-1F4E-294E-83B5-54DBB53ED8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0A88-8DEC-1349-A0E1-3A833B056EB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8614-1F4E-294E-83B5-54DBB53ED8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5">
  <p:cSld name="TITLE_5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6" name="Google Shape;166;p3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7" name="Google Shape;167;p3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0515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G Left">
  <p:cSld name="Title + 1 column + IMG Lef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24016"/>
            <a:ext cx="412800" cy="3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485850" y="424233"/>
            <a:ext cx="3333600" cy="20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4320300" y="526433"/>
            <a:ext cx="3557400" cy="2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2pPr>
            <a:lvl3pPr marL="1371566" lvl="2" indent="-304793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292093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5943" lvl="4" indent="-279393" rtl="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132" lvl="5" indent="-266693" rtl="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marL="3200320" lvl="6" indent="-266693" rtl="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marL="3657509" lvl="7" indent="-266693" rtl="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marL="4114697" lvl="8" indent="-266693" rtl="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8556775" y="6369800"/>
            <a:ext cx="548700" cy="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9" name="Google Shape;79;p17"/>
          <p:cNvSpPr>
            <a:spLocks noGrp="1"/>
          </p:cNvSpPr>
          <p:nvPr>
            <p:ph type="pic" idx="2"/>
          </p:nvPr>
        </p:nvSpPr>
        <p:spPr>
          <a:xfrm>
            <a:off x="0" y="3313400"/>
            <a:ext cx="9144000" cy="3560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9065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5">
  <p:cSld name="TITLE_AND_BODY_5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1pPr>
            <a:lvl2pPr marL="914378" lvl="1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marL="1371566" lvl="2" indent="-34289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754" lvl="3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5943" lvl="4" indent="-34289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132" lvl="5" indent="-34289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320" lvl="6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509" lvl="7" indent="-342892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697" lvl="8" indent="-342892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097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0A88-8DEC-1349-A0E1-3A833B056EB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8614-1F4E-294E-83B5-54DBB53ED8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0A88-8DEC-1349-A0E1-3A833B056EB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0A88-8DEC-1349-A0E1-3A833B056EB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8614-1F4E-294E-83B5-54DBB53ED8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0A88-8DEC-1349-A0E1-3A833B056EB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8614-1F4E-294E-83B5-54DBB53ED8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0A88-8DEC-1349-A0E1-3A833B056EB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8614-1F4E-294E-83B5-54DBB53ED8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0A88-8DEC-1349-A0E1-3A833B056EB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8614-1F4E-294E-83B5-54DBB53ED8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0A88-8DEC-1349-A0E1-3A833B056EB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8614-1F4E-294E-83B5-54DBB53ED8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52B00A88-8DEC-1349-A0E1-3A833B056EB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2B00A88-8DEC-1349-A0E1-3A833B056EB9}" type="datetimeFigureOut">
              <a:rPr lang="en-US" smtClean="0"/>
              <a:t>6/28/23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C138614-1F4E-294E-83B5-54DBB53ED8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1" r:id="rId15"/>
    <p:sldLayoutId id="2147483722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.org/monitor/2014/06/neglec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1jSdOQQpv0?feature=oembed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5419" y="3784785"/>
            <a:ext cx="7196328" cy="1470025"/>
          </a:xfrm>
        </p:spPr>
        <p:txBody>
          <a:bodyPr/>
          <a:lstStyle/>
          <a:p>
            <a:pPr algn="ctr"/>
            <a:r>
              <a:rPr lang="en-US" dirty="0"/>
              <a:t>Understanding Social Support, Empathy, and the Therapeutic Alliance</a:t>
            </a:r>
          </a:p>
        </p:txBody>
      </p:sp>
    </p:spTree>
    <p:extLst>
      <p:ext uri="{BB962C8B-B14F-4D97-AF65-F5344CB8AC3E}">
        <p14:creationId xmlns:p14="http://schemas.microsoft.com/office/powerpoint/2010/main" val="3322973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91629" y="133350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48829" y="47625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Mimicry</a:t>
            </a:r>
          </a:p>
        </p:txBody>
      </p:sp>
      <p:sp>
        <p:nvSpPr>
          <p:cNvPr id="9" name="Oval 8"/>
          <p:cNvSpPr/>
          <p:nvPr/>
        </p:nvSpPr>
        <p:spPr>
          <a:xfrm>
            <a:off x="5677829" y="133350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32489" y="34358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Emotional Contagion</a:t>
            </a:r>
          </a:p>
        </p:txBody>
      </p:sp>
      <p:sp>
        <p:nvSpPr>
          <p:cNvPr id="11" name="Oval 10"/>
          <p:cNvSpPr/>
          <p:nvPr/>
        </p:nvSpPr>
        <p:spPr>
          <a:xfrm>
            <a:off x="3663392" y="1371527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1514" y="1735089"/>
            <a:ext cx="1768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Understanding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59360" y="4422591"/>
            <a:ext cx="1905000" cy="1082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96871" y="4494678"/>
            <a:ext cx="1865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Personal Distress or Apathy</a:t>
            </a:r>
          </a:p>
        </p:txBody>
      </p:sp>
      <p:sp>
        <p:nvSpPr>
          <p:cNvPr id="19" name="Down Arrow 18"/>
          <p:cNvSpPr/>
          <p:nvPr/>
        </p:nvSpPr>
        <p:spPr>
          <a:xfrm rot="19428626">
            <a:off x="3450286" y="1124482"/>
            <a:ext cx="221799" cy="390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2544505">
            <a:off x="5542862" y="1042647"/>
            <a:ext cx="243523" cy="433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2544505">
            <a:off x="1741689" y="5440851"/>
            <a:ext cx="270685" cy="384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9428626">
            <a:off x="7162319" y="5403334"/>
            <a:ext cx="268096" cy="359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75385" y="218470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Imagine Self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21831" y="2196356"/>
            <a:ext cx="165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Imagine Other</a:t>
            </a:r>
          </a:p>
        </p:txBody>
      </p:sp>
      <p:sp>
        <p:nvSpPr>
          <p:cNvPr id="18" name="Oval 17"/>
          <p:cNvSpPr/>
          <p:nvPr/>
        </p:nvSpPr>
        <p:spPr>
          <a:xfrm>
            <a:off x="162530" y="5659726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9230" y="5777627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Withdrawal or Aversive Response</a:t>
            </a:r>
          </a:p>
        </p:txBody>
      </p:sp>
      <p:sp>
        <p:nvSpPr>
          <p:cNvPr id="23" name="Oval 22"/>
          <p:cNvSpPr/>
          <p:nvPr/>
        </p:nvSpPr>
        <p:spPr>
          <a:xfrm>
            <a:off x="6986982" y="5695161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39382" y="5866301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Altruism or</a:t>
            </a:r>
            <a:endParaRPr lang="en-US" sz="1600" dirty="0"/>
          </a:p>
          <a:p>
            <a:pPr algn="ctr"/>
            <a:r>
              <a:rPr lang="en-US" sz="1600" dirty="0" err="1"/>
              <a:t>Prosocial</a:t>
            </a:r>
            <a:r>
              <a:rPr lang="en-US" sz="1600" dirty="0"/>
              <a:t> Action</a:t>
            </a:r>
          </a:p>
        </p:txBody>
      </p:sp>
      <p:sp>
        <p:nvSpPr>
          <p:cNvPr id="25" name="Oval 24"/>
          <p:cNvSpPr/>
          <p:nvPr/>
        </p:nvSpPr>
        <p:spPr>
          <a:xfrm>
            <a:off x="5765789" y="4366236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950318" y="4779190"/>
            <a:ext cx="163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Empathy</a:t>
            </a: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 rot="2544505">
            <a:off x="3897430" y="2568669"/>
            <a:ext cx="249333" cy="393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19428626">
            <a:off x="6030991" y="4083764"/>
            <a:ext cx="277783" cy="3640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13289" y="2923531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881411" y="3021981"/>
            <a:ext cx="1768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Empathic Concern</a:t>
            </a:r>
          </a:p>
          <a:p>
            <a:pPr algn="ctr"/>
            <a:endParaRPr lang="en-US" dirty="0"/>
          </a:p>
        </p:txBody>
      </p:sp>
      <p:sp>
        <p:nvSpPr>
          <p:cNvPr id="31" name="Down Arrow 30"/>
          <p:cNvSpPr/>
          <p:nvPr/>
        </p:nvSpPr>
        <p:spPr>
          <a:xfrm rot="19428626">
            <a:off x="5093284" y="2551219"/>
            <a:ext cx="247573" cy="400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446288" y="2985734"/>
            <a:ext cx="1905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29503" y="3065444"/>
            <a:ext cx="1768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Low</a:t>
            </a:r>
            <a:endParaRPr lang="en-US" dirty="0"/>
          </a:p>
          <a:p>
            <a:pPr algn="ctr"/>
            <a:r>
              <a:rPr lang="en-US" dirty="0"/>
              <a:t>Empathic Concern</a:t>
            </a:r>
          </a:p>
          <a:p>
            <a:pPr algn="ctr"/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 rot="2544505">
            <a:off x="2884401" y="4068193"/>
            <a:ext cx="249333" cy="393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5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/>
                </a:solidFill>
              </a:rPr>
              <a:t>How do we become more empathetic?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Perspective taking (</a:t>
            </a:r>
            <a:r>
              <a:rPr lang="en-US" dirty="0" err="1"/>
              <a:t>Lamm</a:t>
            </a:r>
            <a:r>
              <a:rPr lang="en-US" dirty="0"/>
              <a:t> et al., 2007)</a:t>
            </a:r>
          </a:p>
          <a:p>
            <a:pPr lvl="1"/>
            <a:r>
              <a:rPr lang="en-US" dirty="0"/>
              <a:t>Participants viewed videos of patients undergoing painful treatment: </a:t>
            </a:r>
          </a:p>
          <a:p>
            <a:pPr lvl="2"/>
            <a:r>
              <a:rPr lang="en-US" dirty="0"/>
              <a:t>First group was asked to imagine that they were in the patient’s place (imagine-self)</a:t>
            </a:r>
          </a:p>
          <a:p>
            <a:pPr lvl="2"/>
            <a:r>
              <a:rPr lang="en-US" dirty="0"/>
              <a:t>Second group was asked to focus on the patient’s feelings and affective expressions (imagine-other)</a:t>
            </a:r>
          </a:p>
          <a:p>
            <a:pPr lvl="1"/>
            <a:r>
              <a:rPr lang="en-US" dirty="0"/>
              <a:t>Results showed imagine-self group to have higher levels of personal distress and less empathic concern coupled with more activation of brain areas involved in action control related to escaping the situation</a:t>
            </a:r>
          </a:p>
        </p:txBody>
      </p:sp>
    </p:spTree>
    <p:extLst>
      <p:ext uri="{BB962C8B-B14F-4D97-AF65-F5344CB8AC3E}">
        <p14:creationId xmlns:p14="http://schemas.microsoft.com/office/powerpoint/2010/main" val="2619802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Establishing an Emotional Frame of Mind (Barraza &amp; Zak, 2009)</a:t>
            </a:r>
          </a:p>
          <a:p>
            <a:pPr lvl="1"/>
            <a:r>
              <a:rPr lang="en-US" dirty="0"/>
              <a:t>Results:</a:t>
            </a:r>
          </a:p>
          <a:p>
            <a:pPr lvl="2"/>
            <a:r>
              <a:rPr lang="en-US" dirty="0"/>
              <a:t>Viewing an emotional video raised oxytocin levels by an average of 47% over baseline compared to those who watched an emotionally neutral video</a:t>
            </a:r>
          </a:p>
          <a:p>
            <a:pPr lvl="2"/>
            <a:r>
              <a:rPr lang="en-US" dirty="0"/>
              <a:t>There was a positive relationship between the degree of empathy experienced and the change in OT</a:t>
            </a:r>
          </a:p>
          <a:p>
            <a:pPr lvl="2"/>
            <a:r>
              <a:rPr lang="en-US" dirty="0"/>
              <a:t>An increase in experienced empathy was associated with greater generosity in the ultimatum game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957C26-AAC4-1A6F-176F-86F8CC1C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/>
                </a:solidFill>
              </a:rPr>
              <a:t>How do we become more empathetic?</a:t>
            </a:r>
          </a:p>
        </p:txBody>
      </p:sp>
    </p:spTree>
    <p:extLst>
      <p:ext uri="{BB962C8B-B14F-4D97-AF65-F5344CB8AC3E}">
        <p14:creationId xmlns:p14="http://schemas.microsoft.com/office/powerpoint/2010/main" val="336410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52766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Establish Ingroup Mentality- People fail to empathize to the same degree with outgroup members as ingroup members</a:t>
            </a:r>
          </a:p>
          <a:p>
            <a:pPr lvl="1"/>
            <a:r>
              <a:rPr lang="en-US" dirty="0"/>
              <a:t>Soccer fans watching a fellow fan get shocked are more likely to receive an electric shock themselves in order to reduce the shock to the other. However, soccer fans watching a rival fan get shocked were unwilling to relieve rival’s pain by only receiving half of the shock and in fact demonstrated schadenfreude (Hein et al., 2010). </a:t>
            </a:r>
          </a:p>
          <a:p>
            <a:pPr lvl="1"/>
            <a:r>
              <a:rPr lang="en-US" dirty="0"/>
              <a:t>White and Asian participants demonstrated less pain circuit activation when viewing other-race vs same-race faces being pricked by a needle (Xu et al., 2009)</a:t>
            </a:r>
          </a:p>
          <a:p>
            <a:pPr lvl="1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69D853-AD13-D417-3BF5-DD33F507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6"/>
                </a:solidFill>
              </a:rPr>
              <a:t>How do we become more empathetic?</a:t>
            </a:r>
          </a:p>
        </p:txBody>
      </p:sp>
    </p:spTree>
    <p:extLst>
      <p:ext uri="{BB962C8B-B14F-4D97-AF65-F5344CB8AC3E}">
        <p14:creationId xmlns:p14="http://schemas.microsoft.com/office/powerpoint/2010/main" val="1247866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1"/>
          <p:cNvSpPr txBox="1"/>
          <p:nvPr/>
        </p:nvSpPr>
        <p:spPr>
          <a:xfrm>
            <a:off x="732376" y="2107499"/>
            <a:ext cx="8098749" cy="475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 defTabSz="914378">
              <a:lnSpc>
                <a:spcPct val="115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" sz="2400" b="1" kern="0" dirty="0">
                <a:solidFill>
                  <a:schemeClr val="bg1"/>
                </a:solidFill>
                <a:ea typeface="Work Sans"/>
                <a:cs typeface="Arial" panose="020B0604020202020204" pitchFamily="34" charset="0"/>
                <a:sym typeface="Work Sans"/>
              </a:rPr>
              <a:t>Establish a strong therapeutic alliance- </a:t>
            </a:r>
            <a:r>
              <a:rPr lang="en" sz="2400" kern="0" dirty="0">
                <a:solidFill>
                  <a:schemeClr val="bg1"/>
                </a:solidFill>
                <a:ea typeface="Work Sans"/>
                <a:cs typeface="Arial" panose="020B0604020202020204" pitchFamily="34" charset="0"/>
                <a:sym typeface="Work Sans"/>
              </a:rPr>
              <a:t>Collaborative relationship</a:t>
            </a:r>
            <a:r>
              <a:rPr lang="en" sz="2400" kern="0" dirty="0">
                <a:solidFill>
                  <a:schemeClr val="bg1"/>
                </a:solidFill>
                <a:ea typeface="Work Sans Medium"/>
                <a:cs typeface="Arial" panose="020B0604020202020204" pitchFamily="34" charset="0"/>
                <a:sym typeface="Work Sans Medium"/>
              </a:rPr>
              <a:t> between client and counselor/therapist.</a:t>
            </a:r>
          </a:p>
          <a:p>
            <a:pPr marL="285750" indent="-285750" defTabSz="914378">
              <a:lnSpc>
                <a:spcPct val="115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ea typeface="Work Sans"/>
                <a:cs typeface="Arial" panose="020B0604020202020204" pitchFamily="34" charset="0"/>
                <a:sym typeface="Work Sans"/>
              </a:rPr>
              <a:t>Highest predictor</a:t>
            </a:r>
            <a:r>
              <a:rPr lang="en-US" sz="2400" kern="0" dirty="0">
                <a:solidFill>
                  <a:schemeClr val="bg1"/>
                </a:solidFill>
                <a:ea typeface="Work Sans Medium"/>
                <a:cs typeface="Arial" panose="020B0604020202020204" pitchFamily="34" charset="0"/>
                <a:sym typeface="Work Sans Medium"/>
              </a:rPr>
              <a:t> of successful outcomes outside of client’s own willingness to change. </a:t>
            </a:r>
            <a:endParaRPr lang="en" sz="2400" kern="0" dirty="0">
              <a:solidFill>
                <a:schemeClr val="bg1"/>
              </a:solidFill>
              <a:ea typeface="Work Sans Medium"/>
              <a:cs typeface="Arial" panose="020B0604020202020204" pitchFamily="34" charset="0"/>
              <a:sym typeface="Work Sans Medium"/>
            </a:endParaRPr>
          </a:p>
          <a:p>
            <a:pPr marL="285750" indent="-285750" defTabSz="914378">
              <a:lnSpc>
                <a:spcPct val="115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  <a:ea typeface="Work Sans Medium"/>
                <a:cs typeface="Arial" panose="020B0604020202020204" pitchFamily="34" charset="0"/>
                <a:sym typeface="Work Sans Medium"/>
              </a:rPr>
              <a:t>Most current conceptualizations of the alliance are based upon the work of Edward </a:t>
            </a:r>
            <a:r>
              <a:rPr lang="en-US" sz="2400" kern="0" dirty="0" err="1">
                <a:solidFill>
                  <a:schemeClr val="bg1"/>
                </a:solidFill>
                <a:ea typeface="Work Sans Medium"/>
                <a:cs typeface="Arial" panose="020B0604020202020204" pitchFamily="34" charset="0"/>
                <a:sym typeface="Work Sans Medium"/>
              </a:rPr>
              <a:t>Bordin</a:t>
            </a:r>
            <a:r>
              <a:rPr lang="en-US" sz="2400" kern="0" dirty="0">
                <a:solidFill>
                  <a:schemeClr val="bg1"/>
                </a:solidFill>
                <a:ea typeface="Work Sans Medium"/>
                <a:cs typeface="Arial" panose="020B0604020202020204" pitchFamily="34" charset="0"/>
                <a:sym typeface="Work Sans Medium"/>
              </a:rPr>
              <a:t> (1979).</a:t>
            </a:r>
          </a:p>
          <a:p>
            <a:pPr marL="742950" lvl="1" indent="-285750" defTabSz="914378">
              <a:lnSpc>
                <a:spcPct val="115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  <a:ea typeface="Work Sans Medium"/>
                <a:cs typeface="Arial" panose="020B0604020202020204" pitchFamily="34" charset="0"/>
                <a:sym typeface="Work Sans Medium"/>
              </a:rPr>
              <a:t>Agreement on goals</a:t>
            </a:r>
          </a:p>
          <a:p>
            <a:pPr marL="742950" lvl="1" indent="-285750" defTabSz="914378">
              <a:lnSpc>
                <a:spcPct val="115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  <a:ea typeface="Work Sans Medium"/>
                <a:cs typeface="Arial" panose="020B0604020202020204" pitchFamily="34" charset="0"/>
                <a:sym typeface="Work Sans Medium"/>
              </a:rPr>
              <a:t>Assignment of tasks</a:t>
            </a:r>
          </a:p>
          <a:p>
            <a:pPr marL="742950" lvl="1" indent="-285750" defTabSz="914378">
              <a:lnSpc>
                <a:spcPct val="115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bg1"/>
                </a:solidFill>
                <a:ea typeface="Work Sans Medium"/>
                <a:cs typeface="Arial" panose="020B0604020202020204" pitchFamily="34" charset="0"/>
                <a:sym typeface="Work Sans Medium"/>
              </a:rPr>
              <a:t>Development of bonds</a:t>
            </a:r>
          </a:p>
          <a:p>
            <a:pPr marL="285750" indent="-285750" defTabSz="914378">
              <a:lnSpc>
                <a:spcPct val="115000"/>
              </a:lnSpc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endParaRPr lang="en" sz="2400" kern="0" dirty="0">
              <a:solidFill>
                <a:schemeClr val="bg1"/>
              </a:solidFill>
              <a:ea typeface="Work Sans Medium"/>
              <a:cs typeface="Arial" panose="020B0604020202020204" pitchFamily="34" charset="0"/>
              <a:sym typeface="Work Sans Medium"/>
            </a:endParaRPr>
          </a:p>
          <a:p>
            <a:pPr defTabSz="914378">
              <a:lnSpc>
                <a:spcPct val="115000"/>
              </a:lnSpc>
              <a:buClr>
                <a:srgbClr val="000000"/>
              </a:buClr>
            </a:pPr>
            <a:endParaRPr kern="0" dirty="0">
              <a:solidFill>
                <a:schemeClr val="bg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461" name="Google Shape;461;p71"/>
          <p:cNvSpPr txBox="1">
            <a:spLocks noGrp="1"/>
          </p:cNvSpPr>
          <p:nvPr>
            <p:ph type="title"/>
          </p:nvPr>
        </p:nvSpPr>
        <p:spPr>
          <a:xfrm>
            <a:off x="1323717" y="212777"/>
            <a:ext cx="6496565" cy="148521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4000" b="1" dirty="0">
                <a:ea typeface="Montserrat"/>
                <a:cs typeface="Montserrat"/>
                <a:sym typeface="Montserrat"/>
              </a:rPr>
              <a:t>How do we connect with a help seeker? </a:t>
            </a:r>
            <a:endParaRPr sz="4000" b="1" dirty="0"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71"/>
          <p:cNvSpPr txBox="1">
            <a:spLocks noGrp="1"/>
          </p:cNvSpPr>
          <p:nvPr>
            <p:ph type="sldNum" idx="12"/>
          </p:nvPr>
        </p:nvSpPr>
        <p:spPr>
          <a:xfrm>
            <a:off x="8556775" y="5634600"/>
            <a:ext cx="548700" cy="290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defTabSz="914378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914378">
                <a:buClr>
                  <a:srgbClr val="000000"/>
                </a:buClr>
              </a:pPr>
              <a:t>14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463" name="Google Shape;463;p71"/>
          <p:cNvSpPr txBox="1">
            <a:spLocks noGrp="1"/>
          </p:cNvSpPr>
          <p:nvPr>
            <p:ph type="sldNum" idx="12"/>
          </p:nvPr>
        </p:nvSpPr>
        <p:spPr>
          <a:xfrm>
            <a:off x="8556775" y="5634600"/>
            <a:ext cx="548700" cy="290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defTabSz="914378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1E719C"/>
                </a:solidFill>
              </a:rPr>
              <a:pPr defTabSz="914378">
                <a:buClr>
                  <a:srgbClr val="000000"/>
                </a:buClr>
              </a:pPr>
              <a:t>14</a:t>
            </a:fld>
            <a:endParaRPr kern="0">
              <a:solidFill>
                <a:srgbClr val="1E719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9"/>
          <p:cNvSpPr txBox="1">
            <a:spLocks noGrp="1"/>
          </p:cNvSpPr>
          <p:nvPr>
            <p:ph type="body" idx="1"/>
          </p:nvPr>
        </p:nvSpPr>
        <p:spPr>
          <a:xfrm>
            <a:off x="5708472" y="4639418"/>
            <a:ext cx="2919600" cy="186023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1800" dirty="0">
                <a:ea typeface="Roboto"/>
                <a:cs typeface="Roboto"/>
                <a:sym typeface="Roboto"/>
              </a:rPr>
              <a:t>The client-counselor alliance has 7x the impact on treatment outcomes over the specific treatment methodology chosen (Delgadillo et al.,. 2020).</a:t>
            </a:r>
            <a:endParaRPr sz="1800" dirty="0"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p69"/>
          <p:cNvSpPr txBox="1">
            <a:spLocks noGrp="1"/>
          </p:cNvSpPr>
          <p:nvPr>
            <p:ph type="body" idx="1"/>
          </p:nvPr>
        </p:nvSpPr>
        <p:spPr>
          <a:xfrm>
            <a:off x="4572000" y="2935517"/>
            <a:ext cx="4056072" cy="1498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1800" dirty="0"/>
              <a:t>Therapist effects on treatment outcomes can account for up to 55% of variance with larger effects occurring with more severe patients (Bergen &amp; </a:t>
            </a:r>
            <a:r>
              <a:rPr lang="en" sz="1800" dirty="0" err="1"/>
              <a:t>Imel</a:t>
            </a:r>
            <a:r>
              <a:rPr lang="en" sz="1800" dirty="0"/>
              <a:t>, 2013).</a:t>
            </a:r>
            <a:endParaRPr sz="1800" dirty="0"/>
          </a:p>
        </p:txBody>
      </p:sp>
      <p:pic>
        <p:nvPicPr>
          <p:cNvPr id="414" name="Google Shape;41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5563" y="4736467"/>
            <a:ext cx="2118251" cy="107257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415" name="Google Shape;415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5563" y="1862942"/>
            <a:ext cx="3167819" cy="1072575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pic>
        <p:nvPicPr>
          <p:cNvPr id="416" name="Google Shape;416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57250"/>
            <a:ext cx="32146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" y="857251"/>
            <a:ext cx="3214676" cy="51434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4D96E8-127D-B45C-51D9-0C2EA23DFEB9}"/>
              </a:ext>
            </a:extLst>
          </p:cNvPr>
          <p:cNvSpPr txBox="1"/>
          <p:nvPr/>
        </p:nvSpPr>
        <p:spPr>
          <a:xfrm>
            <a:off x="3422472" y="210189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dirty="0">
                <a:solidFill>
                  <a:schemeClr val="tx2"/>
                </a:solidFill>
              </a:rPr>
              <a:t>Power of Human Connection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0"/>
          <p:cNvSpPr txBox="1"/>
          <p:nvPr/>
        </p:nvSpPr>
        <p:spPr>
          <a:xfrm>
            <a:off x="393125" y="1688858"/>
            <a:ext cx="2736900" cy="218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" sz="2600" b="1" kern="0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  <a:t>Psychological burdens are lifted through the presence of social support</a:t>
            </a:r>
            <a:endParaRPr sz="2600" b="1" kern="0" dirty="0">
              <a:solidFill>
                <a:schemeClr val="bg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37" name="Google Shape;337;p60"/>
          <p:cNvPicPr preferRelativeResize="0"/>
          <p:nvPr/>
        </p:nvPicPr>
        <p:blipFill rotWithShape="1">
          <a:blip r:embed="rId3">
            <a:alphaModFix/>
          </a:blip>
          <a:srcRect l="17348"/>
          <a:stretch/>
        </p:blipFill>
        <p:spPr>
          <a:xfrm>
            <a:off x="3475750" y="857250"/>
            <a:ext cx="5668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ilhouette of people helping each other&#10;&#10;Description automatically generated with low confidence">
            <a:extLst>
              <a:ext uri="{FF2B5EF4-FFF2-40B4-BE49-F238E27FC236}">
                <a16:creationId xmlns:a16="http://schemas.microsoft.com/office/drawing/2014/main" id="{3D47F1F7-73DD-F720-350F-6CA3868846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1" b="6982"/>
          <a:stretch/>
        </p:blipFill>
        <p:spPr>
          <a:xfrm>
            <a:off x="765174" y="2070846"/>
            <a:ext cx="7612062" cy="418203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81AE306-7A0E-278C-1C66-E389ED3D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3" y="212471"/>
            <a:ext cx="7612063" cy="1417638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kern="0" dirty="0">
                <a:ea typeface="Raleway"/>
                <a:cs typeface="Raleway"/>
                <a:sym typeface="Raleway"/>
              </a:rPr>
              <a:t>Psychological burdens are lessened through the presence of social support</a:t>
            </a:r>
            <a:br>
              <a:rPr lang="en-US" sz="3600" b="1" kern="0" dirty="0">
                <a:solidFill>
                  <a:schemeClr val="bg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lang="en-US" sz="3400" dirty="0"/>
          </a:p>
        </p:txBody>
      </p:sp>
      <p:pic>
        <p:nvPicPr>
          <p:cNvPr id="9" name="Picture 8" descr="A person standing on a rocky hill&#10;&#10;Description automatically generated with low confidence">
            <a:extLst>
              <a:ext uri="{FF2B5EF4-FFF2-40B4-BE49-F238E27FC236}">
                <a16:creationId xmlns:a16="http://schemas.microsoft.com/office/drawing/2014/main" id="{81621528-E79D-1012-030A-5C8C2FB462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694" r="-1" b="-1"/>
          <a:stretch/>
        </p:blipFill>
        <p:spPr>
          <a:xfrm>
            <a:off x="765175" y="2070846"/>
            <a:ext cx="7612064" cy="4182035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96850E-A19E-808B-2CE2-92AB611ABC92}"/>
              </a:ext>
            </a:extLst>
          </p:cNvPr>
          <p:cNvSpPr txBox="1"/>
          <p:nvPr/>
        </p:nvSpPr>
        <p:spPr>
          <a:xfrm>
            <a:off x="765173" y="6359236"/>
            <a:ext cx="641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Schnall</a:t>
            </a:r>
            <a:r>
              <a:rPr lang="en-US" sz="1400" dirty="0">
                <a:solidFill>
                  <a:schemeClr val="bg1"/>
                </a:solidFill>
              </a:rPr>
              <a:t> et al., 2008, Social Support and the Perception of Geographical Slant</a:t>
            </a:r>
          </a:p>
        </p:txBody>
      </p:sp>
    </p:spTree>
    <p:extLst>
      <p:ext uri="{BB962C8B-B14F-4D97-AF65-F5344CB8AC3E}">
        <p14:creationId xmlns:p14="http://schemas.microsoft.com/office/powerpoint/2010/main" val="42568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Everyone needs social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670D2-EF38-ACED-A64F-B6F02BB0E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182035"/>
          </a:xfrm>
        </p:spPr>
        <p:txBody>
          <a:bodyPr>
            <a:normAutofit/>
          </a:bodyPr>
          <a:lstStyle/>
          <a:p>
            <a:r>
              <a:rPr lang="en-US" dirty="0"/>
              <a:t>Negative impacts of social isolations- lessons from Romanian orphanage studies (</a:t>
            </a:r>
            <a:r>
              <a:rPr lang="en-US" dirty="0">
                <a:hlinkClick r:id="rId3"/>
              </a:rPr>
              <a:t>Weir, 2014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Infants laid in cribs all day except when fed, diapered or bathed on a fixed schedule</a:t>
            </a:r>
          </a:p>
          <a:p>
            <a:pPr lvl="1"/>
            <a:r>
              <a:rPr lang="en-US" dirty="0"/>
              <a:t>As they aged they showed poor impulse control, social withdrawal, poor emotional regulation, low self-esteem, &amp; cognitive impairment</a:t>
            </a:r>
          </a:p>
          <a:p>
            <a:r>
              <a:rPr lang="en-US" dirty="0"/>
              <a:t>Health of social relationships correlates with physical &amp; mental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5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86215"/>
                </a:solidFill>
              </a:rPr>
              <a:t>How we relate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4" y="1677004"/>
            <a:ext cx="7612064" cy="1203695"/>
          </a:xfrm>
        </p:spPr>
        <p:txBody>
          <a:bodyPr>
            <a:normAutofit fontScale="92500"/>
          </a:bodyPr>
          <a:lstStyle/>
          <a:p>
            <a:r>
              <a:rPr lang="en-US" dirty="0"/>
              <a:t>Mimicry- The tendency to automatically synchronize affective responses, vocalizations, postures, and movements when observing another person</a:t>
            </a:r>
          </a:p>
        </p:txBody>
      </p:sp>
      <p:pic>
        <p:nvPicPr>
          <p:cNvPr id="5" name="Picture 4" descr="A collage of a person making different facial expressions&#10;&#10;Description automatically generated with low confidence">
            <a:extLst>
              <a:ext uri="{FF2B5EF4-FFF2-40B4-BE49-F238E27FC236}">
                <a16:creationId xmlns:a16="http://schemas.microsoft.com/office/drawing/2014/main" id="{350C4BDC-4A06-1AB9-A8A9-D5B56D7E6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405" y="2880699"/>
            <a:ext cx="3911600" cy="336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0E04BB-FBD5-5F02-1042-FE7B8B95E826}"/>
              </a:ext>
            </a:extLst>
          </p:cNvPr>
          <p:cNvSpPr txBox="1"/>
          <p:nvPr/>
        </p:nvSpPr>
        <p:spPr>
          <a:xfrm>
            <a:off x="765174" y="6363729"/>
            <a:ext cx="78845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Meltzhoff</a:t>
            </a:r>
            <a:r>
              <a:rPr lang="en-US" sz="1600" dirty="0">
                <a:solidFill>
                  <a:schemeClr val="bg1"/>
                </a:solidFill>
              </a:rPr>
              <a:t> and Moore (Science, 1977)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0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How we relate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7612064" cy="43299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Mirror Neurons- fire when one performs an action or experiences a sensation and when one observes another performing an action or experiencing a sensation.</a:t>
            </a:r>
          </a:p>
          <a:p>
            <a:r>
              <a:rPr lang="en-US" dirty="0"/>
              <a:t>Social vs. Physical Pain- Brain imaging studies suggest that social and physical pain share the same brain pathways (Eisenberger et al., 2003).</a:t>
            </a:r>
          </a:p>
          <a:p>
            <a:r>
              <a:rPr lang="en-US" dirty="0"/>
              <a:t>Vicarious experience of Pain- Brain areas associated with affective experience of pain are active when one experiences empathy for someone in pain (Singer et al., 2004).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Emotional Contagion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tendency to acquire another person’s emotions</a:t>
            </a:r>
          </a:p>
          <a:p>
            <a:r>
              <a:rPr lang="en-US" dirty="0"/>
              <a:t>Babies cry when they hear other babies crying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mimicry and emotional contagion to lead to empathy requires self-awareness and self/other distinction.</a:t>
            </a:r>
          </a:p>
          <a:p>
            <a:pPr lvl="1"/>
            <a:r>
              <a:rPr lang="en-US" dirty="0"/>
              <a:t>Did the affective experience originate from within or was it triggered by another person?</a:t>
            </a:r>
          </a:p>
          <a:p>
            <a:pPr lvl="1"/>
            <a:r>
              <a:rPr lang="en-US" dirty="0"/>
              <a:t>Without this distinction, emotional contagion could simply result in just </a:t>
            </a:r>
            <a:r>
              <a:rPr lang="en-US" u="sng" dirty="0"/>
              <a:t>personal distress </a:t>
            </a:r>
            <a:r>
              <a:rPr lang="en-US" dirty="0"/>
              <a:t>and a </a:t>
            </a:r>
            <a:r>
              <a:rPr lang="en-US" u="sng" dirty="0"/>
              <a:t>self-centered response </a:t>
            </a:r>
            <a:r>
              <a:rPr lang="en-US" dirty="0"/>
              <a:t>rather than empathy.</a:t>
            </a:r>
          </a:p>
        </p:txBody>
      </p:sp>
    </p:spTree>
    <p:extLst>
      <p:ext uri="{BB962C8B-B14F-4D97-AF65-F5344CB8AC3E}">
        <p14:creationId xmlns:p14="http://schemas.microsoft.com/office/powerpoint/2010/main" val="57505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Theory of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01" y="5566398"/>
            <a:ext cx="8242580" cy="2105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ability to understand that others have beliefs, desires, and intentions that are different than one’s own</a:t>
            </a:r>
          </a:p>
        </p:txBody>
      </p:sp>
      <p:pic>
        <p:nvPicPr>
          <p:cNvPr id="4" name="Online Media 3" descr="Theory of mind - Smarties task and Sally-Anne Task">
            <a:hlinkClick r:id="" action="ppaction://media"/>
            <a:extLst>
              <a:ext uri="{FF2B5EF4-FFF2-40B4-BE49-F238E27FC236}">
                <a16:creationId xmlns:a16="http://schemas.microsoft.com/office/drawing/2014/main" id="{787541A2-7BE9-2700-BD96-200209060A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52246" y="1279245"/>
            <a:ext cx="5437918" cy="407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What is Empathy?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When an observer perceives or imagines another’s affect and triggers a response so that the observer partially feels what the other is feeling</a:t>
            </a:r>
          </a:p>
          <a:p>
            <a:r>
              <a:rPr lang="en-US" dirty="0">
                <a:solidFill>
                  <a:srgbClr val="FFFFFF"/>
                </a:solidFill>
              </a:rPr>
              <a:t>Affect sharing</a:t>
            </a:r>
          </a:p>
        </p:txBody>
      </p:sp>
    </p:spTree>
    <p:extLst>
      <p:ext uri="{BB962C8B-B14F-4D97-AF65-F5344CB8AC3E}">
        <p14:creationId xmlns:p14="http://schemas.microsoft.com/office/powerpoint/2010/main" val="300041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Sympathy, Compassion, &amp; Empathic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Often treated synonymously</a:t>
            </a:r>
          </a:p>
          <a:p>
            <a:r>
              <a:rPr lang="en-US" dirty="0"/>
              <a:t>Psychological assessments of empathic concern involve self-report of sympathetic or compassionate feelings.</a:t>
            </a:r>
          </a:p>
          <a:p>
            <a:endParaRPr lang="en-US" dirty="0"/>
          </a:p>
          <a:p>
            <a:r>
              <a:rPr lang="en-US" dirty="0"/>
              <a:t>Key distinction between empathy and sympathy:</a:t>
            </a:r>
          </a:p>
          <a:p>
            <a:pPr lvl="1"/>
            <a:r>
              <a:rPr lang="en-US" dirty="0"/>
              <a:t>Empathy = affective sharing or “feeling with” the other</a:t>
            </a:r>
          </a:p>
          <a:p>
            <a:pPr lvl="1"/>
            <a:r>
              <a:rPr lang="en-US" dirty="0"/>
              <a:t>Sympathy &amp; Compassion =  inherently other oriented “feeling for” the other</a:t>
            </a:r>
          </a:p>
        </p:txBody>
      </p:sp>
    </p:spTree>
    <p:extLst>
      <p:ext uri="{BB962C8B-B14F-4D97-AF65-F5344CB8AC3E}">
        <p14:creationId xmlns:p14="http://schemas.microsoft.com/office/powerpoint/2010/main" val="1617616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7A0DE307DC44C9C6D49C199E56D43" ma:contentTypeVersion="19" ma:contentTypeDescription="Create a new document." ma:contentTypeScope="" ma:versionID="61f00766b87a9496803d4ae7b13bd90b">
  <xsd:schema xmlns:xsd="http://www.w3.org/2001/XMLSchema" xmlns:xs="http://www.w3.org/2001/XMLSchema" xmlns:p="http://schemas.microsoft.com/office/2006/metadata/properties" xmlns:ns1="http://schemas.microsoft.com/sharepoint/v3" xmlns:ns2="bdde9dca-b655-4c82-9756-0719d4cc3ad5" xmlns:ns3="08b51a6c-15c5-468c-9d03-3812a6e79002" targetNamespace="http://schemas.microsoft.com/office/2006/metadata/properties" ma:root="true" ma:fieldsID="6e239bdccc949f6f890f228cbddbf8da" ns1:_="" ns2:_="" ns3:_="">
    <xsd:import namespace="http://schemas.microsoft.com/sharepoint/v3"/>
    <xsd:import namespace="bdde9dca-b655-4c82-9756-0719d4cc3ad5"/>
    <xsd:import namespace="08b51a6c-15c5-468c-9d03-3812a6e79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unty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e9dca-b655-4c82-9756-0719d4cc3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y" ma:index="24" nillable="true" ma:displayName="County" ma:description="Where PIPs are from" ma:format="Dropdown" ma:internalName="Count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51a6c-15c5-468c-9d03-3812a6e79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764a0-56e0-4cd0-8eca-b34752208dec}" ma:internalName="TaxCatchAll" ma:showField="CatchAllData" ma:web="08b51a6c-15c5-468c-9d03-3812a6e7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25E4BA-4499-45CD-A422-14D911749E4D}"/>
</file>

<file path=customXml/itemProps2.xml><?xml version="1.0" encoding="utf-8"?>
<ds:datastoreItem xmlns:ds="http://schemas.openxmlformats.org/officeDocument/2006/customXml" ds:itemID="{5C787466-36CF-41D0-B37D-5860F7889CBC}"/>
</file>

<file path=docProps/app.xml><?xml version="1.0" encoding="utf-8"?>
<Properties xmlns="http://schemas.openxmlformats.org/officeDocument/2006/extended-properties" xmlns:vt="http://schemas.openxmlformats.org/officeDocument/2006/docPropsVTypes">
  <Template>{7DF64F7A-2550-7A4C-BE76-DC77E325B530}tf16401378</Template>
  <TotalTime>13307</TotalTime>
  <Words>967</Words>
  <Application>Microsoft Macintosh PowerPoint</Application>
  <PresentationFormat>On-screen Show (4:3)</PresentationFormat>
  <Paragraphs>89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Calibri</vt:lpstr>
      <vt:lpstr>Raleway</vt:lpstr>
      <vt:lpstr>Wingdings 2</vt:lpstr>
      <vt:lpstr>Work Sans Medium</vt:lpstr>
      <vt:lpstr>Habitat</vt:lpstr>
      <vt:lpstr>Understanding Social Support, Empathy, and the Therapeutic Alliance</vt:lpstr>
      <vt:lpstr>Psychological burdens are lessened through the presence of social support </vt:lpstr>
      <vt:lpstr>Everyone needs social support</vt:lpstr>
      <vt:lpstr>How we relate</vt:lpstr>
      <vt:lpstr>How we relate</vt:lpstr>
      <vt:lpstr>Emotional Contagion</vt:lpstr>
      <vt:lpstr>Theory of Mind</vt:lpstr>
      <vt:lpstr>What is Empathy?</vt:lpstr>
      <vt:lpstr>Sympathy, Compassion, &amp; Empathic Concern</vt:lpstr>
      <vt:lpstr>PowerPoint Presentation</vt:lpstr>
      <vt:lpstr>How do we become more empathetic?</vt:lpstr>
      <vt:lpstr>How do we become more empathetic?</vt:lpstr>
      <vt:lpstr>How do we become more empathetic?</vt:lpstr>
      <vt:lpstr>How do we connect with a help seeker?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Loren Martin</cp:lastModifiedBy>
  <cp:revision>38</cp:revision>
  <dcterms:created xsi:type="dcterms:W3CDTF">2014-11-05T22:06:52Z</dcterms:created>
  <dcterms:modified xsi:type="dcterms:W3CDTF">2023-06-29T20:19:57Z</dcterms:modified>
</cp:coreProperties>
</file>