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9" r:id="rId3"/>
    <p:sldId id="275" r:id="rId4"/>
    <p:sldId id="269" r:id="rId5"/>
    <p:sldId id="272" r:id="rId6"/>
    <p:sldId id="273" r:id="rId7"/>
    <p:sldId id="271" r:id="rId8"/>
    <p:sldId id="277" r:id="rId9"/>
    <p:sldId id="276" r:id="rId10"/>
    <p:sldId id="261" r:id="rId11"/>
    <p:sldId id="266" r:id="rId12"/>
    <p:sldId id="268" r:id="rId13"/>
    <p:sldId id="267" r:id="rId14"/>
    <p:sldId id="279" r:id="rId15"/>
    <p:sldId id="280" r:id="rId16"/>
    <p:sldId id="278" r:id="rId17"/>
    <p:sldId id="258" r:id="rId18"/>
    <p:sldId id="264"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588"/>
    <p:restoredTop sz="92197"/>
  </p:normalViewPr>
  <p:slideViewPr>
    <p:cSldViewPr snapToGrid="0" snapToObjects="1">
      <p:cViewPr varScale="1">
        <p:scale>
          <a:sx n="110" d="100"/>
          <a:sy n="110" d="100"/>
        </p:scale>
        <p:origin x="55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3/8/23</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3/8/23</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3/8/23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3/8/23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3/8/23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3/8/23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3/8/23</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3/8/23</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3/8/23</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https://www.calmhsa.org/programs/fema-covid19/" TargetMode="Externa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E2FA0-DA45-EC42-8428-EDA39705CDAC}"/>
              </a:ext>
            </a:extLst>
          </p:cNvPr>
          <p:cNvSpPr>
            <a:spLocks noGrp="1"/>
          </p:cNvSpPr>
          <p:nvPr>
            <p:ph type="ctrTitle"/>
          </p:nvPr>
        </p:nvSpPr>
        <p:spPr>
          <a:xfrm>
            <a:off x="1915125" y="2384385"/>
            <a:ext cx="8361229" cy="2196776"/>
          </a:xfrm>
        </p:spPr>
        <p:txBody>
          <a:bodyPr/>
          <a:lstStyle/>
          <a:p>
            <a:r>
              <a:rPr lang="en-US" dirty="0"/>
              <a:t>CALHOPE CONNECT:</a:t>
            </a:r>
            <a:br>
              <a:rPr lang="en-US" dirty="0"/>
            </a:br>
            <a:r>
              <a:rPr lang="en-US" dirty="0"/>
              <a:t>Meeting people where they are</a:t>
            </a:r>
          </a:p>
        </p:txBody>
      </p:sp>
      <p:sp>
        <p:nvSpPr>
          <p:cNvPr id="3" name="Subtitle 2">
            <a:extLst>
              <a:ext uri="{FF2B5EF4-FFF2-40B4-BE49-F238E27FC236}">
                <a16:creationId xmlns:a16="http://schemas.microsoft.com/office/drawing/2014/main" id="{5DC8F012-EB20-0D46-A164-75A1D33CEEF8}"/>
              </a:ext>
            </a:extLst>
          </p:cNvPr>
          <p:cNvSpPr>
            <a:spLocks noGrp="1"/>
          </p:cNvSpPr>
          <p:nvPr>
            <p:ph type="subTitle" idx="1"/>
          </p:nvPr>
        </p:nvSpPr>
        <p:spPr>
          <a:xfrm>
            <a:off x="2679904" y="4743358"/>
            <a:ext cx="6831673" cy="1086237"/>
          </a:xfrm>
        </p:spPr>
        <p:txBody>
          <a:bodyPr/>
          <a:lstStyle/>
          <a:p>
            <a:r>
              <a:rPr lang="en-US" dirty="0"/>
              <a:t>Keris </a:t>
            </a:r>
            <a:r>
              <a:rPr lang="en-US" dirty="0" err="1"/>
              <a:t>Jän</a:t>
            </a:r>
            <a:r>
              <a:rPr lang="en-US" dirty="0"/>
              <a:t> Myrick, M.B.A., M.S, CPMC</a:t>
            </a:r>
          </a:p>
        </p:txBody>
      </p:sp>
    </p:spTree>
    <p:extLst>
      <p:ext uri="{BB962C8B-B14F-4D97-AF65-F5344CB8AC3E}">
        <p14:creationId xmlns:p14="http://schemas.microsoft.com/office/powerpoint/2010/main" val="1406423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t1s.com - Everybody Loves Raymond Uses Active Listening from Parent Effectiveness Training-1.mp4">
            <a:hlinkClick r:id="" action="ppaction://media"/>
            <a:extLst>
              <a:ext uri="{FF2B5EF4-FFF2-40B4-BE49-F238E27FC236}">
                <a16:creationId xmlns:a16="http://schemas.microsoft.com/office/drawing/2014/main" id="{01C61EB3-A0A8-664B-9097-4EF83157F465}"/>
              </a:ext>
            </a:extLst>
          </p:cNvPr>
          <p:cNvPicPr>
            <a:picLocks noChangeAspect="1"/>
          </p:cNvPicPr>
          <p:nvPr>
            <a:videoFile r:link="rId2"/>
            <p:extLst>
              <p:ext uri="{DAA4B4D4-6D71-4841-9C94-3DE7FCFB9230}">
                <p14:media xmlns:p14="http://schemas.microsoft.com/office/powerpoint/2010/main" r:embed="rId1">
                  <p14:bmkLst>
                    <p14:bmk name="Bookmark 1" time="47940.3153"/>
                  </p14:bmkLst>
                </p14:media>
              </p:ext>
            </p:extLst>
          </p:nvPr>
        </p:nvPicPr>
        <p:blipFill>
          <a:blip r:embed="rId4"/>
          <a:stretch>
            <a:fillRect/>
          </a:stretch>
        </p:blipFill>
        <p:spPr>
          <a:xfrm>
            <a:off x="1894389" y="277792"/>
            <a:ext cx="8265611" cy="6199208"/>
          </a:xfrm>
          <a:prstGeom prst="rect">
            <a:avLst/>
          </a:prstGeom>
        </p:spPr>
      </p:pic>
    </p:spTree>
    <p:extLst>
      <p:ext uri="{BB962C8B-B14F-4D97-AF65-F5344CB8AC3E}">
        <p14:creationId xmlns:p14="http://schemas.microsoft.com/office/powerpoint/2010/main" val="281282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0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F1073F-0286-7B45-8FA9-0F0A8A440729}"/>
              </a:ext>
            </a:extLst>
          </p:cNvPr>
          <p:cNvPicPr>
            <a:picLocks noChangeAspect="1"/>
          </p:cNvPicPr>
          <p:nvPr/>
        </p:nvPicPr>
        <p:blipFill rotWithShape="1">
          <a:blip r:embed="rId2"/>
          <a:srcRect t="5004"/>
          <a:stretch/>
        </p:blipFill>
        <p:spPr>
          <a:xfrm>
            <a:off x="1157431" y="282632"/>
            <a:ext cx="10375900" cy="5998210"/>
          </a:xfrm>
          <a:prstGeom prst="rect">
            <a:avLst/>
          </a:prstGeom>
        </p:spPr>
      </p:pic>
      <p:sp>
        <p:nvSpPr>
          <p:cNvPr id="4" name="Rectangle 3">
            <a:extLst>
              <a:ext uri="{FF2B5EF4-FFF2-40B4-BE49-F238E27FC236}">
                <a16:creationId xmlns:a16="http://schemas.microsoft.com/office/drawing/2014/main" id="{AB29DF85-6B9C-404D-85F9-996EAA597A84}"/>
              </a:ext>
            </a:extLst>
          </p:cNvPr>
          <p:cNvSpPr/>
          <p:nvPr/>
        </p:nvSpPr>
        <p:spPr>
          <a:xfrm>
            <a:off x="4045528" y="6280843"/>
            <a:ext cx="5015346" cy="276999"/>
          </a:xfrm>
          <a:prstGeom prst="rect">
            <a:avLst/>
          </a:prstGeom>
        </p:spPr>
        <p:txBody>
          <a:bodyPr wrap="square">
            <a:spAutoFit/>
          </a:bodyPr>
          <a:lstStyle/>
          <a:p>
            <a:r>
              <a:rPr lang="en-US" sz="1200" dirty="0"/>
              <a:t>https://</a:t>
            </a:r>
            <a:r>
              <a:rPr lang="en-US" sz="1200" dirty="0" err="1"/>
              <a:t>beckinstitute.org</a:t>
            </a:r>
            <a:r>
              <a:rPr lang="en-US" sz="1200" dirty="0"/>
              <a:t>/center-for-recovery-oriented-cognitive-therapy/</a:t>
            </a:r>
          </a:p>
        </p:txBody>
      </p:sp>
    </p:spTree>
    <p:extLst>
      <p:ext uri="{BB962C8B-B14F-4D97-AF65-F5344CB8AC3E}">
        <p14:creationId xmlns:p14="http://schemas.microsoft.com/office/powerpoint/2010/main" val="3142944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322EA1-4847-E043-8DCB-AC895C569936}"/>
              </a:ext>
            </a:extLst>
          </p:cNvPr>
          <p:cNvPicPr>
            <a:picLocks noChangeAspect="1"/>
          </p:cNvPicPr>
          <p:nvPr/>
        </p:nvPicPr>
        <p:blipFill rotWithShape="1">
          <a:blip r:embed="rId2"/>
          <a:srcRect b="54424"/>
          <a:stretch/>
        </p:blipFill>
        <p:spPr>
          <a:xfrm>
            <a:off x="995474" y="764773"/>
            <a:ext cx="5412921" cy="5004260"/>
          </a:xfrm>
          <a:prstGeom prst="rect">
            <a:avLst/>
          </a:prstGeom>
        </p:spPr>
      </p:pic>
      <p:pic>
        <p:nvPicPr>
          <p:cNvPr id="5" name="Picture 4">
            <a:extLst>
              <a:ext uri="{FF2B5EF4-FFF2-40B4-BE49-F238E27FC236}">
                <a16:creationId xmlns:a16="http://schemas.microsoft.com/office/drawing/2014/main" id="{56271D41-3678-1D4C-94CF-EF42F28815B6}"/>
              </a:ext>
            </a:extLst>
          </p:cNvPr>
          <p:cNvPicPr>
            <a:picLocks noChangeAspect="1"/>
          </p:cNvPicPr>
          <p:nvPr/>
        </p:nvPicPr>
        <p:blipFill rotWithShape="1">
          <a:blip r:embed="rId2"/>
          <a:srcRect t="54303"/>
          <a:stretch/>
        </p:blipFill>
        <p:spPr>
          <a:xfrm>
            <a:off x="6614876" y="764773"/>
            <a:ext cx="5412921" cy="5004260"/>
          </a:xfrm>
          <a:prstGeom prst="rect">
            <a:avLst/>
          </a:prstGeom>
        </p:spPr>
      </p:pic>
      <p:sp>
        <p:nvSpPr>
          <p:cNvPr id="6" name="Rectangle 5">
            <a:extLst>
              <a:ext uri="{FF2B5EF4-FFF2-40B4-BE49-F238E27FC236}">
                <a16:creationId xmlns:a16="http://schemas.microsoft.com/office/drawing/2014/main" id="{F7A8DE99-576F-B04A-82EE-B890220BF2EA}"/>
              </a:ext>
            </a:extLst>
          </p:cNvPr>
          <p:cNvSpPr/>
          <p:nvPr/>
        </p:nvSpPr>
        <p:spPr>
          <a:xfrm>
            <a:off x="4045528" y="6280843"/>
            <a:ext cx="5015346" cy="276999"/>
          </a:xfrm>
          <a:prstGeom prst="rect">
            <a:avLst/>
          </a:prstGeom>
        </p:spPr>
        <p:txBody>
          <a:bodyPr wrap="square">
            <a:spAutoFit/>
          </a:bodyPr>
          <a:lstStyle/>
          <a:p>
            <a:r>
              <a:rPr lang="en-US" sz="1200" dirty="0"/>
              <a:t>https://</a:t>
            </a:r>
            <a:r>
              <a:rPr lang="en-US" sz="1200" dirty="0" err="1"/>
              <a:t>beckinstitute.org</a:t>
            </a:r>
            <a:r>
              <a:rPr lang="en-US" sz="1200" dirty="0"/>
              <a:t>/center-for-recovery-oriented-cognitive-therapy/</a:t>
            </a:r>
          </a:p>
        </p:txBody>
      </p:sp>
    </p:spTree>
    <p:extLst>
      <p:ext uri="{BB962C8B-B14F-4D97-AF65-F5344CB8AC3E}">
        <p14:creationId xmlns:p14="http://schemas.microsoft.com/office/powerpoint/2010/main" val="3346969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8EBA67-2E12-DC45-850F-F680D9ABDA64}"/>
              </a:ext>
            </a:extLst>
          </p:cNvPr>
          <p:cNvPicPr>
            <a:picLocks noChangeAspect="1"/>
          </p:cNvPicPr>
          <p:nvPr/>
        </p:nvPicPr>
        <p:blipFill>
          <a:blip r:embed="rId2"/>
          <a:stretch>
            <a:fillRect/>
          </a:stretch>
        </p:blipFill>
        <p:spPr>
          <a:xfrm>
            <a:off x="1357861" y="382848"/>
            <a:ext cx="10274300" cy="5892800"/>
          </a:xfrm>
          <a:prstGeom prst="rect">
            <a:avLst/>
          </a:prstGeom>
        </p:spPr>
      </p:pic>
      <p:sp>
        <p:nvSpPr>
          <p:cNvPr id="4" name="Rectangle 3">
            <a:extLst>
              <a:ext uri="{FF2B5EF4-FFF2-40B4-BE49-F238E27FC236}">
                <a16:creationId xmlns:a16="http://schemas.microsoft.com/office/drawing/2014/main" id="{61822366-7326-9345-A424-6E9890656A92}"/>
              </a:ext>
            </a:extLst>
          </p:cNvPr>
          <p:cNvSpPr/>
          <p:nvPr/>
        </p:nvSpPr>
        <p:spPr>
          <a:xfrm>
            <a:off x="4045528" y="6280843"/>
            <a:ext cx="5015346" cy="276999"/>
          </a:xfrm>
          <a:prstGeom prst="rect">
            <a:avLst/>
          </a:prstGeom>
        </p:spPr>
        <p:txBody>
          <a:bodyPr wrap="square">
            <a:spAutoFit/>
          </a:bodyPr>
          <a:lstStyle/>
          <a:p>
            <a:r>
              <a:rPr lang="en-US" sz="1200" dirty="0"/>
              <a:t>https://</a:t>
            </a:r>
            <a:r>
              <a:rPr lang="en-US" sz="1200" dirty="0" err="1"/>
              <a:t>beckinstitute.org</a:t>
            </a:r>
            <a:r>
              <a:rPr lang="en-US" sz="1200" dirty="0"/>
              <a:t>/center-for-recovery-oriented-cognitive-therapy/</a:t>
            </a:r>
          </a:p>
        </p:txBody>
      </p:sp>
    </p:spTree>
    <p:extLst>
      <p:ext uri="{BB962C8B-B14F-4D97-AF65-F5344CB8AC3E}">
        <p14:creationId xmlns:p14="http://schemas.microsoft.com/office/powerpoint/2010/main" val="1862584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F0DDB1-381F-2543-8511-3E53C825765C}"/>
              </a:ext>
            </a:extLst>
          </p:cNvPr>
          <p:cNvPicPr>
            <a:picLocks noChangeAspect="1"/>
          </p:cNvPicPr>
          <p:nvPr/>
        </p:nvPicPr>
        <p:blipFill>
          <a:blip r:embed="rId2"/>
          <a:stretch>
            <a:fillRect/>
          </a:stretch>
        </p:blipFill>
        <p:spPr>
          <a:xfrm>
            <a:off x="755249" y="671207"/>
            <a:ext cx="5694743" cy="4988523"/>
          </a:xfrm>
          <a:prstGeom prst="rect">
            <a:avLst/>
          </a:prstGeom>
        </p:spPr>
      </p:pic>
      <p:pic>
        <p:nvPicPr>
          <p:cNvPr id="6" name="Picture 5">
            <a:extLst>
              <a:ext uri="{FF2B5EF4-FFF2-40B4-BE49-F238E27FC236}">
                <a16:creationId xmlns:a16="http://schemas.microsoft.com/office/drawing/2014/main" id="{EF2345C7-F2ED-BE4D-9F0E-F02E1D730415}"/>
              </a:ext>
            </a:extLst>
          </p:cNvPr>
          <p:cNvPicPr>
            <a:picLocks noChangeAspect="1"/>
          </p:cNvPicPr>
          <p:nvPr/>
        </p:nvPicPr>
        <p:blipFill>
          <a:blip r:embed="rId3"/>
          <a:stretch>
            <a:fillRect/>
          </a:stretch>
        </p:blipFill>
        <p:spPr>
          <a:xfrm>
            <a:off x="6678592" y="0"/>
            <a:ext cx="6447179" cy="6858000"/>
          </a:xfrm>
          <a:prstGeom prst="rect">
            <a:avLst/>
          </a:prstGeom>
        </p:spPr>
      </p:pic>
    </p:spTree>
    <p:extLst>
      <p:ext uri="{BB962C8B-B14F-4D97-AF65-F5344CB8AC3E}">
        <p14:creationId xmlns:p14="http://schemas.microsoft.com/office/powerpoint/2010/main" val="84056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A18408-4C6B-D94B-9207-E9B2CDDEB351}"/>
              </a:ext>
            </a:extLst>
          </p:cNvPr>
          <p:cNvSpPr/>
          <p:nvPr/>
        </p:nvSpPr>
        <p:spPr>
          <a:xfrm>
            <a:off x="1145896" y="124139"/>
            <a:ext cx="10324616" cy="6555641"/>
          </a:xfrm>
          <a:prstGeom prst="rect">
            <a:avLst/>
          </a:prstGeom>
        </p:spPr>
        <p:txBody>
          <a:bodyPr wrap="square">
            <a:spAutoFit/>
          </a:bodyPr>
          <a:lstStyle/>
          <a:p>
            <a:pPr algn="ctr"/>
            <a:r>
              <a:rPr lang="en-US" sz="2000" cap="all" dirty="0">
                <a:solidFill>
                  <a:srgbClr val="252525"/>
                </a:solidFill>
                <a:latin typeface="proxima_nova_cn_rgbold"/>
              </a:rPr>
              <a:t>Tips for GROUP Tough Stuff:</a:t>
            </a:r>
          </a:p>
          <a:p>
            <a:endParaRPr lang="en-US" sz="1600" cap="all" dirty="0">
              <a:solidFill>
                <a:srgbClr val="252525"/>
              </a:solidFill>
              <a:latin typeface="proxima_nova_cn_rgbold"/>
            </a:endParaRPr>
          </a:p>
          <a:p>
            <a:r>
              <a:rPr lang="en-US" sz="1600" b="1" cap="all" dirty="0">
                <a:latin typeface="proxima_nova_cn_rgbold"/>
              </a:rPr>
              <a:t>THE STEPS TO A CARING RESPONSE:</a:t>
            </a:r>
          </a:p>
          <a:p>
            <a:pPr>
              <a:buFont typeface="Arial" panose="020B0604020202020204" pitchFamily="34" charset="0"/>
              <a:buChar char="•"/>
            </a:pPr>
            <a:r>
              <a:rPr lang="en-US" sz="1600" i="1" dirty="0">
                <a:solidFill>
                  <a:srgbClr val="191919"/>
                </a:solidFill>
                <a:latin typeface="proxima_nova_rgregular"/>
              </a:rPr>
              <a:t>Show that you understand the member's position or dilemma</a:t>
            </a:r>
            <a:r>
              <a:rPr lang="en-US" sz="1600" dirty="0">
                <a:solidFill>
                  <a:srgbClr val="191919"/>
                </a:solidFill>
                <a:latin typeface="proxima_nova_rgregular"/>
              </a:rPr>
              <a:t>: State that you understand the reason(s) the member’s needs</a:t>
            </a:r>
          </a:p>
          <a:p>
            <a:endParaRPr lang="en-US" sz="1600" dirty="0">
              <a:solidFill>
                <a:srgbClr val="191919"/>
              </a:solidFill>
              <a:latin typeface="proxima_nova_rgregular"/>
            </a:endParaRPr>
          </a:p>
          <a:p>
            <a:pPr>
              <a:buFont typeface="Arial" panose="020B0604020202020204" pitchFamily="34" charset="0"/>
              <a:buChar char="•"/>
            </a:pPr>
            <a:r>
              <a:rPr lang="en-US" sz="1600" i="1" dirty="0">
                <a:solidFill>
                  <a:srgbClr val="191919"/>
                </a:solidFill>
                <a:latin typeface="proxima_nova_rgregular"/>
              </a:rPr>
              <a:t>Use "I" or ”we” statements</a:t>
            </a:r>
            <a:r>
              <a:rPr lang="en-US" sz="1600" dirty="0">
                <a:solidFill>
                  <a:srgbClr val="191919"/>
                </a:solidFill>
                <a:latin typeface="proxima_nova_rgregular"/>
              </a:rPr>
              <a:t>, which show what is happening impacts you and the group while insuring the member is being heard. For example, "I know things are difficult for you, but right now we're trying to figure out what Camilla can do about child care and then we can talk about your situation.”</a:t>
            </a:r>
          </a:p>
          <a:p>
            <a:endParaRPr lang="en-US" sz="1600" dirty="0">
              <a:solidFill>
                <a:srgbClr val="191919"/>
              </a:solidFill>
              <a:latin typeface="proxima_nova_rgregular"/>
            </a:endParaRPr>
          </a:p>
          <a:p>
            <a:pPr>
              <a:buFont typeface="Arial" panose="020B0604020202020204" pitchFamily="34" charset="0"/>
              <a:buChar char="•"/>
            </a:pPr>
            <a:r>
              <a:rPr lang="en-US" sz="1600" i="1" dirty="0">
                <a:solidFill>
                  <a:srgbClr val="191919"/>
                </a:solidFill>
                <a:latin typeface="proxima_nova_rgregular"/>
              </a:rPr>
              <a:t>Set limits</a:t>
            </a:r>
            <a:r>
              <a:rPr lang="en-US" sz="1600" dirty="0">
                <a:solidFill>
                  <a:srgbClr val="191919"/>
                </a:solidFill>
                <a:latin typeface="proxima_nova_rgregular"/>
              </a:rPr>
              <a:t>: Gently but firmly redirect. Explain your reasons; letting the member know why you need to change the situation will like them to participate. For example, "I know things are difficult for you, but right now we're trying to figure out what Camilla can do about child care, and and interruptions make it difficult to help her.”</a:t>
            </a:r>
          </a:p>
          <a:p>
            <a:endParaRPr lang="en-US" sz="1600" dirty="0">
              <a:solidFill>
                <a:srgbClr val="191919"/>
              </a:solidFill>
              <a:latin typeface="proxima_nova_rgregular"/>
            </a:endParaRPr>
          </a:p>
          <a:p>
            <a:pPr>
              <a:buFont typeface="Arial" panose="020B0604020202020204" pitchFamily="34" charset="0"/>
              <a:buChar char="•"/>
            </a:pPr>
            <a:r>
              <a:rPr lang="en-US" sz="1600" i="1" dirty="0">
                <a:solidFill>
                  <a:srgbClr val="191919"/>
                </a:solidFill>
                <a:latin typeface="proxima_nova_rgregular"/>
              </a:rPr>
              <a:t>Suggest an alternative</a:t>
            </a:r>
            <a:r>
              <a:rPr lang="en-US" sz="1600" dirty="0">
                <a:solidFill>
                  <a:srgbClr val="191919"/>
                </a:solidFill>
                <a:latin typeface="proxima_nova_rgregular"/>
              </a:rPr>
              <a:t>: Explain what you'd like to see the member do instead of the negative behavior. For example, "I know things are difficult for you, but right now we're trying to figure out what Camilla can do about child care, and it's hard to do with interruptions. I wonder if we could wait to talk about your problem until after we've come to some conclusions about what Camilla can do.”</a:t>
            </a:r>
          </a:p>
          <a:p>
            <a:pPr>
              <a:buFont typeface="Arial" panose="020B0604020202020204" pitchFamily="34" charset="0"/>
              <a:buChar char="•"/>
            </a:pPr>
            <a:endParaRPr lang="en-US" sz="1600" dirty="0">
              <a:solidFill>
                <a:srgbClr val="191919"/>
              </a:solidFill>
              <a:latin typeface="proxima_nova_rgregular"/>
            </a:endParaRPr>
          </a:p>
          <a:p>
            <a:pPr>
              <a:buFont typeface="Arial" panose="020B0604020202020204" pitchFamily="34" charset="0"/>
              <a:buChar char="•"/>
            </a:pPr>
            <a:r>
              <a:rPr lang="en-US" sz="1600" i="1" dirty="0">
                <a:solidFill>
                  <a:srgbClr val="191919"/>
                </a:solidFill>
                <a:latin typeface="proxima_nova_rgregular"/>
              </a:rPr>
              <a:t>Get the member's agreement on the alternative</a:t>
            </a:r>
            <a:r>
              <a:rPr lang="en-US" sz="1600" dirty="0">
                <a:solidFill>
                  <a:srgbClr val="191919"/>
                </a:solidFill>
                <a:latin typeface="proxima_nova_rgregular"/>
              </a:rPr>
              <a:t>: Make sure the member understands what is being asked of them and agrees to do it. For example, "I know things are difficult for you right now, but we're trying to figure out what Camilla can do about child care right now, and it's hard to do when you keep interrupting. I wonder if we could wait to talk about your problem until after we've come to some conclusions about what Camilla can do. Is that okay with you?”</a:t>
            </a:r>
          </a:p>
          <a:p>
            <a:pPr>
              <a:buFont typeface="Arial" panose="020B0604020202020204" pitchFamily="34" charset="0"/>
              <a:buChar char="•"/>
            </a:pPr>
            <a:endParaRPr lang="en-US" sz="1600" dirty="0">
              <a:solidFill>
                <a:srgbClr val="191919"/>
              </a:solidFill>
              <a:latin typeface="proxima_nova_rgregular"/>
            </a:endParaRPr>
          </a:p>
          <a:p>
            <a:pPr algn="ctr"/>
            <a:r>
              <a:rPr lang="en-US" sz="1600" i="1" dirty="0">
                <a:solidFill>
                  <a:srgbClr val="191919"/>
                </a:solidFill>
                <a:latin typeface="proxima_nova_rgregular"/>
              </a:rPr>
              <a:t>IT MAY BE HELPFUL </a:t>
            </a:r>
            <a:r>
              <a:rPr lang="en-US" sz="1600" dirty="0">
                <a:solidFill>
                  <a:srgbClr val="191919"/>
                </a:solidFill>
                <a:latin typeface="proxima_nova_rgregular"/>
              </a:rPr>
              <a:t>– to have another Peer Facilitator to support folks who may need more one on one time and attention as well as support them in while in the group</a:t>
            </a:r>
            <a:endParaRPr lang="en-US" sz="1600" b="0" i="0" u="none" strike="noStrike" dirty="0">
              <a:solidFill>
                <a:srgbClr val="191919"/>
              </a:solidFill>
              <a:effectLst/>
              <a:latin typeface="proxima_nova_rgregular"/>
            </a:endParaRPr>
          </a:p>
        </p:txBody>
      </p:sp>
    </p:spTree>
    <p:extLst>
      <p:ext uri="{BB962C8B-B14F-4D97-AF65-F5344CB8AC3E}">
        <p14:creationId xmlns:p14="http://schemas.microsoft.com/office/powerpoint/2010/main" val="952501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64F8A9-342E-8740-ABE5-E5DAB6802184}"/>
              </a:ext>
            </a:extLst>
          </p:cNvPr>
          <p:cNvPicPr>
            <a:picLocks noChangeAspect="1"/>
          </p:cNvPicPr>
          <p:nvPr/>
        </p:nvPicPr>
        <p:blipFill>
          <a:blip r:embed="rId2"/>
          <a:stretch>
            <a:fillRect/>
          </a:stretch>
        </p:blipFill>
        <p:spPr>
          <a:xfrm>
            <a:off x="1257300" y="410881"/>
            <a:ext cx="10172700" cy="6057900"/>
          </a:xfrm>
          <a:prstGeom prst="rect">
            <a:avLst/>
          </a:prstGeom>
        </p:spPr>
      </p:pic>
    </p:spTree>
    <p:extLst>
      <p:ext uri="{BB962C8B-B14F-4D97-AF65-F5344CB8AC3E}">
        <p14:creationId xmlns:p14="http://schemas.microsoft.com/office/powerpoint/2010/main" val="3476019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A9F22-BEDC-2542-BB3E-849BBCEECDD4}"/>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6D74FBA2-ED2B-8C43-BD4A-289FB4C713A5}"/>
              </a:ext>
            </a:extLst>
          </p:cNvPr>
          <p:cNvSpPr>
            <a:spLocks noGrp="1"/>
          </p:cNvSpPr>
          <p:nvPr>
            <p:ph idx="1"/>
          </p:nvPr>
        </p:nvSpPr>
        <p:spPr>
          <a:xfrm>
            <a:off x="6256020" y="297180"/>
            <a:ext cx="5516880" cy="5875020"/>
          </a:xfrm>
        </p:spPr>
        <p:txBody>
          <a:bodyPr>
            <a:normAutofit fontScale="85000" lnSpcReduction="20000"/>
          </a:bodyPr>
          <a:lstStyle/>
          <a:p>
            <a:r>
              <a:rPr lang="en-US" dirty="0">
                <a:hlinkClick r:id="rId2"/>
              </a:rPr>
              <a:t>https://www.calmhsa.org/programs/fema-covid19/</a:t>
            </a:r>
            <a:endParaRPr lang="en-US" dirty="0"/>
          </a:p>
          <a:p>
            <a:endParaRPr lang="en-US" dirty="0"/>
          </a:p>
          <a:p>
            <a:r>
              <a:rPr lang="en-US" b="1" u="sng" dirty="0"/>
              <a:t>CRISIS resources:</a:t>
            </a:r>
            <a:br>
              <a:rPr lang="en-US" dirty="0"/>
            </a:br>
            <a:endParaRPr lang="en-US" dirty="0"/>
          </a:p>
          <a:p>
            <a:r>
              <a:rPr lang="en-US" dirty="0"/>
              <a:t>National Suicide Prevention Lifeline: 988 or 1-800-273-8255</a:t>
            </a:r>
          </a:p>
          <a:p>
            <a:r>
              <a:rPr lang="en-US" dirty="0"/>
              <a:t>Trans Lifeline: 1-877-565-8860</a:t>
            </a:r>
          </a:p>
          <a:p>
            <a:r>
              <a:rPr lang="en-US" dirty="0"/>
              <a:t>The Trevor Project: 1-866-488-7386</a:t>
            </a:r>
          </a:p>
          <a:p>
            <a:r>
              <a:rPr lang="en-US" dirty="0"/>
              <a:t>Crisis Text Line: Text HOME to 741741</a:t>
            </a:r>
          </a:p>
          <a:p>
            <a:r>
              <a:rPr lang="en-US" dirty="0"/>
              <a:t>24/7 California Peer-Run Warm Line: 1-855-845-7415</a:t>
            </a:r>
          </a:p>
          <a:p>
            <a:r>
              <a:rPr lang="en-US" dirty="0" err="1"/>
              <a:t>Warmline.org</a:t>
            </a:r>
            <a:r>
              <a:rPr lang="en-US" dirty="0"/>
              <a:t> contains the links to Peer run or staffed Warm Lines in every state</a:t>
            </a:r>
          </a:p>
          <a:p>
            <a:r>
              <a:rPr lang="en-US" dirty="0"/>
              <a:t>Veterans Crisis Line: 1-800-273-8255</a:t>
            </a:r>
          </a:p>
          <a:p>
            <a:r>
              <a:rPr lang="en-US" dirty="0"/>
              <a:t>*NOTE: Many of these resources could utilize restrictive interventions, like active rescues (wellness or welfare checks) involving law enforcement or emergency services (with the exception of Trans Lifeline). You can ask if this is a possibility at any point in your conversation if this is a concern for you. You can also utilize these resources if you are concerned about someone in your life approaching a crisis.</a:t>
            </a:r>
          </a:p>
          <a:p>
            <a:endParaRPr lang="en-US" dirty="0"/>
          </a:p>
        </p:txBody>
      </p:sp>
      <p:sp>
        <p:nvSpPr>
          <p:cNvPr id="9" name="TextBox 8">
            <a:extLst>
              <a:ext uri="{FF2B5EF4-FFF2-40B4-BE49-F238E27FC236}">
                <a16:creationId xmlns:a16="http://schemas.microsoft.com/office/drawing/2014/main" id="{9D75A160-F43C-0D47-87F5-33F479FE18CB}"/>
              </a:ext>
            </a:extLst>
          </p:cNvPr>
          <p:cNvSpPr txBox="1"/>
          <p:nvPr/>
        </p:nvSpPr>
        <p:spPr>
          <a:xfrm>
            <a:off x="6103966" y="5928089"/>
            <a:ext cx="5820987" cy="646331"/>
          </a:xfrm>
          <a:prstGeom prst="rect">
            <a:avLst/>
          </a:prstGeom>
          <a:noFill/>
        </p:spPr>
        <p:txBody>
          <a:bodyPr wrap="square" rtlCol="0">
            <a:spAutoFit/>
          </a:bodyPr>
          <a:lstStyle/>
          <a:p>
            <a:r>
              <a:rPr lang="en-US" b="1" dirty="0">
                <a:solidFill>
                  <a:srgbClr val="FF0000"/>
                </a:solidFill>
              </a:rPr>
              <a:t>KNOW YOUR AGENCY’S PROTOCOL FOR REPONDING  to SELF HARM and FOLLOW YOUR AGENCY’S PROTOCOL</a:t>
            </a:r>
          </a:p>
        </p:txBody>
      </p:sp>
    </p:spTree>
    <p:extLst>
      <p:ext uri="{BB962C8B-B14F-4D97-AF65-F5344CB8AC3E}">
        <p14:creationId xmlns:p14="http://schemas.microsoft.com/office/powerpoint/2010/main" val="3665299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03BF89-2C49-7848-BB13-2F6FC2B6DE56}"/>
              </a:ext>
            </a:extLst>
          </p:cNvPr>
          <p:cNvPicPr>
            <a:picLocks noChangeAspect="1"/>
          </p:cNvPicPr>
          <p:nvPr/>
        </p:nvPicPr>
        <p:blipFill>
          <a:blip r:embed="rId2"/>
          <a:stretch>
            <a:fillRect/>
          </a:stretch>
        </p:blipFill>
        <p:spPr>
          <a:xfrm>
            <a:off x="2032000" y="990600"/>
            <a:ext cx="8128000" cy="4876800"/>
          </a:xfrm>
          <a:prstGeom prst="rect">
            <a:avLst/>
          </a:prstGeom>
        </p:spPr>
      </p:pic>
      <p:sp>
        <p:nvSpPr>
          <p:cNvPr id="2" name="TextBox 1">
            <a:extLst>
              <a:ext uri="{FF2B5EF4-FFF2-40B4-BE49-F238E27FC236}">
                <a16:creationId xmlns:a16="http://schemas.microsoft.com/office/drawing/2014/main" id="{D062A338-3B58-9346-AF07-7590A81AD123}"/>
              </a:ext>
            </a:extLst>
          </p:cNvPr>
          <p:cNvSpPr txBox="1"/>
          <p:nvPr/>
        </p:nvSpPr>
        <p:spPr>
          <a:xfrm>
            <a:off x="4452395" y="185195"/>
            <a:ext cx="3287210" cy="646331"/>
          </a:xfrm>
          <a:prstGeom prst="rect">
            <a:avLst/>
          </a:prstGeom>
          <a:noFill/>
        </p:spPr>
        <p:txBody>
          <a:bodyPr wrap="square" rtlCol="0">
            <a:spAutoFit/>
          </a:bodyPr>
          <a:lstStyle/>
          <a:p>
            <a:pPr algn="ctr"/>
            <a:r>
              <a:rPr lang="en-US" sz="3600" dirty="0"/>
              <a:t>Q &amp; A</a:t>
            </a:r>
          </a:p>
        </p:txBody>
      </p:sp>
    </p:spTree>
    <p:extLst>
      <p:ext uri="{BB962C8B-B14F-4D97-AF65-F5344CB8AC3E}">
        <p14:creationId xmlns:p14="http://schemas.microsoft.com/office/powerpoint/2010/main" val="3992394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B1E8E9B-3AF2-C54B-A7C4-8466CAE2D374}"/>
              </a:ext>
            </a:extLst>
          </p:cNvPr>
          <p:cNvPicPr>
            <a:picLocks noChangeAspect="1"/>
          </p:cNvPicPr>
          <p:nvPr/>
        </p:nvPicPr>
        <p:blipFill rotWithShape="1">
          <a:blip r:embed="rId2"/>
          <a:srcRect t="9000" r="28573"/>
          <a:stretch/>
        </p:blipFill>
        <p:spPr>
          <a:xfrm>
            <a:off x="1371600" y="247888"/>
            <a:ext cx="10149840" cy="6240780"/>
          </a:xfrm>
          <a:prstGeom prst="rect">
            <a:avLst/>
          </a:prstGeom>
        </p:spPr>
      </p:pic>
      <p:sp>
        <p:nvSpPr>
          <p:cNvPr id="12" name="Rectangle 11">
            <a:extLst>
              <a:ext uri="{FF2B5EF4-FFF2-40B4-BE49-F238E27FC236}">
                <a16:creationId xmlns:a16="http://schemas.microsoft.com/office/drawing/2014/main" id="{26C26DB4-60C3-6046-9BF9-BBEDE720327F}"/>
              </a:ext>
            </a:extLst>
          </p:cNvPr>
          <p:cNvSpPr/>
          <p:nvPr/>
        </p:nvSpPr>
        <p:spPr>
          <a:xfrm>
            <a:off x="4366260" y="6530816"/>
            <a:ext cx="10172700" cy="261610"/>
          </a:xfrm>
          <a:prstGeom prst="rect">
            <a:avLst/>
          </a:prstGeom>
        </p:spPr>
        <p:txBody>
          <a:bodyPr wrap="square">
            <a:spAutoFit/>
          </a:bodyPr>
          <a:lstStyle/>
          <a:p>
            <a:r>
              <a:rPr lang="en-US" sz="1100" dirty="0"/>
              <a:t>https://</a:t>
            </a:r>
            <a:r>
              <a:rPr lang="en-US" sz="1100" dirty="0" err="1"/>
              <a:t>dailyevergreen.com</a:t>
            </a:r>
            <a:r>
              <a:rPr lang="en-US" sz="1100" dirty="0"/>
              <a:t>/37410/news/welcome-sign-greets-visitors-in-dozens-of-languages/</a:t>
            </a:r>
          </a:p>
        </p:txBody>
      </p:sp>
    </p:spTree>
    <p:extLst>
      <p:ext uri="{BB962C8B-B14F-4D97-AF65-F5344CB8AC3E}">
        <p14:creationId xmlns:p14="http://schemas.microsoft.com/office/powerpoint/2010/main" val="2361306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5FBC5-7AEC-3848-B447-6A76ACB88765}"/>
              </a:ext>
            </a:extLst>
          </p:cNvPr>
          <p:cNvSpPr>
            <a:spLocks noGrp="1"/>
          </p:cNvSpPr>
          <p:nvPr>
            <p:ph type="title"/>
          </p:nvPr>
        </p:nvSpPr>
        <p:spPr/>
        <p:txBody>
          <a:bodyPr/>
          <a:lstStyle/>
          <a:p>
            <a:r>
              <a:rPr lang="en-US" dirty="0"/>
              <a:t>Language Matters</a:t>
            </a:r>
          </a:p>
        </p:txBody>
      </p:sp>
      <p:sp>
        <p:nvSpPr>
          <p:cNvPr id="3" name="Content Placeholder 2">
            <a:extLst>
              <a:ext uri="{FF2B5EF4-FFF2-40B4-BE49-F238E27FC236}">
                <a16:creationId xmlns:a16="http://schemas.microsoft.com/office/drawing/2014/main" id="{B76BFCE8-4DA0-FF44-9C1F-42B527787F35}"/>
              </a:ext>
            </a:extLst>
          </p:cNvPr>
          <p:cNvSpPr>
            <a:spLocks noGrp="1"/>
          </p:cNvSpPr>
          <p:nvPr>
            <p:ph idx="1"/>
          </p:nvPr>
        </p:nvSpPr>
        <p:spPr>
          <a:xfrm>
            <a:off x="1371600" y="1428750"/>
            <a:ext cx="9601200" cy="5231654"/>
          </a:xfrm>
        </p:spPr>
        <p:txBody>
          <a:bodyPr>
            <a:noAutofit/>
          </a:bodyPr>
          <a:lstStyle/>
          <a:p>
            <a:r>
              <a:rPr lang="en-US" sz="3200" dirty="0"/>
              <a:t>“LANGUAGE IS OFTEN A REFLECTION OF CULTURE, and when unchecked, can be used to perpetuate violence and oppression. Words have the power to reinforce stereotypes, marginalize the most vulnerable among us, and support harmful ideas about race, gender, sexual orientation and gender identity, socioeconomic status, and other factors. Language also has the power to be a revolutionary tool in dismantling existing power structures. Language has the capacity to liberate and empower.”</a:t>
            </a:r>
          </a:p>
        </p:txBody>
      </p:sp>
      <p:sp>
        <p:nvSpPr>
          <p:cNvPr id="4" name="TextBox 3">
            <a:extLst>
              <a:ext uri="{FF2B5EF4-FFF2-40B4-BE49-F238E27FC236}">
                <a16:creationId xmlns:a16="http://schemas.microsoft.com/office/drawing/2014/main" id="{6B5EB9F7-830E-7B4A-8A52-B935FA3A4745}"/>
              </a:ext>
            </a:extLst>
          </p:cNvPr>
          <p:cNvSpPr txBox="1"/>
          <p:nvPr/>
        </p:nvSpPr>
        <p:spPr>
          <a:xfrm>
            <a:off x="4718304" y="6291072"/>
            <a:ext cx="6128088" cy="369332"/>
          </a:xfrm>
          <a:prstGeom prst="rect">
            <a:avLst/>
          </a:prstGeom>
          <a:noFill/>
        </p:spPr>
        <p:txBody>
          <a:bodyPr wrap="none" rtlCol="0">
            <a:spAutoFit/>
          </a:bodyPr>
          <a:lstStyle/>
          <a:p>
            <a:r>
              <a:rPr lang="en-US" dirty="0"/>
              <a:t>National Black Justice Coalition: Words Matter  </a:t>
            </a:r>
            <a:r>
              <a:rPr lang="en-US"/>
              <a:t>Justice Toolkit</a:t>
            </a:r>
          </a:p>
        </p:txBody>
      </p:sp>
    </p:spTree>
    <p:extLst>
      <p:ext uri="{BB962C8B-B14F-4D97-AF65-F5344CB8AC3E}">
        <p14:creationId xmlns:p14="http://schemas.microsoft.com/office/powerpoint/2010/main" val="1955001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F52742-12FC-364E-BAB8-E5308FE7B157}"/>
              </a:ext>
            </a:extLst>
          </p:cNvPr>
          <p:cNvPicPr>
            <a:picLocks noChangeAspect="1"/>
          </p:cNvPicPr>
          <p:nvPr/>
        </p:nvPicPr>
        <p:blipFill>
          <a:blip r:embed="rId2"/>
          <a:stretch>
            <a:fillRect/>
          </a:stretch>
        </p:blipFill>
        <p:spPr>
          <a:xfrm>
            <a:off x="1313411" y="241499"/>
            <a:ext cx="10174778" cy="6325556"/>
          </a:xfrm>
          <a:prstGeom prst="rect">
            <a:avLst/>
          </a:prstGeom>
        </p:spPr>
      </p:pic>
    </p:spTree>
    <p:extLst>
      <p:ext uri="{BB962C8B-B14F-4D97-AF65-F5344CB8AC3E}">
        <p14:creationId xmlns:p14="http://schemas.microsoft.com/office/powerpoint/2010/main" val="3826393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52A71E-5238-E34C-BC71-916608CF0E6C}"/>
              </a:ext>
            </a:extLst>
          </p:cNvPr>
          <p:cNvPicPr>
            <a:picLocks noChangeAspect="1"/>
          </p:cNvPicPr>
          <p:nvPr/>
        </p:nvPicPr>
        <p:blipFill>
          <a:blip r:embed="rId2"/>
          <a:stretch>
            <a:fillRect/>
          </a:stretch>
        </p:blipFill>
        <p:spPr>
          <a:xfrm>
            <a:off x="1333500" y="254000"/>
            <a:ext cx="9525000" cy="6350000"/>
          </a:xfrm>
          <a:prstGeom prst="rect">
            <a:avLst/>
          </a:prstGeom>
        </p:spPr>
      </p:pic>
    </p:spTree>
    <p:extLst>
      <p:ext uri="{BB962C8B-B14F-4D97-AF65-F5344CB8AC3E}">
        <p14:creationId xmlns:p14="http://schemas.microsoft.com/office/powerpoint/2010/main" val="1318039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E3F930-6143-0F4B-A51B-03CF1662BE49}"/>
              </a:ext>
            </a:extLst>
          </p:cNvPr>
          <p:cNvPicPr>
            <a:picLocks noChangeAspect="1"/>
          </p:cNvPicPr>
          <p:nvPr/>
        </p:nvPicPr>
        <p:blipFill>
          <a:blip r:embed="rId2"/>
          <a:stretch>
            <a:fillRect/>
          </a:stretch>
        </p:blipFill>
        <p:spPr>
          <a:xfrm>
            <a:off x="3022600" y="1032623"/>
            <a:ext cx="6400800" cy="5427443"/>
          </a:xfrm>
          <a:prstGeom prst="rect">
            <a:avLst/>
          </a:prstGeom>
        </p:spPr>
      </p:pic>
    </p:spTree>
    <p:extLst>
      <p:ext uri="{BB962C8B-B14F-4D97-AF65-F5344CB8AC3E}">
        <p14:creationId xmlns:p14="http://schemas.microsoft.com/office/powerpoint/2010/main" val="3322114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6BDDD3-405F-FE49-9C2D-F4B7E246C818}"/>
              </a:ext>
            </a:extLst>
          </p:cNvPr>
          <p:cNvPicPr>
            <a:picLocks noChangeAspect="1"/>
          </p:cNvPicPr>
          <p:nvPr/>
        </p:nvPicPr>
        <p:blipFill>
          <a:blip r:embed="rId2"/>
          <a:stretch>
            <a:fillRect/>
          </a:stretch>
        </p:blipFill>
        <p:spPr>
          <a:xfrm>
            <a:off x="4701541" y="342900"/>
            <a:ext cx="7254239" cy="6286500"/>
          </a:xfrm>
          <a:prstGeom prst="rect">
            <a:avLst/>
          </a:prstGeom>
        </p:spPr>
      </p:pic>
      <p:pic>
        <p:nvPicPr>
          <p:cNvPr id="3" name="Picture 2">
            <a:extLst>
              <a:ext uri="{FF2B5EF4-FFF2-40B4-BE49-F238E27FC236}">
                <a16:creationId xmlns:a16="http://schemas.microsoft.com/office/drawing/2014/main" id="{DED9AF42-FFD4-F149-B924-F714E22882BA}"/>
              </a:ext>
            </a:extLst>
          </p:cNvPr>
          <p:cNvPicPr>
            <a:picLocks noChangeAspect="1"/>
          </p:cNvPicPr>
          <p:nvPr/>
        </p:nvPicPr>
        <p:blipFill>
          <a:blip r:embed="rId3"/>
          <a:stretch>
            <a:fillRect/>
          </a:stretch>
        </p:blipFill>
        <p:spPr>
          <a:xfrm>
            <a:off x="861060" y="964692"/>
            <a:ext cx="3377518" cy="5042916"/>
          </a:xfrm>
          <a:prstGeom prst="rect">
            <a:avLst/>
          </a:prstGeom>
        </p:spPr>
      </p:pic>
    </p:spTree>
    <p:extLst>
      <p:ext uri="{BB962C8B-B14F-4D97-AF65-F5344CB8AC3E}">
        <p14:creationId xmlns:p14="http://schemas.microsoft.com/office/powerpoint/2010/main" val="425601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8B45E2-5F20-1D4A-AA47-2966C0A97017}"/>
              </a:ext>
            </a:extLst>
          </p:cNvPr>
          <p:cNvPicPr>
            <a:picLocks noChangeAspect="1"/>
          </p:cNvPicPr>
          <p:nvPr/>
        </p:nvPicPr>
        <p:blipFill>
          <a:blip r:embed="rId2"/>
          <a:stretch>
            <a:fillRect/>
          </a:stretch>
        </p:blipFill>
        <p:spPr>
          <a:xfrm>
            <a:off x="1144499" y="0"/>
            <a:ext cx="6839761" cy="6858000"/>
          </a:xfrm>
          <a:prstGeom prst="rect">
            <a:avLst/>
          </a:prstGeom>
        </p:spPr>
      </p:pic>
      <p:sp>
        <p:nvSpPr>
          <p:cNvPr id="4" name="Rectangle 3">
            <a:extLst>
              <a:ext uri="{FF2B5EF4-FFF2-40B4-BE49-F238E27FC236}">
                <a16:creationId xmlns:a16="http://schemas.microsoft.com/office/drawing/2014/main" id="{33AA52CC-594E-4341-ACFB-2AEC13F815BA}"/>
              </a:ext>
            </a:extLst>
          </p:cNvPr>
          <p:cNvSpPr/>
          <p:nvPr/>
        </p:nvSpPr>
        <p:spPr>
          <a:xfrm>
            <a:off x="8374380" y="6175152"/>
            <a:ext cx="3421380" cy="523220"/>
          </a:xfrm>
          <a:prstGeom prst="rect">
            <a:avLst/>
          </a:prstGeom>
        </p:spPr>
        <p:txBody>
          <a:bodyPr wrap="square">
            <a:spAutoFit/>
          </a:bodyPr>
          <a:lstStyle/>
          <a:p>
            <a:r>
              <a:rPr lang="en-US" sz="1400" dirty="0"/>
              <a:t>https://</a:t>
            </a:r>
            <a:r>
              <a:rPr lang="en-US" sz="1400" dirty="0" err="1"/>
              <a:t>www.nytimes.com</a:t>
            </a:r>
            <a:r>
              <a:rPr lang="en-US" sz="1400" dirty="0"/>
              <a:t>/2022/12/22/well/family/active-listening-skills-</a:t>
            </a:r>
            <a:r>
              <a:rPr lang="en-US" sz="1400" dirty="0" err="1"/>
              <a:t>fbi.html</a:t>
            </a:r>
            <a:endParaRPr lang="en-US" sz="1400" dirty="0"/>
          </a:p>
        </p:txBody>
      </p:sp>
      <p:pic>
        <p:nvPicPr>
          <p:cNvPr id="5" name="Picture 4">
            <a:extLst>
              <a:ext uri="{FF2B5EF4-FFF2-40B4-BE49-F238E27FC236}">
                <a16:creationId xmlns:a16="http://schemas.microsoft.com/office/drawing/2014/main" id="{A4623B5B-B636-2940-9B57-7ACBDD13E463}"/>
              </a:ext>
            </a:extLst>
          </p:cNvPr>
          <p:cNvPicPr>
            <a:picLocks noChangeAspect="1"/>
          </p:cNvPicPr>
          <p:nvPr/>
        </p:nvPicPr>
        <p:blipFill>
          <a:blip r:embed="rId3"/>
          <a:stretch>
            <a:fillRect/>
          </a:stretch>
        </p:blipFill>
        <p:spPr>
          <a:xfrm>
            <a:off x="8180070" y="2401779"/>
            <a:ext cx="3810000" cy="2540000"/>
          </a:xfrm>
          <a:prstGeom prst="rect">
            <a:avLst/>
          </a:prstGeom>
        </p:spPr>
      </p:pic>
      <p:pic>
        <p:nvPicPr>
          <p:cNvPr id="7" name="Picture 6">
            <a:extLst>
              <a:ext uri="{FF2B5EF4-FFF2-40B4-BE49-F238E27FC236}">
                <a16:creationId xmlns:a16="http://schemas.microsoft.com/office/drawing/2014/main" id="{35724A3D-9525-FD4D-BB21-E46927FD53F9}"/>
              </a:ext>
            </a:extLst>
          </p:cNvPr>
          <p:cNvPicPr>
            <a:picLocks noChangeAspect="1"/>
          </p:cNvPicPr>
          <p:nvPr/>
        </p:nvPicPr>
        <p:blipFill>
          <a:blip r:embed="rId4"/>
          <a:stretch>
            <a:fillRect/>
          </a:stretch>
        </p:blipFill>
        <p:spPr>
          <a:xfrm>
            <a:off x="8180070" y="0"/>
            <a:ext cx="3810000" cy="2044700"/>
          </a:xfrm>
          <a:prstGeom prst="rect">
            <a:avLst/>
          </a:prstGeom>
        </p:spPr>
      </p:pic>
    </p:spTree>
    <p:extLst>
      <p:ext uri="{BB962C8B-B14F-4D97-AF65-F5344CB8AC3E}">
        <p14:creationId xmlns:p14="http://schemas.microsoft.com/office/powerpoint/2010/main" val="876512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09063814-3134-BA4C-80D2-B0109271ADC4}"/>
              </a:ext>
            </a:extLst>
          </p:cNvPr>
          <p:cNvPicPr>
            <a:picLocks noChangeAspect="1"/>
          </p:cNvPicPr>
          <p:nvPr/>
        </p:nvPicPr>
        <p:blipFill>
          <a:blip r:embed="rId2"/>
          <a:stretch>
            <a:fillRect/>
          </a:stretch>
        </p:blipFill>
        <p:spPr>
          <a:xfrm>
            <a:off x="910662" y="0"/>
            <a:ext cx="8130396" cy="6858000"/>
          </a:xfrm>
          <a:prstGeom prst="rect">
            <a:avLst/>
          </a:prstGeom>
        </p:spPr>
      </p:pic>
      <p:sp>
        <p:nvSpPr>
          <p:cNvPr id="28" name="Rectangle 27">
            <a:extLst>
              <a:ext uri="{FF2B5EF4-FFF2-40B4-BE49-F238E27FC236}">
                <a16:creationId xmlns:a16="http://schemas.microsoft.com/office/drawing/2014/main" id="{E385E418-7916-8F4F-92E8-CA60536538F9}"/>
              </a:ext>
            </a:extLst>
          </p:cNvPr>
          <p:cNvSpPr/>
          <p:nvPr/>
        </p:nvSpPr>
        <p:spPr>
          <a:xfrm>
            <a:off x="9338238" y="5414695"/>
            <a:ext cx="2548962" cy="1200329"/>
          </a:xfrm>
          <a:prstGeom prst="rect">
            <a:avLst/>
          </a:prstGeom>
        </p:spPr>
        <p:txBody>
          <a:bodyPr wrap="square">
            <a:spAutoFit/>
          </a:bodyPr>
          <a:lstStyle/>
          <a:p>
            <a:r>
              <a:rPr lang="en-US" dirty="0"/>
              <a:t>https://</a:t>
            </a:r>
            <a:r>
              <a:rPr lang="en-US" dirty="0" err="1"/>
              <a:t>www.nytimes.com</a:t>
            </a:r>
            <a:r>
              <a:rPr lang="en-US" dirty="0"/>
              <a:t>/2022/12/22/well/family/active-listening-skills-</a:t>
            </a:r>
            <a:r>
              <a:rPr lang="en-US" dirty="0" err="1"/>
              <a:t>fbi.html</a:t>
            </a:r>
            <a:endParaRPr lang="en-US" dirty="0"/>
          </a:p>
        </p:txBody>
      </p:sp>
    </p:spTree>
    <p:extLst>
      <p:ext uri="{BB962C8B-B14F-4D97-AF65-F5344CB8AC3E}">
        <p14:creationId xmlns:p14="http://schemas.microsoft.com/office/powerpoint/2010/main" val="1056016585"/>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Crop</Template>
  <TotalTime>397</TotalTime>
  <Words>725</Words>
  <Application>Microsoft Macintosh PowerPoint</Application>
  <PresentationFormat>Widescreen</PresentationFormat>
  <Paragraphs>39</Paragraphs>
  <Slides>18</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Franklin Gothic Book</vt:lpstr>
      <vt:lpstr>proxima_nova_cn_rgbold</vt:lpstr>
      <vt:lpstr>proxima_nova_rgregular</vt:lpstr>
      <vt:lpstr>Crop</vt:lpstr>
      <vt:lpstr>CALHOPE CONNECT: Meeting people where they are</vt:lpstr>
      <vt:lpstr>PowerPoint Presentation</vt:lpstr>
      <vt:lpstr>Language Matters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Chat App Relational Skills</dc:title>
  <dc:creator>keris myrick</dc:creator>
  <cp:lastModifiedBy>keris myrick</cp:lastModifiedBy>
  <cp:revision>28</cp:revision>
  <dcterms:created xsi:type="dcterms:W3CDTF">2021-04-15T16:31:33Z</dcterms:created>
  <dcterms:modified xsi:type="dcterms:W3CDTF">2023-03-08T23:26:49Z</dcterms:modified>
</cp:coreProperties>
</file>