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84" r:id="rId5"/>
    <p:sldId id="261" r:id="rId6"/>
    <p:sldId id="266" r:id="rId7"/>
    <p:sldId id="290" r:id="rId8"/>
    <p:sldId id="288" r:id="rId9"/>
    <p:sldId id="293" r:id="rId10"/>
    <p:sldId id="286" r:id="rId11"/>
    <p:sldId id="292" r:id="rId12"/>
    <p:sldId id="269" r:id="rId13"/>
    <p:sldId id="285" r:id="rId14"/>
    <p:sldId id="283" r:id="rId15"/>
    <p:sldId id="289" r:id="rId16"/>
    <p:sldId id="291"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89"/>
    <a:srgbClr val="0A7178"/>
    <a:srgbClr val="8EBA4A"/>
    <a:srgbClr val="0F6775"/>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F727C-A633-4C0C-8109-A515DAA2851A}" v="37" dt="2023-02-16T18:27:37.061"/>
    <p1510:client id="{281E5BE4-A001-4469-8EBA-E76A38DB79A9}" v="7" dt="2023-02-16T18:18:09.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C0F2FE-3626-AF46-8683-0D64B693D61A}" type="slidenum">
              <a:rPr lang="en-US" smtClean="0"/>
              <a:t>12</a:t>
            </a:fld>
            <a:endParaRPr lang="en-US"/>
          </a:p>
        </p:txBody>
      </p:sp>
    </p:spTree>
    <p:extLst>
      <p:ext uri="{BB962C8B-B14F-4D97-AF65-F5344CB8AC3E}">
        <p14:creationId xmlns:p14="http://schemas.microsoft.com/office/powerpoint/2010/main" val="1767213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taylor.Intermill@calmhsa.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mailto:accountspayable@calmhsa.org"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Admin and Supervisors Meeting </a:t>
            </a:r>
            <a:br>
              <a:rPr lang="en-US" sz="4400" dirty="0">
                <a:latin typeface="+mj-lt"/>
              </a:rPr>
            </a:br>
            <a:r>
              <a:rPr lang="en-US" sz="4400" dirty="0">
                <a:latin typeface="+mj-lt"/>
              </a:rPr>
              <a:t>February 16, 2023</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dirty="0">
                <a:solidFill>
                  <a:srgbClr val="0F6775"/>
                </a:solidFill>
                <a:latin typeface="+mn-lt"/>
              </a:rPr>
              <a:t>Include your schedule with timelines for hiring and employing staff, training staff, and establishing an outreach plan and group sessions calendar.</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fontScale="92500" lnSpcReduction="10000"/>
          </a:bodyPr>
          <a:lstStyle/>
          <a:p>
            <a:r>
              <a:rPr lang="en-US" sz="2800" dirty="0">
                <a:solidFill>
                  <a:srgbClr val="0F6775"/>
                </a:solidFill>
                <a:latin typeface="+mn-lt"/>
              </a:rPr>
              <a:t>Deliverable 1 templates were emailed out to each agency. Deliverable 1 includes protocols, basic agency information, agency training, and implementation schedule. </a:t>
            </a:r>
            <a:r>
              <a:rPr lang="en-US" sz="3200" i="1" u="sng" dirty="0">
                <a:solidFill>
                  <a:srgbClr val="0F6775"/>
                </a:solidFill>
                <a:latin typeface="+mn-lt"/>
              </a:rPr>
              <a:t>Taylor has received Deliverables from 6 Agencies.</a:t>
            </a:r>
            <a:endParaRPr lang="en-US" sz="2800" dirty="0">
              <a:solidFill>
                <a:srgbClr val="0F6775"/>
              </a:solidFill>
              <a:latin typeface="+mn-lt"/>
            </a:endParaRP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Implementation Plan</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10</a:t>
            </a:fld>
            <a:endParaRPr lang="en-US"/>
          </a:p>
        </p:txBody>
      </p:sp>
    </p:spTree>
    <p:extLst>
      <p:ext uri="{BB962C8B-B14F-4D97-AF65-F5344CB8AC3E}">
        <p14:creationId xmlns:p14="http://schemas.microsoft.com/office/powerpoint/2010/main" val="376967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808480"/>
            <a:ext cx="9432459" cy="4114799"/>
          </a:xfrm>
        </p:spPr>
        <p:txBody>
          <a:bodyPr/>
          <a:lstStyle/>
          <a:p>
            <a:r>
              <a:rPr lang="en-US" sz="4400" u="sng" dirty="0">
                <a:latin typeface="+mj-lt"/>
              </a:rPr>
              <a:t>Group Sessions</a:t>
            </a:r>
            <a:br>
              <a:rPr lang="en-US" sz="4400" u="sng" dirty="0">
                <a:latin typeface="+mj-lt"/>
              </a:rPr>
            </a:br>
            <a:r>
              <a:rPr lang="en-US" sz="2800" dirty="0">
                <a:latin typeface="+mn-lt"/>
              </a:rPr>
              <a:t>Group Sessions are a requirement of CHSP.</a:t>
            </a:r>
            <a:br>
              <a:rPr lang="en-US" sz="2800" dirty="0">
                <a:latin typeface="+mn-lt"/>
              </a:rPr>
            </a:br>
            <a:r>
              <a:rPr lang="en-US" sz="2800" dirty="0">
                <a:latin typeface="+mn-lt"/>
              </a:rPr>
              <a:t>Groups held virtually will be added to the calhopeconnect.org calendar.</a:t>
            </a:r>
            <a:br>
              <a:rPr lang="en-US" sz="2800" dirty="0">
                <a:latin typeface="+mn-lt"/>
              </a:rPr>
            </a:br>
            <a:r>
              <a:rPr lang="en-US" sz="2800" dirty="0">
                <a:latin typeface="+mn-lt"/>
              </a:rPr>
              <a:t>In-person groups can also be added to the calendar, at your discretion.</a:t>
            </a:r>
            <a:br>
              <a:rPr lang="en-US" sz="2800" dirty="0">
                <a:latin typeface="+mn-lt"/>
              </a:rPr>
            </a:br>
            <a:r>
              <a:rPr lang="en-US" sz="2800" dirty="0">
                <a:latin typeface="+mn-lt"/>
              </a:rPr>
              <a:t>We will send out a template for you to enter in your groups, for addition to the website.</a:t>
            </a:r>
            <a:br>
              <a:rPr lang="en-US" sz="2800" dirty="0">
                <a:latin typeface="+mn-lt"/>
              </a:rPr>
            </a:br>
            <a:endParaRPr lang="en-US" sz="2800" i="1" dirty="0">
              <a:latin typeface="+mn-lt"/>
            </a:endParaRPr>
          </a:p>
        </p:txBody>
      </p:sp>
    </p:spTree>
    <p:extLst>
      <p:ext uri="{BB962C8B-B14F-4D97-AF65-F5344CB8AC3E}">
        <p14:creationId xmlns:p14="http://schemas.microsoft.com/office/powerpoint/2010/main" val="185395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Outreach Plan</a:t>
            </a:r>
            <a:br>
              <a:rPr lang="en-US" sz="2800" u="sng" dirty="0">
                <a:latin typeface="+mn-lt"/>
              </a:rPr>
            </a:br>
            <a:r>
              <a:rPr lang="en-US" sz="3200" dirty="0">
                <a:latin typeface="+mn-lt"/>
              </a:rPr>
              <a:t>Each Agency is required to submit an Outreach Plan that will address how they plan to reach their target populations and how they plan to allocate funds within the Additional Administrative Costs line item for outreach efforts. </a:t>
            </a:r>
            <a:br>
              <a:rPr lang="en-US" sz="3200" dirty="0">
                <a:latin typeface="+mn-lt"/>
              </a:rPr>
            </a:br>
            <a:r>
              <a:rPr lang="en-US" sz="3200" dirty="0">
                <a:latin typeface="+mn-lt"/>
              </a:rPr>
              <a:t>AAC includes $800/month-pod for outreach.</a:t>
            </a:r>
            <a:br>
              <a:rPr lang="en-US" sz="3200" dirty="0">
                <a:latin typeface="+mn-lt"/>
              </a:rPr>
            </a:br>
            <a:r>
              <a:rPr lang="en-US" sz="3200" dirty="0">
                <a:latin typeface="+mn-lt"/>
              </a:rPr>
              <a:t>The Outreach Plan is due to CalMHSA no later than February 28, 2023.</a:t>
            </a: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409436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1554480"/>
            <a:ext cx="10777877" cy="4815840"/>
          </a:xfrm>
        </p:spPr>
        <p:txBody>
          <a:bodyPr/>
          <a:lstStyle/>
          <a:p>
            <a:br>
              <a:rPr lang="en-US" sz="2800" u="sng" dirty="0">
                <a:latin typeface="+mj-lt"/>
              </a:rPr>
            </a:br>
            <a:r>
              <a:rPr lang="en-US" sz="4000" u="sng" dirty="0">
                <a:latin typeface="+mj-lt"/>
              </a:rPr>
              <a:t>Together for Wellness</a:t>
            </a:r>
            <a:br>
              <a:rPr lang="en-US" sz="4000" u="sng" dirty="0">
                <a:latin typeface="+mj-lt"/>
              </a:rPr>
            </a:br>
            <a:r>
              <a:rPr lang="en-US" sz="2800" dirty="0">
                <a:latin typeface="+mj-lt"/>
              </a:rPr>
              <a:t>Together for Wellness/Juntos </a:t>
            </a:r>
            <a:r>
              <a:rPr lang="en-US" sz="2800" dirty="0" err="1">
                <a:latin typeface="+mj-lt"/>
              </a:rPr>
              <a:t>por</a:t>
            </a:r>
            <a:r>
              <a:rPr lang="en-US" sz="2800" dirty="0">
                <a:latin typeface="+mj-lt"/>
              </a:rPr>
              <a:t> </a:t>
            </a:r>
            <a:r>
              <a:rPr lang="en-US" sz="2800" dirty="0" err="1">
                <a:latin typeface="+mj-lt"/>
              </a:rPr>
              <a:t>Nuestro</a:t>
            </a:r>
            <a:r>
              <a:rPr lang="en-US" sz="2800" dirty="0">
                <a:latin typeface="+mj-lt"/>
              </a:rPr>
              <a:t> </a:t>
            </a:r>
            <a:r>
              <a:rPr lang="en-US" sz="2800" dirty="0" err="1">
                <a:latin typeface="+mj-lt"/>
              </a:rPr>
              <a:t>Bienestar</a:t>
            </a:r>
            <a:r>
              <a:rPr lang="en-US" sz="2800" dirty="0">
                <a:latin typeface="+mj-lt"/>
              </a:rPr>
              <a:t>, is a website that provides resources and education for mental health and well-being. </a:t>
            </a:r>
            <a:br>
              <a:rPr lang="en-US" sz="2800" dirty="0">
                <a:latin typeface="+mj-lt"/>
              </a:rPr>
            </a:br>
            <a:r>
              <a:rPr lang="en-US" sz="2800" dirty="0">
                <a:latin typeface="+mj-lt"/>
              </a:rPr>
              <a:t>The project team that supports this digital apothecary is seeking diverse perspectives from people living in California. Supervisors and SS assisting T4W is an allowable activity within your work hours.</a:t>
            </a:r>
            <a:br>
              <a:rPr lang="en-US" sz="2800" dirty="0">
                <a:latin typeface="+mj-lt"/>
              </a:rPr>
            </a:br>
            <a:r>
              <a:rPr lang="en-US" sz="2800" dirty="0">
                <a:latin typeface="+mj-lt"/>
              </a:rPr>
              <a:t>Daniela Flores Romero, Research Associate</a:t>
            </a:r>
            <a:br>
              <a:rPr lang="en-US" sz="2800" dirty="0">
                <a:latin typeface="+mj-lt"/>
              </a:rPr>
            </a:br>
            <a:r>
              <a:rPr lang="en-US" sz="2800" dirty="0">
                <a:latin typeface="+mj-lt"/>
              </a:rPr>
              <a:t>UCLA Center for Health Services and Society</a:t>
            </a:r>
            <a:br>
              <a:rPr lang="en-US" sz="2800" dirty="0">
                <a:latin typeface="+mj-lt"/>
              </a:rPr>
            </a:br>
            <a:r>
              <a:rPr lang="en-US" sz="2800" dirty="0">
                <a:latin typeface="+mj-lt"/>
              </a:rPr>
              <a:t>If you are interested or have any questions please contact Daniela Flores Romero via email dfloresromero@mednet.ucla.edu</a:t>
            </a:r>
            <a:br>
              <a:rPr lang="en-US" sz="2800" dirty="0">
                <a:latin typeface="+mj-lt"/>
              </a:rPr>
            </a:br>
            <a:endParaRPr lang="en-US" sz="3200" dirty="0">
              <a:latin typeface="+mn-lt"/>
            </a:endParaRPr>
          </a:p>
        </p:txBody>
      </p:sp>
    </p:spTree>
    <p:extLst>
      <p:ext uri="{BB962C8B-B14F-4D97-AF65-F5344CB8AC3E}">
        <p14:creationId xmlns:p14="http://schemas.microsoft.com/office/powerpoint/2010/main" val="303663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latin typeface="+mn-lt"/>
              </a:rPr>
              <a:t>https://</a:t>
            </a:r>
            <a:r>
              <a:rPr lang="en-US" err="1">
                <a:latin typeface="+mn-lt"/>
              </a:rPr>
              <a:t>www.calmhsa.org</a:t>
            </a:r>
            <a:r>
              <a:rPr lang="en-US">
                <a:latin typeface="+mn-lt"/>
              </a:rPr>
              <a:t>/</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4961655"/>
            <a:ext cx="3678648" cy="363538"/>
          </a:xfrm>
        </p:spPr>
        <p:txBody>
          <a:bodyPr/>
          <a:lstStyle/>
          <a:p>
            <a:r>
              <a:rPr lang="en-US">
                <a:latin typeface="+mn-lt"/>
              </a:rPr>
              <a:t>https://www.calmhsa.org/CalHOPE/</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2134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737360"/>
            <a:ext cx="11078379" cy="4653279"/>
          </a:xfrm>
        </p:spPr>
        <p:txBody>
          <a:bodyPr/>
          <a:lstStyle/>
          <a:p>
            <a:r>
              <a:rPr lang="en-US" sz="4400" u="sng" dirty="0">
                <a:latin typeface="+mj-lt"/>
              </a:rPr>
              <a:t>AGENDA</a:t>
            </a:r>
            <a:br>
              <a:rPr lang="en-US" sz="2800" dirty="0">
                <a:latin typeface="+mn-lt"/>
              </a:rPr>
            </a:br>
            <a:r>
              <a:rPr lang="en-US" sz="3200" dirty="0">
                <a:latin typeface="+mn-lt"/>
              </a:rPr>
              <a:t>Requested Information</a:t>
            </a:r>
            <a:br>
              <a:rPr lang="en-US" sz="3200" dirty="0">
                <a:latin typeface="+mn-lt"/>
              </a:rPr>
            </a:br>
            <a:r>
              <a:rPr lang="en-US" sz="3200" dirty="0">
                <a:latin typeface="+mn-lt"/>
              </a:rPr>
              <a:t>Data Collection</a:t>
            </a:r>
            <a:br>
              <a:rPr lang="en-US" sz="3200" dirty="0">
                <a:latin typeface="+mn-lt"/>
              </a:rPr>
            </a:br>
            <a:r>
              <a:rPr lang="en-US" sz="3200" dirty="0">
                <a:latin typeface="+mn-lt"/>
              </a:rPr>
              <a:t>Contract and Invoice Update</a:t>
            </a:r>
            <a:br>
              <a:rPr lang="en-US" sz="3200" dirty="0">
                <a:latin typeface="+mn-lt"/>
              </a:rPr>
            </a:br>
            <a:r>
              <a:rPr lang="en-US" sz="3200" dirty="0">
                <a:latin typeface="+mn-lt"/>
              </a:rPr>
              <a:t>Paid Time Off (PTO)</a:t>
            </a:r>
            <a:br>
              <a:rPr lang="en-US" sz="3200" dirty="0">
                <a:latin typeface="+mn-lt"/>
              </a:rPr>
            </a:br>
            <a:r>
              <a:rPr lang="en-US" sz="3200" dirty="0">
                <a:latin typeface="+mn-lt"/>
              </a:rPr>
              <a:t>First Deliverables</a:t>
            </a:r>
            <a:br>
              <a:rPr lang="en-US" sz="3200" dirty="0">
                <a:latin typeface="+mn-lt"/>
              </a:rPr>
            </a:br>
            <a:r>
              <a:rPr lang="en-US" sz="3200" dirty="0">
                <a:latin typeface="+mn-lt"/>
              </a:rPr>
              <a:t>Implementation Plan</a:t>
            </a:r>
            <a:br>
              <a:rPr lang="en-US" sz="3200" dirty="0">
                <a:latin typeface="+mn-lt"/>
              </a:rPr>
            </a:br>
            <a:r>
              <a:rPr lang="en-US" sz="3200" dirty="0">
                <a:latin typeface="+mn-lt"/>
              </a:rPr>
              <a:t>Group Sessions</a:t>
            </a:r>
            <a:br>
              <a:rPr lang="en-US" sz="3200" dirty="0">
                <a:latin typeface="+mn-lt"/>
              </a:rPr>
            </a:br>
            <a:r>
              <a:rPr lang="en-US" sz="3200" dirty="0">
                <a:latin typeface="+mn-lt"/>
              </a:rPr>
              <a:t>Outreach Plan</a:t>
            </a:r>
            <a:br>
              <a:rPr lang="en-US" sz="3200" dirty="0">
                <a:latin typeface="+mn-lt"/>
              </a:rPr>
            </a:br>
            <a:r>
              <a:rPr lang="en-US" sz="3200" dirty="0">
                <a:latin typeface="+mn-lt"/>
              </a:rPr>
              <a:t>Together For Wellness</a:t>
            </a:r>
          </a:p>
        </p:txBody>
      </p:sp>
    </p:spTree>
    <p:extLst>
      <p:ext uri="{BB962C8B-B14F-4D97-AF65-F5344CB8AC3E}">
        <p14:creationId xmlns:p14="http://schemas.microsoft.com/office/powerpoint/2010/main" val="14185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367280"/>
            <a:ext cx="10777877" cy="4003040"/>
          </a:xfrm>
        </p:spPr>
        <p:txBody>
          <a:bodyPr/>
          <a:lstStyle/>
          <a:p>
            <a:r>
              <a:rPr lang="en-US" sz="4400" u="sng" dirty="0">
                <a:latin typeface="+mj-lt"/>
              </a:rPr>
              <a:t>Requested Information</a:t>
            </a:r>
            <a:br>
              <a:rPr lang="en-US" sz="4400" u="sng" dirty="0">
                <a:latin typeface="+mj-lt"/>
              </a:rPr>
            </a:br>
            <a:br>
              <a:rPr lang="en-US" sz="2800" u="sng" dirty="0">
                <a:latin typeface="+mj-lt"/>
              </a:rPr>
            </a:br>
            <a:r>
              <a:rPr lang="en-US" sz="2800" dirty="0">
                <a:latin typeface="+mj-lt"/>
              </a:rPr>
              <a:t>Please enter in chat agency name and contact for media/communication requests.</a:t>
            </a:r>
            <a:br>
              <a:rPr lang="en-US" sz="2800" dirty="0">
                <a:latin typeface="+mj-lt"/>
              </a:rPr>
            </a:br>
            <a:r>
              <a:rPr lang="en-US" sz="2800" dirty="0">
                <a:latin typeface="+mj-lt"/>
              </a:rPr>
              <a:t>Resource Database Updates Still Needed</a:t>
            </a:r>
            <a:br>
              <a:rPr lang="en-US" sz="2800" dirty="0">
                <a:latin typeface="+mj-lt"/>
              </a:rPr>
            </a:br>
            <a:r>
              <a:rPr lang="en-US" sz="2800" dirty="0">
                <a:latin typeface="+mj-lt"/>
              </a:rPr>
              <a:t>Please send deliverables to </a:t>
            </a:r>
            <a:r>
              <a:rPr lang="en-US" sz="2800" dirty="0">
                <a:latin typeface="+mj-lt"/>
                <a:hlinkClick r:id="rId2"/>
              </a:rPr>
              <a:t>taylor.Intermill@calmhsa.org</a:t>
            </a:r>
            <a:br>
              <a:rPr lang="en-US" sz="2800" dirty="0">
                <a:latin typeface="+mj-lt"/>
              </a:rPr>
            </a:br>
            <a:br>
              <a:rPr lang="en-US" sz="2800" dirty="0">
                <a:latin typeface="+mj-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310348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DAB07C-2F7D-ADD6-15F8-065F67AC77A9}"/>
              </a:ext>
            </a:extLst>
          </p:cNvPr>
          <p:cNvSpPr>
            <a:spLocks noGrp="1"/>
          </p:cNvSpPr>
          <p:nvPr>
            <p:ph idx="1"/>
          </p:nvPr>
        </p:nvSpPr>
        <p:spPr/>
        <p:txBody>
          <a:bodyPr numCol="1">
            <a:normAutofit lnSpcReduction="10000"/>
          </a:bodyPr>
          <a:lstStyle/>
          <a:p>
            <a:r>
              <a:rPr lang="en-US" sz="2800" dirty="0">
                <a:solidFill>
                  <a:srgbClr val="438F89"/>
                </a:solidFill>
                <a:latin typeface="+mn-lt"/>
              </a:rPr>
              <a:t>IT Team is working on adding a pdf option to the form.</a:t>
            </a:r>
          </a:p>
          <a:p>
            <a:r>
              <a:rPr lang="en-US" sz="2800" dirty="0">
                <a:solidFill>
                  <a:srgbClr val="438F89"/>
                </a:solidFill>
                <a:latin typeface="+mn-lt"/>
              </a:rPr>
              <a:t>IT Team is debugging the upload documents section.</a:t>
            </a:r>
          </a:p>
          <a:p>
            <a:r>
              <a:rPr lang="en-US" sz="2800" dirty="0">
                <a:solidFill>
                  <a:srgbClr val="438F89"/>
                </a:solidFill>
                <a:latin typeface="+mn-lt"/>
              </a:rPr>
              <a:t>We cannot “save” forms. SS can take screenshots and send to Supervisors before submitting.</a:t>
            </a:r>
          </a:p>
          <a:p>
            <a:r>
              <a:rPr lang="en-US" sz="2800" dirty="0">
                <a:solidFill>
                  <a:srgbClr val="438F89"/>
                </a:solidFill>
                <a:latin typeface="+mn-lt"/>
              </a:rPr>
              <a:t>Agencies will be provided a monthly report which will include their data.</a:t>
            </a:r>
          </a:p>
          <a:p>
            <a:r>
              <a:rPr lang="en-US" sz="2800" dirty="0">
                <a:solidFill>
                  <a:srgbClr val="438F89"/>
                </a:solidFill>
                <a:latin typeface="+mn-lt"/>
              </a:rPr>
              <a:t>We understand that there will be errors, especially in the beginning.</a:t>
            </a:r>
          </a:p>
          <a:p>
            <a:r>
              <a:rPr lang="en-US" sz="2800" dirty="0">
                <a:solidFill>
                  <a:srgbClr val="438F89"/>
                </a:solidFill>
                <a:latin typeface="+mn-lt"/>
              </a:rPr>
              <a:t>The forms are the record of your work.</a:t>
            </a:r>
          </a:p>
          <a:p>
            <a:endParaRPr lang="en-US" sz="2800" dirty="0">
              <a:solidFill>
                <a:srgbClr val="438F89"/>
              </a:solidFill>
              <a:latin typeface="+mn-lt"/>
            </a:endParaRPr>
          </a:p>
        </p:txBody>
      </p:sp>
      <p:sp>
        <p:nvSpPr>
          <p:cNvPr id="2" name="Title 1">
            <a:extLst>
              <a:ext uri="{FF2B5EF4-FFF2-40B4-BE49-F238E27FC236}">
                <a16:creationId xmlns:a16="http://schemas.microsoft.com/office/drawing/2014/main" id="{1C9E2C28-42E2-ACBB-DD75-B4FBB3FD9BE6}"/>
              </a:ext>
            </a:extLst>
          </p:cNvPr>
          <p:cNvSpPr>
            <a:spLocks noGrp="1"/>
          </p:cNvSpPr>
          <p:nvPr>
            <p:ph type="title"/>
          </p:nvPr>
        </p:nvSpPr>
        <p:spPr/>
        <p:txBody>
          <a:bodyPr>
            <a:normAutofit fontScale="90000"/>
          </a:bodyPr>
          <a:lstStyle/>
          <a:p>
            <a:br>
              <a:rPr lang="en-US" dirty="0"/>
            </a:br>
            <a:br>
              <a:rPr lang="en-US" dirty="0"/>
            </a:br>
            <a:r>
              <a:rPr lang="en-US" sz="4900" u="sng" dirty="0">
                <a:latin typeface="Calibri" panose="020F0502020204030204" pitchFamily="34" charset="0"/>
                <a:cs typeface="Calibri" panose="020F0502020204030204" pitchFamily="34" charset="0"/>
              </a:rPr>
              <a:t>Data Collection</a:t>
            </a:r>
            <a:br>
              <a:rPr lang="en-US" dirty="0"/>
            </a:br>
            <a:endParaRPr lang="en-US" dirty="0"/>
          </a:p>
        </p:txBody>
      </p:sp>
    </p:spTree>
    <p:extLst>
      <p:ext uri="{BB962C8B-B14F-4D97-AF65-F5344CB8AC3E}">
        <p14:creationId xmlns:p14="http://schemas.microsoft.com/office/powerpoint/2010/main" val="297342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660041" y="583862"/>
            <a:ext cx="2880828" cy="5690276"/>
          </a:xfrm>
        </p:spPr>
        <p:txBody>
          <a:bodyPr vert="horz" lIns="91440" tIns="45720" rIns="91440" bIns="45720" rtlCol="0" anchor="t">
            <a:normAutofit fontScale="90000"/>
          </a:bodyPr>
          <a:lstStyle/>
          <a:p>
            <a:r>
              <a:rPr lang="en-US" sz="4000" u="sng" kern="1200" dirty="0">
                <a:solidFill>
                  <a:srgbClr val="FFFFFF"/>
                </a:solidFill>
                <a:latin typeface="+mj-lt"/>
                <a:ea typeface="+mj-ea"/>
                <a:cs typeface="+mj-cs"/>
              </a:rPr>
              <a:t>Data Collection</a:t>
            </a:r>
            <a:br>
              <a:rPr lang="en-US" sz="1900" u="sng"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2700" kern="1200" dirty="0">
                <a:solidFill>
                  <a:srgbClr val="FFFFFF"/>
                </a:solidFill>
                <a:latin typeface="+mj-lt"/>
                <a:ea typeface="+mj-ea"/>
                <a:cs typeface="+mj-cs"/>
              </a:rPr>
              <a:t>Who Hasn’t Submitted Forms?</a:t>
            </a: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CAMHPRO</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Health Education Council</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NAMI-CA</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Painted Brain</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San Diego Youth Services</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SHIELDS</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USC Tele-Behavioral Health</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Vision </a:t>
            </a:r>
            <a:r>
              <a:rPr lang="en-US" sz="2700" dirty="0">
                <a:solidFill>
                  <a:srgbClr val="FFFFFF"/>
                </a:solidFill>
                <a:latin typeface="+mj-lt"/>
              </a:rPr>
              <a:t>y</a:t>
            </a:r>
            <a:r>
              <a:rPr lang="en-US" sz="2700" kern="1200" dirty="0">
                <a:solidFill>
                  <a:srgbClr val="FFFFFF"/>
                </a:solidFill>
                <a:latin typeface="+mj-lt"/>
                <a:ea typeface="+mj-ea"/>
                <a:cs typeface="+mj-cs"/>
              </a:rPr>
              <a:t> Compromiso</a:t>
            </a:r>
            <a:br>
              <a:rPr lang="en-US" sz="2400" kern="1200" dirty="0">
                <a:solidFill>
                  <a:srgbClr val="FFFFFF"/>
                </a:solidFill>
                <a:latin typeface="+mj-lt"/>
                <a:ea typeface="+mj-ea"/>
                <a:cs typeface="+mj-cs"/>
              </a:rPr>
            </a:br>
            <a:r>
              <a:rPr lang="en-US" sz="1900" kern="1200" dirty="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rotWithShape="1">
          <a:blip r:embed="rId2"/>
          <a:srcRect l="20585" r="42120" b="62950"/>
          <a:stretch/>
        </p:blipFill>
        <p:spPr>
          <a:xfrm>
            <a:off x="4351175" y="327191"/>
            <a:ext cx="5115751" cy="4002214"/>
          </a:xfrm>
          <a:prstGeom prst="rect">
            <a:avLst/>
          </a:prstGeom>
        </p:spPr>
      </p:pic>
      <p:pic>
        <p:nvPicPr>
          <p:cNvPr id="4" name="Picture 3">
            <a:extLst>
              <a:ext uri="{FF2B5EF4-FFF2-40B4-BE49-F238E27FC236}">
                <a16:creationId xmlns:a16="http://schemas.microsoft.com/office/drawing/2014/main" id="{0B1A030A-C79B-074B-164A-B3315FA45DED}"/>
              </a:ext>
            </a:extLst>
          </p:cNvPr>
          <p:cNvPicPr>
            <a:picLocks noChangeAspect="1"/>
          </p:cNvPicPr>
          <p:nvPr/>
        </p:nvPicPr>
        <p:blipFill rotWithShape="1">
          <a:blip r:embed="rId3"/>
          <a:srcRect l="67656" t="3754" b="76132"/>
          <a:stretch/>
        </p:blipFill>
        <p:spPr>
          <a:xfrm>
            <a:off x="7100596" y="4193412"/>
            <a:ext cx="4431363" cy="2170066"/>
          </a:xfrm>
          <a:prstGeom prst="rect">
            <a:avLst/>
          </a:prstGeom>
        </p:spPr>
      </p:pic>
    </p:spTree>
    <p:extLst>
      <p:ext uri="{BB962C8B-B14F-4D97-AF65-F5344CB8AC3E}">
        <p14:creationId xmlns:p14="http://schemas.microsoft.com/office/powerpoint/2010/main" val="401114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660041" y="583862"/>
            <a:ext cx="2880828" cy="5690276"/>
          </a:xfrm>
        </p:spPr>
        <p:txBody>
          <a:bodyPr vert="horz" lIns="91440" tIns="45720" rIns="91440" bIns="45720" rtlCol="0" anchor="t">
            <a:normAutofit fontScale="90000"/>
          </a:bodyPr>
          <a:lstStyle/>
          <a:p>
            <a:r>
              <a:rPr lang="en-US" sz="4000" u="sng" kern="1200">
                <a:solidFill>
                  <a:srgbClr val="FFFFFF"/>
                </a:solidFill>
                <a:latin typeface="+mj-lt"/>
                <a:ea typeface="+mj-ea"/>
                <a:cs typeface="+mj-cs"/>
              </a:rPr>
              <a:t>Data Collection</a:t>
            </a:r>
            <a:br>
              <a:rPr lang="en-US" sz="1900" u="sng" kern="1200">
                <a:solidFill>
                  <a:srgbClr val="FFFFFF"/>
                </a:solidFill>
                <a:latin typeface="+mj-lt"/>
                <a:ea typeface="+mj-ea"/>
                <a:cs typeface="+mj-cs"/>
              </a:rPr>
            </a:br>
            <a:br>
              <a:rPr lang="en-US" sz="1900" kern="1200">
                <a:solidFill>
                  <a:srgbClr val="FFFFFF"/>
                </a:solidFill>
                <a:latin typeface="+mj-lt"/>
                <a:ea typeface="+mj-ea"/>
                <a:cs typeface="+mj-cs"/>
              </a:rPr>
            </a:br>
            <a:r>
              <a:rPr lang="en-US" sz="2700" kern="1200">
                <a:solidFill>
                  <a:srgbClr val="FFFFFF"/>
                </a:solidFill>
                <a:latin typeface="+mj-lt"/>
                <a:ea typeface="+mj-ea"/>
                <a:cs typeface="+mj-cs"/>
              </a:rPr>
              <a:t>Who Hasn’t Submitted Forms?</a:t>
            </a:r>
            <a:br>
              <a:rPr lang="en-US" sz="2700" kern="1200">
                <a:solidFill>
                  <a:srgbClr val="FFFFFF"/>
                </a:solidFill>
                <a:latin typeface="+mj-lt"/>
                <a:ea typeface="+mj-ea"/>
                <a:cs typeface="+mj-cs"/>
              </a:rPr>
            </a:br>
            <a:br>
              <a:rPr lang="en-US" sz="2700" kern="1200">
                <a:solidFill>
                  <a:srgbClr val="FFFFFF"/>
                </a:solidFill>
                <a:latin typeface="+mj-lt"/>
                <a:ea typeface="+mj-ea"/>
                <a:cs typeface="+mj-cs"/>
              </a:rPr>
            </a:br>
            <a:r>
              <a:rPr lang="en-US" sz="2700" kern="1200">
                <a:solidFill>
                  <a:srgbClr val="FFFFFF"/>
                </a:solidFill>
                <a:latin typeface="+mj-lt"/>
                <a:ea typeface="+mj-ea"/>
                <a:cs typeface="+mj-cs"/>
              </a:rPr>
              <a:t>CAMHPRO</a:t>
            </a:r>
            <a:br>
              <a:rPr lang="en-US" sz="2700" kern="1200">
                <a:solidFill>
                  <a:srgbClr val="FFFFFF"/>
                </a:solidFill>
                <a:latin typeface="+mj-lt"/>
                <a:ea typeface="+mj-ea"/>
                <a:cs typeface="+mj-cs"/>
              </a:rPr>
            </a:br>
            <a:r>
              <a:rPr lang="en-US" sz="2700" kern="1200">
                <a:solidFill>
                  <a:srgbClr val="FFFFFF"/>
                </a:solidFill>
                <a:latin typeface="+mj-lt"/>
                <a:ea typeface="+mj-ea"/>
                <a:cs typeface="+mj-cs"/>
              </a:rPr>
              <a:t>Health Education Council</a:t>
            </a:r>
            <a:br>
              <a:rPr lang="en-US" sz="2700" kern="1200">
                <a:solidFill>
                  <a:srgbClr val="FFFFFF"/>
                </a:solidFill>
                <a:latin typeface="+mj-lt"/>
                <a:ea typeface="+mj-ea"/>
                <a:cs typeface="+mj-cs"/>
              </a:rPr>
            </a:br>
            <a:r>
              <a:rPr lang="en-US" sz="2700" kern="1200">
                <a:solidFill>
                  <a:srgbClr val="FFFFFF"/>
                </a:solidFill>
                <a:latin typeface="+mj-lt"/>
                <a:ea typeface="+mj-ea"/>
                <a:cs typeface="+mj-cs"/>
              </a:rPr>
              <a:t>NAMI-CA</a:t>
            </a:r>
            <a:br>
              <a:rPr lang="en-US" sz="2700" kern="1200">
                <a:solidFill>
                  <a:srgbClr val="FFFFFF"/>
                </a:solidFill>
                <a:latin typeface="+mj-lt"/>
                <a:ea typeface="+mj-ea"/>
                <a:cs typeface="+mj-cs"/>
              </a:rPr>
            </a:br>
            <a:r>
              <a:rPr lang="en-US" sz="2700" kern="1200">
                <a:solidFill>
                  <a:srgbClr val="FFFFFF"/>
                </a:solidFill>
                <a:latin typeface="+mj-lt"/>
                <a:ea typeface="+mj-ea"/>
                <a:cs typeface="+mj-cs"/>
              </a:rPr>
              <a:t>Painted Brain</a:t>
            </a:r>
            <a:br>
              <a:rPr lang="en-US" sz="2700" kern="1200">
                <a:solidFill>
                  <a:srgbClr val="FFFFFF"/>
                </a:solidFill>
                <a:latin typeface="+mj-lt"/>
                <a:ea typeface="+mj-ea"/>
                <a:cs typeface="+mj-cs"/>
              </a:rPr>
            </a:br>
            <a:r>
              <a:rPr lang="en-US" sz="2700" kern="1200">
                <a:solidFill>
                  <a:srgbClr val="FFFFFF"/>
                </a:solidFill>
                <a:latin typeface="+mj-lt"/>
                <a:ea typeface="+mj-ea"/>
                <a:cs typeface="+mj-cs"/>
              </a:rPr>
              <a:t>San Diego Youth Services</a:t>
            </a:r>
            <a:br>
              <a:rPr lang="en-US" sz="2700" kern="1200">
                <a:solidFill>
                  <a:srgbClr val="FFFFFF"/>
                </a:solidFill>
                <a:latin typeface="+mj-lt"/>
                <a:ea typeface="+mj-ea"/>
                <a:cs typeface="+mj-cs"/>
              </a:rPr>
            </a:br>
            <a:r>
              <a:rPr lang="en-US" sz="2700" kern="1200">
                <a:solidFill>
                  <a:srgbClr val="FFFFFF"/>
                </a:solidFill>
                <a:latin typeface="+mj-lt"/>
                <a:ea typeface="+mj-ea"/>
                <a:cs typeface="+mj-cs"/>
              </a:rPr>
              <a:t>SHIELDS</a:t>
            </a:r>
            <a:br>
              <a:rPr lang="en-US" sz="2700" kern="1200">
                <a:solidFill>
                  <a:srgbClr val="FFFFFF"/>
                </a:solidFill>
                <a:latin typeface="+mj-lt"/>
                <a:ea typeface="+mj-ea"/>
                <a:cs typeface="+mj-cs"/>
              </a:rPr>
            </a:br>
            <a:r>
              <a:rPr lang="en-US" sz="2700" kern="1200">
                <a:solidFill>
                  <a:srgbClr val="FFFFFF"/>
                </a:solidFill>
                <a:latin typeface="+mj-lt"/>
                <a:ea typeface="+mj-ea"/>
                <a:cs typeface="+mj-cs"/>
              </a:rPr>
              <a:t>USC Tele-Behavioral Health</a:t>
            </a:r>
            <a:br>
              <a:rPr lang="en-US" sz="2700" kern="1200">
                <a:solidFill>
                  <a:srgbClr val="FFFFFF"/>
                </a:solidFill>
                <a:latin typeface="+mj-lt"/>
                <a:ea typeface="+mj-ea"/>
                <a:cs typeface="+mj-cs"/>
              </a:rPr>
            </a:br>
            <a:r>
              <a:rPr lang="en-US" sz="2700" kern="1200">
                <a:solidFill>
                  <a:srgbClr val="FFFFFF"/>
                </a:solidFill>
                <a:latin typeface="+mj-lt"/>
                <a:ea typeface="+mj-ea"/>
                <a:cs typeface="+mj-cs"/>
              </a:rPr>
              <a:t>Vision </a:t>
            </a:r>
            <a:r>
              <a:rPr lang="en-US" sz="2700">
                <a:solidFill>
                  <a:srgbClr val="FFFFFF"/>
                </a:solidFill>
                <a:latin typeface="+mj-lt"/>
              </a:rPr>
              <a:t>y</a:t>
            </a:r>
            <a:r>
              <a:rPr lang="en-US" sz="2700" kern="1200">
                <a:solidFill>
                  <a:srgbClr val="FFFFFF"/>
                </a:solidFill>
                <a:latin typeface="+mj-lt"/>
                <a:ea typeface="+mj-ea"/>
                <a:cs typeface="+mj-cs"/>
              </a:rPr>
              <a:t> Compromiso</a:t>
            </a:r>
            <a:br>
              <a:rPr lang="en-US" sz="2400" kern="1200">
                <a:solidFill>
                  <a:srgbClr val="FFFFFF"/>
                </a:solidFill>
                <a:latin typeface="+mj-lt"/>
                <a:ea typeface="+mj-ea"/>
                <a:cs typeface="+mj-cs"/>
              </a:rPr>
            </a:br>
            <a:r>
              <a:rPr lang="en-US" sz="1900" kern="120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rotWithShape="1">
          <a:blip r:embed="rId2"/>
          <a:srcRect t="37620" r="57290"/>
          <a:stretch/>
        </p:blipFill>
        <p:spPr>
          <a:xfrm>
            <a:off x="4509049" y="148840"/>
            <a:ext cx="5325416" cy="6125298"/>
          </a:xfrm>
          <a:prstGeom prst="rect">
            <a:avLst/>
          </a:prstGeom>
        </p:spPr>
      </p:pic>
    </p:spTree>
    <p:extLst>
      <p:ext uri="{BB962C8B-B14F-4D97-AF65-F5344CB8AC3E}">
        <p14:creationId xmlns:p14="http://schemas.microsoft.com/office/powerpoint/2010/main" val="95401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dirty="0">
                <a:solidFill>
                  <a:srgbClr val="0F6775"/>
                </a:solidFill>
                <a:latin typeface="+mn-lt"/>
              </a:rPr>
              <a:t>All but four Contracts have been signed. No Invoice is needed for the first Deliverables payment. We are waiting Finance approval of our monthly invoice template.</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CalMHSA pays by check and direct deposit. Automated Clearing House (ACH) forms were sent out if you would like to set this up. </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Contract and Invoice</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7</a:t>
            </a:fld>
            <a:endParaRPr lang="en-US"/>
          </a:p>
        </p:txBody>
      </p:sp>
    </p:spTree>
    <p:extLst>
      <p:ext uri="{BB962C8B-B14F-4D97-AF65-F5344CB8AC3E}">
        <p14:creationId xmlns:p14="http://schemas.microsoft.com/office/powerpoint/2010/main" val="384831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fontScale="77500" lnSpcReduction="20000"/>
          </a:bodyPr>
          <a:lstStyle/>
          <a:p>
            <a:r>
              <a:rPr lang="en-US" sz="2800" dirty="0">
                <a:solidFill>
                  <a:srgbClr val="0F6775"/>
                </a:solidFill>
                <a:latin typeface="+mn-lt"/>
              </a:rPr>
              <a:t>DHCS has agreed to honor agencies’ PTO policies up to </a:t>
            </a:r>
            <a:r>
              <a:rPr lang="en-US" sz="2800" dirty="0" err="1">
                <a:solidFill>
                  <a:srgbClr val="0F6775"/>
                </a:solidFill>
                <a:latin typeface="+mn-lt"/>
              </a:rPr>
              <a:t>CalMHSA’s</a:t>
            </a:r>
            <a:r>
              <a:rPr lang="en-US" sz="2800" dirty="0">
                <a:solidFill>
                  <a:srgbClr val="0F6775"/>
                </a:solidFill>
                <a:latin typeface="+mn-lt"/>
              </a:rPr>
              <a:t> policies. Up to 15 days per year of vacation accrued per year for the three years. This increases to 20 days from 3 to 10 years of employment and to 25 days from 10 to 15 years of employment. 30 days a year are earned after 15 years of employment. </a:t>
            </a:r>
          </a:p>
          <a:p>
            <a:r>
              <a:rPr lang="en-US" sz="2800" dirty="0">
                <a:solidFill>
                  <a:srgbClr val="0F6775"/>
                </a:solidFill>
                <a:latin typeface="+mn-lt"/>
              </a:rPr>
              <a:t>Paid Holidays: DHCS agrees to recognize up to 13 paid holidays per year. </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If you are new to CalHOPE (six agencies) or if your policy has changed in the last two years, please email </a:t>
            </a:r>
            <a:r>
              <a:rPr lang="en-US" sz="2800" dirty="0" err="1">
                <a:solidFill>
                  <a:srgbClr val="0F6775"/>
                </a:solidFill>
                <a:latin typeface="+mn-lt"/>
              </a:rPr>
              <a:t>taylor</a:t>
            </a:r>
            <a:r>
              <a:rPr lang="en-US" sz="2800" dirty="0">
                <a:solidFill>
                  <a:srgbClr val="0F6775"/>
                </a:solidFill>
                <a:latin typeface="+mn-lt"/>
              </a:rPr>
              <a:t> your agency’s PTO policy. </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Paid Time Off (PTO)</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8</a:t>
            </a:fld>
            <a:endParaRPr lang="en-US"/>
          </a:p>
        </p:txBody>
      </p:sp>
    </p:spTree>
    <p:extLst>
      <p:ext uri="{BB962C8B-B14F-4D97-AF65-F5344CB8AC3E}">
        <p14:creationId xmlns:p14="http://schemas.microsoft.com/office/powerpoint/2010/main" val="58567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AE1367-60BF-93AC-F714-81E06BC7ECC5}"/>
              </a:ext>
            </a:extLst>
          </p:cNvPr>
          <p:cNvSpPr>
            <a:spLocks noGrp="1"/>
          </p:cNvSpPr>
          <p:nvPr>
            <p:ph type="body" idx="1"/>
          </p:nvPr>
        </p:nvSpPr>
        <p:spPr>
          <a:xfrm>
            <a:off x="493858" y="1048953"/>
            <a:ext cx="5540920" cy="610236"/>
          </a:xfrm>
        </p:spPr>
        <p:txBody>
          <a:bodyPr>
            <a:normAutofit/>
          </a:bodyPr>
          <a:lstStyle/>
          <a:p>
            <a:r>
              <a:rPr lang="en-US" sz="3200" dirty="0">
                <a:solidFill>
                  <a:srgbClr val="0A7178"/>
                </a:solidFill>
                <a:latin typeface="+mj-lt"/>
              </a:rPr>
              <a:t>CalMHSA Must Have Following:</a:t>
            </a:r>
          </a:p>
        </p:txBody>
      </p:sp>
      <p:sp>
        <p:nvSpPr>
          <p:cNvPr id="7" name="Text Placeholder 6">
            <a:extLst>
              <a:ext uri="{FF2B5EF4-FFF2-40B4-BE49-F238E27FC236}">
                <a16:creationId xmlns:a16="http://schemas.microsoft.com/office/drawing/2014/main" id="{5B905CAF-E764-6F75-72B2-4B6B5208F31A}"/>
              </a:ext>
            </a:extLst>
          </p:cNvPr>
          <p:cNvSpPr>
            <a:spLocks noGrp="1"/>
          </p:cNvSpPr>
          <p:nvPr>
            <p:ph type="body" sz="quarter" idx="3"/>
          </p:nvPr>
        </p:nvSpPr>
        <p:spPr>
          <a:xfrm>
            <a:off x="6157224" y="924391"/>
            <a:ext cx="5538808" cy="683827"/>
          </a:xfrm>
        </p:spPr>
        <p:txBody>
          <a:bodyPr>
            <a:normAutofit/>
          </a:bodyPr>
          <a:lstStyle/>
          <a:p>
            <a:r>
              <a:rPr lang="en-US" sz="3200" dirty="0">
                <a:solidFill>
                  <a:srgbClr val="0A7178"/>
                </a:solidFill>
                <a:latin typeface="+mj-lt"/>
              </a:rPr>
              <a:t> Insurance</a:t>
            </a:r>
          </a:p>
        </p:txBody>
      </p:sp>
      <p:sp>
        <p:nvSpPr>
          <p:cNvPr id="8" name="Content Placeholder 7">
            <a:extLst>
              <a:ext uri="{FF2B5EF4-FFF2-40B4-BE49-F238E27FC236}">
                <a16:creationId xmlns:a16="http://schemas.microsoft.com/office/drawing/2014/main" id="{11C68B5F-7232-74C0-E0F8-5582123C646C}"/>
              </a:ext>
            </a:extLst>
          </p:cNvPr>
          <p:cNvSpPr>
            <a:spLocks noGrp="1"/>
          </p:cNvSpPr>
          <p:nvPr>
            <p:ph sz="half" idx="13"/>
          </p:nvPr>
        </p:nvSpPr>
        <p:spPr>
          <a:xfrm>
            <a:off x="493856" y="1920240"/>
            <a:ext cx="5540920" cy="4104323"/>
          </a:xfrm>
        </p:spPr>
        <p:txBody>
          <a:bodyPr>
            <a:normAutofit fontScale="92500" lnSpcReduction="20000"/>
          </a:bodyPr>
          <a:lstStyle/>
          <a:p>
            <a:r>
              <a:rPr lang="en-US" sz="2800" dirty="0">
                <a:solidFill>
                  <a:srgbClr val="0A7178"/>
                </a:solidFill>
                <a:latin typeface="+mn-lt"/>
              </a:rPr>
              <a:t>Signed Contract; W-9, Proof of Insurance</a:t>
            </a:r>
          </a:p>
          <a:p>
            <a:r>
              <a:rPr lang="en-US" sz="2800" dirty="0">
                <a:solidFill>
                  <a:srgbClr val="0A7178"/>
                </a:solidFill>
                <a:latin typeface="+mn-lt"/>
              </a:rPr>
              <a:t>W-9 and COI Missing: CAMHPRO, ECS, FACTR, Happier Life, SHIELDS, and USC Tele-BH </a:t>
            </a:r>
          </a:p>
          <a:p>
            <a:r>
              <a:rPr lang="en-US" sz="2800" dirty="0">
                <a:solidFill>
                  <a:srgbClr val="0A7178"/>
                </a:solidFill>
                <a:latin typeface="+mn-lt"/>
              </a:rPr>
              <a:t>Email W-9s: </a:t>
            </a:r>
            <a:r>
              <a:rPr lang="en-US" sz="2800" u="sng" dirty="0">
                <a:solidFill>
                  <a:srgbClr val="0A7178"/>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accountspayable@calmhsa.org</a:t>
            </a:r>
            <a:endParaRPr lang="en-US" sz="2800" u="sng" dirty="0">
              <a:solidFill>
                <a:srgbClr val="0A7178"/>
              </a:solidFill>
              <a:effectLst/>
              <a:latin typeface="Calibri" panose="020F0502020204030204" pitchFamily="34" charset="0"/>
              <a:ea typeface="Calibri" panose="020F0502020204030204" pitchFamily="34" charset="0"/>
            </a:endParaRPr>
          </a:p>
          <a:p>
            <a:r>
              <a:rPr lang="en-US" sz="2800" dirty="0">
                <a:solidFill>
                  <a:srgbClr val="0A7178"/>
                </a:solidFill>
                <a:latin typeface="Calibri" panose="020F0502020204030204" pitchFamily="34" charset="0"/>
              </a:rPr>
              <a:t>One month staffing costs, to be subtracted out at the end of the year.</a:t>
            </a:r>
            <a:endParaRPr lang="en-US" sz="2800" dirty="0">
              <a:solidFill>
                <a:srgbClr val="0A7178"/>
              </a:solidFill>
              <a:latin typeface="+mn-lt"/>
            </a:endParaRPr>
          </a:p>
        </p:txBody>
      </p:sp>
      <p:sp>
        <p:nvSpPr>
          <p:cNvPr id="6" name="Content Placeholder 5">
            <a:extLst>
              <a:ext uri="{FF2B5EF4-FFF2-40B4-BE49-F238E27FC236}">
                <a16:creationId xmlns:a16="http://schemas.microsoft.com/office/drawing/2014/main" id="{5E390CB6-9621-D001-423A-6B0DC551CDE1}"/>
              </a:ext>
            </a:extLst>
          </p:cNvPr>
          <p:cNvSpPr>
            <a:spLocks noGrp="1"/>
          </p:cNvSpPr>
          <p:nvPr>
            <p:ph sz="half" idx="2"/>
          </p:nvPr>
        </p:nvSpPr>
        <p:spPr>
          <a:xfrm>
            <a:off x="6157224" y="1920240"/>
            <a:ext cx="5540920" cy="4104323"/>
          </a:xfrm>
        </p:spPr>
        <p:txBody>
          <a:bodyPr>
            <a:normAutofit/>
          </a:bodyPr>
          <a:lstStyle/>
          <a:p>
            <a:r>
              <a:rPr lang="en-US" sz="2800" dirty="0">
                <a:solidFill>
                  <a:srgbClr val="0A7178"/>
                </a:solidFill>
                <a:latin typeface="+mn-lt"/>
              </a:rPr>
              <a:t>CalMHSA requires proof of Insurance on file, see the contract for specifics.</a:t>
            </a:r>
          </a:p>
          <a:p>
            <a:r>
              <a:rPr lang="en-US" sz="2800" dirty="0">
                <a:solidFill>
                  <a:srgbClr val="0A7178"/>
                </a:solidFill>
                <a:latin typeface="+mn-lt"/>
              </a:rPr>
              <a:t> Please send all insurance information to contracts@calmhsa.org.</a:t>
            </a:r>
          </a:p>
          <a:p>
            <a:endParaRPr lang="en-US" sz="2400" dirty="0">
              <a:solidFill>
                <a:srgbClr val="8EBA4A"/>
              </a:solidFill>
              <a:latin typeface="+mn-lt"/>
            </a:endParaRPr>
          </a:p>
        </p:txBody>
      </p:sp>
      <p:sp>
        <p:nvSpPr>
          <p:cNvPr id="4" name="Title 3">
            <a:extLst>
              <a:ext uri="{FF2B5EF4-FFF2-40B4-BE49-F238E27FC236}">
                <a16:creationId xmlns:a16="http://schemas.microsoft.com/office/drawing/2014/main" id="{101CF54D-97E8-D423-C29D-9B689E9FD323}"/>
              </a:ext>
            </a:extLst>
          </p:cNvPr>
          <p:cNvSpPr>
            <a:spLocks noGrp="1"/>
          </p:cNvSpPr>
          <p:nvPr>
            <p:ph type="title"/>
          </p:nvPr>
        </p:nvSpPr>
        <p:spPr/>
        <p:txBody>
          <a:bodyPr>
            <a:noAutofit/>
          </a:bodyPr>
          <a:lstStyle/>
          <a:p>
            <a:r>
              <a:rPr lang="en-US" sz="4400" dirty="0">
                <a:latin typeface="+mj-lt"/>
              </a:rPr>
              <a:t>Payment for First Deliverables</a:t>
            </a:r>
          </a:p>
        </p:txBody>
      </p:sp>
      <p:sp>
        <p:nvSpPr>
          <p:cNvPr id="9" name="Slide Number Placeholder 5">
            <a:extLst>
              <a:ext uri="{FF2B5EF4-FFF2-40B4-BE49-F238E27FC236}">
                <a16:creationId xmlns:a16="http://schemas.microsoft.com/office/drawing/2014/main" id="{B4D836FB-5034-B716-0D88-FB35562AFAB7}"/>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9</a:t>
            </a:fld>
            <a:endParaRPr lang="en-US"/>
          </a:p>
        </p:txBody>
      </p:sp>
    </p:spTree>
    <p:extLst>
      <p:ext uri="{BB962C8B-B14F-4D97-AF65-F5344CB8AC3E}">
        <p14:creationId xmlns:p14="http://schemas.microsoft.com/office/powerpoint/2010/main" val="1748624677"/>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Props1.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3.xml><?xml version="1.0" encoding="utf-8"?>
<ds:datastoreItem xmlns:ds="http://schemas.openxmlformats.org/officeDocument/2006/customXml" ds:itemID="{4B4B5847-416E-4E14-8AE3-9D600C56A732}">
  <ds:schemaRefs>
    <ds:schemaRef ds:uri="08b51a6c-15c5-468c-9d03-3812a6e79002"/>
    <ds:schemaRef ds:uri="bdde9dca-b655-4c82-9756-0719d4cc3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3512</TotalTime>
  <Words>835</Words>
  <Application>Microsoft Office PowerPoint</Application>
  <PresentationFormat>Widescreen</PresentationFormat>
  <Paragraphs>43</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Bebas Neue</vt:lpstr>
      <vt:lpstr>Calibri</vt:lpstr>
      <vt:lpstr>Calibri Light</vt:lpstr>
      <vt:lpstr>Poppins</vt:lpstr>
      <vt:lpstr>Office Theme</vt:lpstr>
      <vt:lpstr>CalHOPE Support Program Admin and Supervisors Meeting  February 16, 2023            </vt:lpstr>
      <vt:lpstr>AGENDA Requested Information Data Collection Contract and Invoice Update Paid Time Off (PTO) First Deliverables Implementation Plan Group Sessions Outreach Plan Together For Wellness</vt:lpstr>
      <vt:lpstr>Requested Information  Please enter in chat agency name and contact for media/communication requests. Resource Database Updates Still Needed Please send deliverables to taylor.Intermill@calmhsa.org   </vt:lpstr>
      <vt:lpstr>  Data Collection </vt:lpstr>
      <vt:lpstr>Data Collection  Who Hasn’t Submitted Forms?  CAMHPRO Health Education Council NAMI-CA Painted Brain San Diego Youth Services SHIELDS USC Tele-Behavioral Health Vision y Compromiso  </vt:lpstr>
      <vt:lpstr>Data Collection  Who Hasn’t Submitted Forms?  CAMHPRO Health Education Council NAMI-CA Painted Brain San Diego Youth Services SHIELDS USC Tele-Behavioral Health Vision y Compromiso  </vt:lpstr>
      <vt:lpstr>Contract and Invoice</vt:lpstr>
      <vt:lpstr>Paid Time Off (PTO)</vt:lpstr>
      <vt:lpstr>Payment for First Deliverables</vt:lpstr>
      <vt:lpstr>Implementation Plan</vt:lpstr>
      <vt:lpstr>Group Sessions Group Sessions are a requirement of CHSP. Groups held virtually will be added to the calhopeconnect.org calendar. In-person groups can also be added to the calendar, at your discretion. We will send out a template for you to enter in your groups, for addition to the website. </vt:lpstr>
      <vt:lpstr>Outreach Plan Each Agency is required to submit an Outreach Plan that will address how they plan to reach their target populations and how they plan to allocate funds within the Additional Administrative Costs line item for outreach efforts.  AAC includes $800/month-pod for outreach. The Outreach Plan is due to CalMHSA no later than February 28, 2023.     </vt:lpstr>
      <vt:lpstr> Together for Wellness Together for Wellness/Juntos por Nuestro Bienestar, is a website that provides resources and education for mental health and well-being.  The project team that supports this digital apothecary is seeking diverse perspectives from people living in California. Supervisors and SS assisting T4W is an allowable activity within your work hours. Daniela Flores Romero, Research Associate UCLA Center for Health Services and Society If you are interested or have any questions please contact Daniela Flores Romero via email dfloresromero@mednet.ucla.edu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4</cp:revision>
  <dcterms:created xsi:type="dcterms:W3CDTF">2023-01-16T14:40:28Z</dcterms:created>
  <dcterms:modified xsi:type="dcterms:W3CDTF">2023-02-16T21:28:21Z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