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84" r:id="rId5"/>
    <p:sldId id="261" r:id="rId6"/>
    <p:sldId id="266" r:id="rId7"/>
    <p:sldId id="290" r:id="rId8"/>
    <p:sldId id="288" r:id="rId9"/>
    <p:sldId id="293" r:id="rId10"/>
    <p:sldId id="292" r:id="rId11"/>
    <p:sldId id="285" r:id="rId12"/>
    <p:sldId id="269" r:id="rId13"/>
    <p:sldId id="283" r:id="rId14"/>
    <p:sldId id="294" r:id="rId15"/>
    <p:sldId id="289"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261"/>
            <p14:sldId id="266"/>
            <p14:sldId id="290"/>
            <p14:sldId id="288"/>
            <p14:sldId id="293"/>
            <p14:sldId id="292"/>
            <p14:sldId id="285"/>
            <p14:sldId id="269"/>
            <p14:sldId id="283"/>
            <p14:sldId id="294"/>
            <p14:sldId id="289"/>
          </p14:sldIdLst>
        </p14:section>
        <p14:section name="Untitled Section" id="{5E15BCDC-23F7-4278-A6FF-DBBC366BAE40}">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775"/>
    <a:srgbClr val="438F89"/>
    <a:srgbClr val="0A7178"/>
    <a:srgbClr val="8EBA4A"/>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0C5C3-069F-4817-AA06-C0FE55377F27}" v="2" dt="2023-02-24T16:44:26.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C0F2FE-3626-AF46-8683-0D64B693D61A}" type="slidenum">
              <a:rPr lang="en-US" smtClean="0"/>
              <a:t>12</a:t>
            </a:fld>
            <a:endParaRPr lang="en-US"/>
          </a:p>
        </p:txBody>
      </p:sp>
    </p:spTree>
    <p:extLst>
      <p:ext uri="{BB962C8B-B14F-4D97-AF65-F5344CB8AC3E}">
        <p14:creationId xmlns:p14="http://schemas.microsoft.com/office/powerpoint/2010/main" val="1767213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taylor.Intermill@calmhsa.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mailto:accountspayable@calmhsa.org"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Admin and Supervisors Meeting </a:t>
            </a:r>
            <a:br>
              <a:rPr lang="en-US" sz="4400" dirty="0">
                <a:latin typeface="+mj-lt"/>
              </a:rPr>
            </a:br>
            <a:r>
              <a:rPr lang="en-US" sz="4400" dirty="0">
                <a:latin typeface="+mj-lt"/>
              </a:rPr>
              <a:t>February 23, 2023</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808480"/>
            <a:ext cx="9432459" cy="4114799"/>
          </a:xfrm>
        </p:spPr>
        <p:txBody>
          <a:bodyPr/>
          <a:lstStyle/>
          <a:p>
            <a:r>
              <a:rPr lang="en-US" sz="4400" u="sng" dirty="0">
                <a:latin typeface="+mj-lt"/>
              </a:rPr>
              <a:t>Training Your Staff: See your contract</a:t>
            </a:r>
            <a:br>
              <a:rPr lang="en-US" sz="4400" u="sng" dirty="0">
                <a:latin typeface="+mj-lt"/>
              </a:rPr>
            </a:br>
            <a:r>
              <a:rPr lang="en-US" sz="2800" dirty="0">
                <a:latin typeface="+mj-lt"/>
              </a:rPr>
              <a:t>“Agency specific onboarding training may include up to forty (40) hours of training for staff new to a peer support specialist position and up to twenty (20) hours of training for staff new to the agency but with prior peer support experience.”</a:t>
            </a:r>
            <a:br>
              <a:rPr lang="en-US" sz="2800" dirty="0">
                <a:latin typeface="+mj-lt"/>
              </a:rPr>
            </a:br>
            <a:r>
              <a:rPr lang="en-US" sz="2800" dirty="0">
                <a:latin typeface="+mj-lt"/>
              </a:rPr>
              <a:t>CalMHSA will reimburse staff time up to these limits. </a:t>
            </a:r>
            <a:br>
              <a:rPr lang="en-US" sz="2800" dirty="0">
                <a:latin typeface="+mj-lt"/>
              </a:rPr>
            </a:br>
            <a:r>
              <a:rPr lang="en-US" sz="2800" dirty="0">
                <a:latin typeface="+mj-lt"/>
              </a:rPr>
              <a:t>If your regular training requirements are longer than these limits, you may have staff attend them as long as their time is paid for by a different funding source.</a:t>
            </a:r>
            <a:br>
              <a:rPr lang="en-US" sz="2800" dirty="0">
                <a:latin typeface="+mj-lt"/>
              </a:rPr>
            </a:br>
            <a:endParaRPr lang="en-US" sz="2800" i="1" dirty="0">
              <a:latin typeface="+mn-lt"/>
            </a:endParaRPr>
          </a:p>
        </p:txBody>
      </p:sp>
    </p:spTree>
    <p:extLst>
      <p:ext uri="{BB962C8B-B14F-4D97-AF65-F5344CB8AC3E}">
        <p14:creationId xmlns:p14="http://schemas.microsoft.com/office/powerpoint/2010/main" val="185395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808480"/>
            <a:ext cx="9432459" cy="4744720"/>
          </a:xfrm>
        </p:spPr>
        <p:txBody>
          <a:bodyPr/>
          <a:lstStyle/>
          <a:p>
            <a:r>
              <a:rPr lang="en-US" sz="4400" u="sng" dirty="0">
                <a:latin typeface="+mj-lt"/>
              </a:rPr>
              <a:t>Training Your Staff: See your contract</a:t>
            </a:r>
            <a:br>
              <a:rPr lang="en-US" sz="4400" u="sng" dirty="0">
                <a:latin typeface="+mj-lt"/>
              </a:rPr>
            </a:br>
            <a:r>
              <a:rPr lang="en-US" sz="2800" dirty="0">
                <a:latin typeface="+mj-lt"/>
              </a:rPr>
              <a:t>“Contractor shall document the time and place of each training session, the content of the session, the number of participants and their titles (CHSS or Supervisor). Contractor shall maintain such documentation for the duration of the Program. Upon reasonable request, this documentation may be subject to audit by DHCS and/or CalMHSA, or their designated personnel, at any time throughout the Program.”</a:t>
            </a:r>
            <a:br>
              <a:rPr lang="en-US" sz="2800" dirty="0">
                <a:latin typeface="+mj-lt"/>
              </a:rPr>
            </a:br>
            <a:r>
              <a:rPr lang="en-US" sz="2800" dirty="0">
                <a:latin typeface="+mj-lt"/>
              </a:rPr>
              <a:t>Each agency is provided $5,000/pod for quality improvement training. </a:t>
            </a:r>
            <a:br>
              <a:rPr lang="en-US" sz="2800" dirty="0">
                <a:latin typeface="+mj-lt"/>
              </a:rPr>
            </a:br>
            <a:r>
              <a:rPr lang="en-US" sz="2800" dirty="0">
                <a:latin typeface="+mj-lt"/>
              </a:rPr>
              <a:t>For any trainings purchased, you must provide CalMHSA with a written justification of the need for training beyond agency’s required training, training curriculum, and copy of certificate provided upon completion by training entity.</a:t>
            </a:r>
            <a:endParaRPr lang="en-US" sz="2800" i="1" dirty="0">
              <a:latin typeface="+mn-lt"/>
            </a:endParaRPr>
          </a:p>
        </p:txBody>
      </p:sp>
    </p:spTree>
    <p:extLst>
      <p:ext uri="{BB962C8B-B14F-4D97-AF65-F5344CB8AC3E}">
        <p14:creationId xmlns:p14="http://schemas.microsoft.com/office/powerpoint/2010/main" val="6439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dirty="0">
                <a:latin typeface="+mj-lt"/>
              </a:rPr>
              <a:t>Outreach Plan</a:t>
            </a:r>
            <a:br>
              <a:rPr lang="en-US" sz="2800" u="sng" dirty="0">
                <a:latin typeface="+mn-lt"/>
              </a:rPr>
            </a:br>
            <a:r>
              <a:rPr lang="en-US" sz="3200" dirty="0">
                <a:latin typeface="+mn-lt"/>
              </a:rPr>
              <a:t>Each Agency is required to submit an Outreach Plan that will address how they plan to reach their target populations and how they plan to allocate funds within the Additional Administrative Costs line item for outreach efforts. </a:t>
            </a:r>
            <a:br>
              <a:rPr lang="en-US" sz="3200" dirty="0">
                <a:latin typeface="+mn-lt"/>
              </a:rPr>
            </a:br>
            <a:r>
              <a:rPr lang="en-US" sz="3200" dirty="0">
                <a:latin typeface="+mn-lt"/>
              </a:rPr>
              <a:t>AAC includes $800/month-pod for outreach.</a:t>
            </a:r>
            <a:br>
              <a:rPr lang="en-US" sz="3200" dirty="0">
                <a:latin typeface="+mn-lt"/>
              </a:rPr>
            </a:br>
            <a:r>
              <a:rPr lang="en-US" sz="3200" dirty="0">
                <a:latin typeface="+mn-lt"/>
              </a:rPr>
              <a:t>The Outreach Plan is due to CalMHSA no later than February 28, 2023.</a:t>
            </a:r>
            <a:br>
              <a:rPr lang="en-US" sz="3200" dirty="0">
                <a:latin typeface="+mn-lt"/>
              </a:rPr>
            </a:br>
            <a:r>
              <a:rPr lang="en-US" sz="3200" dirty="0">
                <a:latin typeface="+mn-lt"/>
              </a:rPr>
              <a:t>Gigi Crowder, Executive Director, NAMI-Contra Costa</a:t>
            </a:r>
            <a:br>
              <a:rPr lang="en-US" sz="3200" dirty="0">
                <a:latin typeface="+mn-lt"/>
              </a:rPr>
            </a:br>
            <a:r>
              <a:rPr lang="en-US" sz="3200" dirty="0">
                <a:latin typeface="+mn-lt"/>
              </a:rPr>
              <a:t>Nwe Oo, Program Director, Community Health for Asian Americans</a:t>
            </a:r>
            <a:br>
              <a:rPr lang="en-US" sz="3200" dirty="0">
                <a:latin typeface="+mn-lt"/>
              </a:rPr>
            </a:br>
            <a:r>
              <a:rPr lang="en-US" sz="3200" dirty="0">
                <a:latin typeface="+mn-lt"/>
              </a:rPr>
              <a:t> Jacob Daruvala, Operations Manager, Divine Truth Unity Fellowship</a:t>
            </a: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409436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dirty="0">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2194560"/>
            <a:ext cx="3678648" cy="3130633"/>
          </a:xfrm>
        </p:spPr>
        <p:txBody>
          <a:bodyPr>
            <a:normAutofit/>
          </a:bodyPr>
          <a:lstStyle/>
          <a:p>
            <a:r>
              <a:rPr lang="en-US" sz="3600" u="sng" dirty="0">
                <a:solidFill>
                  <a:srgbClr val="0F6775"/>
                </a:solidFill>
                <a:latin typeface="+mn-lt"/>
              </a:rPr>
              <a:t>Save the Date:</a:t>
            </a:r>
          </a:p>
          <a:p>
            <a:r>
              <a:rPr lang="en-US" sz="2800" dirty="0">
                <a:solidFill>
                  <a:srgbClr val="0F6775"/>
                </a:solidFill>
                <a:latin typeface="+mn-lt"/>
              </a:rPr>
              <a:t>March 9</a:t>
            </a:r>
            <a:r>
              <a:rPr lang="en-US" sz="2800" baseline="30000" dirty="0">
                <a:solidFill>
                  <a:srgbClr val="0F6775"/>
                </a:solidFill>
                <a:latin typeface="+mn-lt"/>
              </a:rPr>
              <a:t>th</a:t>
            </a:r>
            <a:r>
              <a:rPr lang="en-US" sz="2800" dirty="0">
                <a:solidFill>
                  <a:srgbClr val="0F6775"/>
                </a:solidFill>
                <a:latin typeface="+mn-lt"/>
              </a:rPr>
              <a:t> 1:30-2:30</a:t>
            </a:r>
          </a:p>
          <a:p>
            <a:r>
              <a:rPr lang="en-US" sz="2800" dirty="0">
                <a:solidFill>
                  <a:srgbClr val="0F6775"/>
                </a:solidFill>
                <a:latin typeface="+mn-lt"/>
              </a:rPr>
              <a:t>Keris Myrick, Peer Counseling Training</a:t>
            </a:r>
          </a:p>
          <a:p>
            <a:endParaRPr lang="en-US" sz="2800" dirty="0">
              <a:solidFill>
                <a:srgbClr val="0F6775"/>
              </a:solidFill>
              <a:latin typeface="+mn-lt"/>
            </a:endParaRPr>
          </a:p>
          <a:p>
            <a:endParaRPr lang="en-US" sz="2800" dirty="0">
              <a:solidFill>
                <a:srgbClr val="0F6775"/>
              </a:solidFill>
              <a:latin typeface="+mn-lt"/>
            </a:endParaRP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2134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737360"/>
            <a:ext cx="11078379" cy="4653279"/>
          </a:xfrm>
        </p:spPr>
        <p:txBody>
          <a:bodyPr/>
          <a:lstStyle/>
          <a:p>
            <a:r>
              <a:rPr lang="en-US" sz="4400" u="sng" dirty="0">
                <a:latin typeface="+mj-lt"/>
              </a:rPr>
              <a:t>AGENDA</a:t>
            </a:r>
            <a:br>
              <a:rPr lang="en-US" sz="2800" dirty="0">
                <a:latin typeface="+mn-lt"/>
              </a:rPr>
            </a:br>
            <a:r>
              <a:rPr lang="en-US" sz="3200" dirty="0">
                <a:latin typeface="+mn-lt"/>
              </a:rPr>
              <a:t>Requested Information</a:t>
            </a:r>
            <a:br>
              <a:rPr lang="en-US" sz="3200" dirty="0">
                <a:latin typeface="+mn-lt"/>
              </a:rPr>
            </a:br>
            <a:r>
              <a:rPr lang="en-US" sz="3200" dirty="0">
                <a:latin typeface="+mn-lt"/>
              </a:rPr>
              <a:t>Data Collection</a:t>
            </a:r>
            <a:br>
              <a:rPr lang="en-US" sz="3200" dirty="0">
                <a:latin typeface="+mn-lt"/>
              </a:rPr>
            </a:br>
            <a:r>
              <a:rPr lang="en-US" sz="3200" dirty="0">
                <a:latin typeface="+mn-lt"/>
              </a:rPr>
              <a:t>Paid Time Off (PTO)</a:t>
            </a:r>
            <a:br>
              <a:rPr lang="en-US" sz="3200" dirty="0">
                <a:latin typeface="+mn-lt"/>
              </a:rPr>
            </a:br>
            <a:r>
              <a:rPr lang="en-US" sz="3200" dirty="0">
                <a:latin typeface="+mn-lt"/>
              </a:rPr>
              <a:t>First Deliverables</a:t>
            </a:r>
            <a:br>
              <a:rPr lang="en-US" sz="3200" dirty="0">
                <a:latin typeface="+mn-lt"/>
              </a:rPr>
            </a:br>
            <a:r>
              <a:rPr lang="en-US" sz="3200" dirty="0">
                <a:latin typeface="+mn-lt"/>
              </a:rPr>
              <a:t>Training Your Staff</a:t>
            </a:r>
            <a:br>
              <a:rPr lang="en-US" sz="3200" dirty="0">
                <a:latin typeface="+mn-lt"/>
              </a:rPr>
            </a:br>
            <a:r>
              <a:rPr lang="en-US" sz="3200" dirty="0">
                <a:latin typeface="+mn-lt"/>
              </a:rPr>
              <a:t>Outreach Plan</a:t>
            </a:r>
            <a:br>
              <a:rPr lang="en-US" sz="3200" dirty="0">
                <a:latin typeface="+mn-lt"/>
              </a:rPr>
            </a:br>
            <a:r>
              <a:rPr lang="en-US" sz="3200" dirty="0">
                <a:latin typeface="+mn-lt"/>
              </a:rPr>
              <a:t>Save the Date and Invite your Support Specialists; March 9</a:t>
            </a:r>
            <a:r>
              <a:rPr lang="en-US" sz="3200" baseline="30000" dirty="0">
                <a:latin typeface="+mn-lt"/>
              </a:rPr>
              <a:t>th</a:t>
            </a:r>
            <a:r>
              <a:rPr lang="en-US" sz="3200" dirty="0">
                <a:latin typeface="+mn-lt"/>
              </a:rPr>
              <a:t> 1:30-2:30</a:t>
            </a:r>
            <a:br>
              <a:rPr lang="en-US" sz="3200" dirty="0">
                <a:latin typeface="+mn-lt"/>
              </a:rPr>
            </a:br>
            <a:endParaRPr lang="en-US" sz="3200" dirty="0">
              <a:latin typeface="+mn-lt"/>
            </a:endParaRPr>
          </a:p>
        </p:txBody>
      </p:sp>
    </p:spTree>
    <p:extLst>
      <p:ext uri="{BB962C8B-B14F-4D97-AF65-F5344CB8AC3E}">
        <p14:creationId xmlns:p14="http://schemas.microsoft.com/office/powerpoint/2010/main" val="14185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367280"/>
            <a:ext cx="10777877" cy="4003040"/>
          </a:xfrm>
        </p:spPr>
        <p:txBody>
          <a:bodyPr/>
          <a:lstStyle/>
          <a:p>
            <a:r>
              <a:rPr lang="en-US" sz="4400" u="sng" dirty="0">
                <a:latin typeface="+mj-lt"/>
              </a:rPr>
              <a:t>Requested Information</a:t>
            </a:r>
            <a:br>
              <a:rPr lang="en-US" sz="4400" u="sng" dirty="0">
                <a:latin typeface="+mj-lt"/>
              </a:rPr>
            </a:br>
            <a:br>
              <a:rPr lang="en-US" sz="2800" u="sng" dirty="0">
                <a:latin typeface="+mj-lt"/>
              </a:rPr>
            </a:br>
            <a:r>
              <a:rPr lang="en-US" sz="2800" dirty="0">
                <a:latin typeface="+mj-lt"/>
              </a:rPr>
              <a:t>Resource Database Updates Still Needed: Please complete for your counties.</a:t>
            </a:r>
            <a:br>
              <a:rPr lang="en-US" sz="2800" dirty="0">
                <a:latin typeface="+mj-lt"/>
              </a:rPr>
            </a:br>
            <a:br>
              <a:rPr lang="en-US" sz="2800" dirty="0">
                <a:latin typeface="+mj-lt"/>
              </a:rPr>
            </a:br>
            <a:r>
              <a:rPr lang="en-US" sz="2800" dirty="0">
                <a:latin typeface="+mj-lt"/>
              </a:rPr>
              <a:t>Please send deliverables to </a:t>
            </a:r>
            <a:r>
              <a:rPr lang="en-US" sz="2800" dirty="0">
                <a:latin typeface="+mj-lt"/>
                <a:hlinkClick r:id="rId2"/>
              </a:rPr>
              <a:t>taylor.Intermill@calmhsa.org</a:t>
            </a:r>
            <a:br>
              <a:rPr lang="en-US" sz="2800" dirty="0">
                <a:latin typeface="+mj-lt"/>
              </a:rPr>
            </a:br>
            <a:br>
              <a:rPr lang="en-US" sz="2800" dirty="0">
                <a:latin typeface="+mj-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310348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DAB07C-2F7D-ADD6-15F8-065F67AC77A9}"/>
              </a:ext>
            </a:extLst>
          </p:cNvPr>
          <p:cNvSpPr>
            <a:spLocks noGrp="1"/>
          </p:cNvSpPr>
          <p:nvPr>
            <p:ph idx="1"/>
          </p:nvPr>
        </p:nvSpPr>
        <p:spPr>
          <a:xfrm>
            <a:off x="493859" y="1605280"/>
            <a:ext cx="11202174" cy="4988560"/>
          </a:xfrm>
        </p:spPr>
        <p:txBody>
          <a:bodyPr numCol="1">
            <a:normAutofit fontScale="55000" lnSpcReduction="20000"/>
          </a:bodyPr>
          <a:lstStyle/>
          <a:p>
            <a:endParaRPr lang="en-US" sz="4000" dirty="0">
              <a:solidFill>
                <a:srgbClr val="438F89"/>
              </a:solidFill>
              <a:latin typeface="+mn-lt"/>
            </a:endParaRPr>
          </a:p>
          <a:p>
            <a:r>
              <a:rPr lang="en-US" sz="4000" dirty="0">
                <a:solidFill>
                  <a:srgbClr val="438F89"/>
                </a:solidFill>
                <a:latin typeface="+mn-lt"/>
              </a:rPr>
              <a:t>IT Team is working on adding a pdf option to the form.</a:t>
            </a:r>
          </a:p>
          <a:p>
            <a:r>
              <a:rPr lang="en-US" sz="4000" dirty="0">
                <a:solidFill>
                  <a:srgbClr val="438F89"/>
                </a:solidFill>
                <a:latin typeface="+mn-lt"/>
              </a:rPr>
              <a:t>IT Team has debugged the upload documents sections.</a:t>
            </a:r>
          </a:p>
          <a:p>
            <a:r>
              <a:rPr lang="en-US" sz="4000" dirty="0">
                <a:solidFill>
                  <a:srgbClr val="438F89"/>
                </a:solidFill>
                <a:latin typeface="+mn-lt"/>
              </a:rPr>
              <a:t>IT Team is working on adding additional identifiers to the forms.</a:t>
            </a:r>
          </a:p>
          <a:p>
            <a:r>
              <a:rPr lang="en-US" sz="4000" dirty="0">
                <a:solidFill>
                  <a:srgbClr val="438F89"/>
                </a:solidFill>
                <a:latin typeface="+mn-lt"/>
              </a:rPr>
              <a:t>In the meantime, if you need to delete a form, email Taylor to request a deletion by sending the following: </a:t>
            </a:r>
            <a:r>
              <a:rPr lang="en-US" sz="4000" b="1" dirty="0">
                <a:solidFill>
                  <a:srgbClr val="438F89"/>
                </a:solidFill>
                <a:latin typeface="+mn-lt"/>
              </a:rPr>
              <a:t>Put in Subject Line: Request Forms Deletion</a:t>
            </a:r>
          </a:p>
          <a:p>
            <a:r>
              <a:rPr lang="en-US" sz="4000" dirty="0">
                <a:solidFill>
                  <a:srgbClr val="438F89"/>
                </a:solidFill>
                <a:latin typeface="+mn-lt"/>
              </a:rPr>
              <a:t>Agency Name, Type of Form (Ind, Group or Outreach), Employee name (The one entered in the form), Date the form was submitted, and (Optional) Approximate time of submittal. </a:t>
            </a:r>
          </a:p>
          <a:p>
            <a:r>
              <a:rPr lang="en-US" sz="4000" dirty="0">
                <a:solidFill>
                  <a:srgbClr val="438F89"/>
                </a:solidFill>
                <a:latin typeface="+mn-lt"/>
              </a:rPr>
              <a:t>Example: Accidentally submitted two forms. Request to delete the first one or delete the second one, with info above included in the email.</a:t>
            </a:r>
          </a:p>
          <a:p>
            <a:endParaRPr lang="en-US" sz="3400" dirty="0">
              <a:solidFill>
                <a:srgbClr val="438F89"/>
              </a:solidFill>
              <a:latin typeface="+mn-lt"/>
            </a:endParaRPr>
          </a:p>
        </p:txBody>
      </p:sp>
      <p:sp>
        <p:nvSpPr>
          <p:cNvPr id="2" name="Title 1">
            <a:extLst>
              <a:ext uri="{FF2B5EF4-FFF2-40B4-BE49-F238E27FC236}">
                <a16:creationId xmlns:a16="http://schemas.microsoft.com/office/drawing/2014/main" id="{1C9E2C28-42E2-ACBB-DD75-B4FBB3FD9BE6}"/>
              </a:ext>
            </a:extLst>
          </p:cNvPr>
          <p:cNvSpPr>
            <a:spLocks noGrp="1"/>
          </p:cNvSpPr>
          <p:nvPr>
            <p:ph type="title"/>
          </p:nvPr>
        </p:nvSpPr>
        <p:spPr>
          <a:xfrm>
            <a:off x="493859" y="365125"/>
            <a:ext cx="11202174" cy="620395"/>
          </a:xfrm>
        </p:spPr>
        <p:txBody>
          <a:bodyPr>
            <a:normAutofit fontScale="90000"/>
          </a:bodyPr>
          <a:lstStyle/>
          <a:p>
            <a:br>
              <a:rPr lang="en-US" dirty="0"/>
            </a:br>
            <a:br>
              <a:rPr lang="en-US" dirty="0"/>
            </a:br>
            <a:r>
              <a:rPr lang="en-US" sz="4900" u="sng" dirty="0">
                <a:latin typeface="Calibri" panose="020F0502020204030204" pitchFamily="34" charset="0"/>
                <a:cs typeface="Calibri" panose="020F0502020204030204" pitchFamily="34" charset="0"/>
              </a:rPr>
              <a:t>Data Collection:</a:t>
            </a:r>
            <a:br>
              <a:rPr lang="en-US" dirty="0"/>
            </a:br>
            <a:r>
              <a:rPr lang="en-US" sz="3600" dirty="0">
                <a:latin typeface="+mn-lt"/>
              </a:rPr>
              <a:t>Forms Submitted Increased by 600 from last week.</a:t>
            </a:r>
          </a:p>
        </p:txBody>
      </p:sp>
    </p:spTree>
    <p:extLst>
      <p:ext uri="{BB962C8B-B14F-4D97-AF65-F5344CB8AC3E}">
        <p14:creationId xmlns:p14="http://schemas.microsoft.com/office/powerpoint/2010/main" val="297342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660041" y="583862"/>
            <a:ext cx="2880828" cy="5690276"/>
          </a:xfrm>
        </p:spPr>
        <p:txBody>
          <a:bodyPr vert="horz" lIns="91440" tIns="45720" rIns="91440" bIns="45720" rtlCol="0" anchor="t">
            <a:normAutofit/>
          </a:bodyPr>
          <a:lstStyle/>
          <a:p>
            <a:br>
              <a:rPr lang="en-US" sz="2400" kern="1200" dirty="0">
                <a:solidFill>
                  <a:srgbClr val="FFFFFF"/>
                </a:solidFill>
                <a:latin typeface="+mj-lt"/>
                <a:ea typeface="+mj-ea"/>
                <a:cs typeface="+mj-cs"/>
              </a:rPr>
            </a:br>
            <a:r>
              <a:rPr lang="en-US" sz="1900" kern="1200" dirty="0">
                <a:solidFill>
                  <a:srgbClr val="FFFFFF"/>
                </a:solidFill>
                <a:latin typeface="+mj-lt"/>
                <a:ea typeface="+mj-ea"/>
                <a:cs typeface="+mj-cs"/>
              </a:rPr>
              <a:t> </a:t>
            </a:r>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rotWithShape="1">
          <a:blip r:embed="rId2"/>
          <a:srcRect l="2755" r="2755"/>
          <a:stretch/>
        </p:blipFill>
        <p:spPr>
          <a:xfrm>
            <a:off x="4351175" y="327191"/>
            <a:ext cx="5392265" cy="4002214"/>
          </a:xfrm>
          <a:prstGeom prst="rect">
            <a:avLst/>
          </a:prstGeom>
        </p:spPr>
      </p:pic>
      <p:pic>
        <p:nvPicPr>
          <p:cNvPr id="4" name="Picture 3">
            <a:extLst>
              <a:ext uri="{FF2B5EF4-FFF2-40B4-BE49-F238E27FC236}">
                <a16:creationId xmlns:a16="http://schemas.microsoft.com/office/drawing/2014/main" id="{0B1A030A-C79B-074B-164A-B3315FA45DED}"/>
              </a:ext>
            </a:extLst>
          </p:cNvPr>
          <p:cNvPicPr>
            <a:picLocks noChangeAspect="1"/>
          </p:cNvPicPr>
          <p:nvPr/>
        </p:nvPicPr>
        <p:blipFill rotWithShape="1">
          <a:blip r:embed="rId3"/>
          <a:srcRect l="67656" t="3754" b="76132"/>
          <a:stretch/>
        </p:blipFill>
        <p:spPr>
          <a:xfrm>
            <a:off x="7100596" y="4193412"/>
            <a:ext cx="4431363" cy="2170066"/>
          </a:xfrm>
          <a:prstGeom prst="rect">
            <a:avLst/>
          </a:prstGeom>
        </p:spPr>
      </p:pic>
      <p:sp>
        <p:nvSpPr>
          <p:cNvPr id="5" name="Title 1">
            <a:extLst>
              <a:ext uri="{FF2B5EF4-FFF2-40B4-BE49-F238E27FC236}">
                <a16:creationId xmlns:a16="http://schemas.microsoft.com/office/drawing/2014/main" id="{6CB42A01-7ACD-9D20-34C5-463942337FF7}"/>
              </a:ext>
            </a:extLst>
          </p:cNvPr>
          <p:cNvSpPr txBox="1">
            <a:spLocks/>
          </p:cNvSpPr>
          <p:nvPr/>
        </p:nvSpPr>
        <p:spPr>
          <a:xfrm>
            <a:off x="354104" y="191260"/>
            <a:ext cx="3581402" cy="6188028"/>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lang="en-US" sz="6000" kern="1200" spc="-100" baseline="0">
                <a:solidFill>
                  <a:schemeClr val="bg1"/>
                </a:solidFill>
                <a:latin typeface="Bebas Neue" panose="020B0606020202050201" pitchFamily="34" charset="77"/>
                <a:ea typeface="+mj-ea"/>
                <a:cs typeface="+mj-cs"/>
              </a:defRPr>
            </a:lvl1pPr>
          </a:lstStyle>
          <a:p>
            <a:r>
              <a:rPr lang="en-US" sz="4000" u="sng" dirty="0">
                <a:solidFill>
                  <a:srgbClr val="FFFFFF"/>
                </a:solidFill>
                <a:latin typeface="+mj-lt"/>
              </a:rPr>
              <a:t>Data Collection</a:t>
            </a:r>
            <a:br>
              <a:rPr lang="en-US" sz="1900" u="sng" dirty="0">
                <a:solidFill>
                  <a:srgbClr val="FFFFFF"/>
                </a:solidFill>
                <a:latin typeface="+mj-lt"/>
              </a:rPr>
            </a:br>
            <a:endParaRPr lang="en-US" sz="1900" u="sng" dirty="0">
              <a:solidFill>
                <a:srgbClr val="FFFFFF"/>
              </a:solidFill>
              <a:latin typeface="+mj-lt"/>
            </a:endParaRPr>
          </a:p>
          <a:p>
            <a:r>
              <a:rPr lang="en-US" sz="2700" dirty="0">
                <a:solidFill>
                  <a:srgbClr val="FFFFFF"/>
                </a:solidFill>
                <a:latin typeface="+mj-lt"/>
              </a:rPr>
              <a:t>Who Hasn’t Submitted Forms?</a:t>
            </a:r>
            <a:br>
              <a:rPr lang="en-US" sz="2700" dirty="0">
                <a:solidFill>
                  <a:srgbClr val="FFFFFF"/>
                </a:solidFill>
                <a:latin typeface="+mj-lt"/>
              </a:rPr>
            </a:br>
            <a:r>
              <a:rPr lang="en-US" sz="2700" dirty="0">
                <a:solidFill>
                  <a:srgbClr val="FFFFFF"/>
                </a:solidFill>
                <a:latin typeface="+mj-lt"/>
              </a:rPr>
              <a:t>CAMPRO </a:t>
            </a:r>
            <a:br>
              <a:rPr lang="en-US" sz="2700" dirty="0">
                <a:solidFill>
                  <a:srgbClr val="FFFFFF"/>
                </a:solidFill>
                <a:latin typeface="+mj-lt"/>
              </a:rPr>
            </a:br>
            <a:r>
              <a:rPr lang="en-US" sz="2700" dirty="0">
                <a:solidFill>
                  <a:srgbClr val="FFFFFF"/>
                </a:solidFill>
                <a:latin typeface="+mj-lt"/>
              </a:rPr>
              <a:t>Haitian Bridge Alliance</a:t>
            </a:r>
            <a:br>
              <a:rPr lang="en-US" sz="2700" dirty="0">
                <a:solidFill>
                  <a:srgbClr val="FFFFFF"/>
                </a:solidFill>
                <a:latin typeface="+mj-lt"/>
              </a:rPr>
            </a:br>
            <a:r>
              <a:rPr lang="en-US" sz="2700" dirty="0">
                <a:solidFill>
                  <a:srgbClr val="FFFFFF"/>
                </a:solidFill>
                <a:latin typeface="+mj-lt"/>
              </a:rPr>
              <a:t>Health Education </a:t>
            </a:r>
            <a:br>
              <a:rPr lang="en-US" sz="2700" dirty="0">
                <a:solidFill>
                  <a:srgbClr val="FFFFFF"/>
                </a:solidFill>
                <a:latin typeface="+mj-lt"/>
              </a:rPr>
            </a:br>
            <a:r>
              <a:rPr lang="en-US" sz="2700" dirty="0">
                <a:solidFill>
                  <a:srgbClr val="FFFFFF"/>
                </a:solidFill>
                <a:latin typeface="+mj-lt"/>
              </a:rPr>
              <a:t>Horn of Africa</a:t>
            </a:r>
            <a:br>
              <a:rPr lang="en-US" sz="2700" dirty="0">
                <a:solidFill>
                  <a:srgbClr val="FFFFFF"/>
                </a:solidFill>
                <a:latin typeface="+mj-lt"/>
              </a:rPr>
            </a:br>
            <a:r>
              <a:rPr lang="en-US" sz="2700" dirty="0">
                <a:solidFill>
                  <a:srgbClr val="FFFFFF"/>
                </a:solidFill>
                <a:latin typeface="+mj-lt"/>
              </a:rPr>
              <a:t>Karen Org. of S.D.</a:t>
            </a:r>
            <a:br>
              <a:rPr lang="en-US" sz="2700" dirty="0">
                <a:solidFill>
                  <a:srgbClr val="FFFFFF"/>
                </a:solidFill>
                <a:latin typeface="+mj-lt"/>
              </a:rPr>
            </a:br>
            <a:r>
              <a:rPr lang="en-US" sz="2700" dirty="0" err="1">
                <a:solidFill>
                  <a:srgbClr val="FFFFFF"/>
                </a:solidFill>
                <a:latin typeface="+mj-lt"/>
              </a:rPr>
              <a:t>Majdal</a:t>
            </a:r>
            <a:r>
              <a:rPr lang="en-US" sz="2700" dirty="0">
                <a:solidFill>
                  <a:srgbClr val="FFFFFF"/>
                </a:solidFill>
                <a:latin typeface="+mj-lt"/>
              </a:rPr>
              <a:t>: Arab Community Center of S.D.</a:t>
            </a:r>
            <a:br>
              <a:rPr lang="en-US" sz="2700" dirty="0">
                <a:solidFill>
                  <a:srgbClr val="FFFFFF"/>
                </a:solidFill>
                <a:latin typeface="+mj-lt"/>
              </a:rPr>
            </a:br>
            <a:r>
              <a:rPr lang="en-US" sz="2700" dirty="0">
                <a:solidFill>
                  <a:srgbClr val="FFFFFF"/>
                </a:solidFill>
                <a:latin typeface="+mj-lt"/>
              </a:rPr>
              <a:t>NAMI California</a:t>
            </a:r>
            <a:br>
              <a:rPr lang="en-US" sz="2700" dirty="0">
                <a:solidFill>
                  <a:srgbClr val="FFFFFF"/>
                </a:solidFill>
                <a:latin typeface="+mj-lt"/>
              </a:rPr>
            </a:br>
            <a:r>
              <a:rPr lang="en-US" sz="2700" dirty="0">
                <a:solidFill>
                  <a:srgbClr val="FFFFFF"/>
                </a:solidFill>
                <a:latin typeface="+mj-lt"/>
              </a:rPr>
              <a:t>Painted Brain</a:t>
            </a:r>
            <a:br>
              <a:rPr lang="en-US" sz="2700" dirty="0">
                <a:solidFill>
                  <a:srgbClr val="FFFFFF"/>
                </a:solidFill>
                <a:latin typeface="+mj-lt"/>
              </a:rPr>
            </a:br>
            <a:r>
              <a:rPr lang="en-US" sz="2700" dirty="0">
                <a:solidFill>
                  <a:srgbClr val="FFFFFF"/>
                </a:solidFill>
                <a:latin typeface="+mj-lt"/>
              </a:rPr>
              <a:t>Refugee Assistance Center</a:t>
            </a:r>
            <a:br>
              <a:rPr lang="en-US" sz="2700" dirty="0">
                <a:solidFill>
                  <a:srgbClr val="FFFFFF"/>
                </a:solidFill>
                <a:latin typeface="+mj-lt"/>
              </a:rPr>
            </a:br>
            <a:r>
              <a:rPr lang="en-US" sz="2700" dirty="0">
                <a:solidFill>
                  <a:srgbClr val="FFFFFF"/>
                </a:solidFill>
                <a:latin typeface="+mj-lt"/>
              </a:rPr>
              <a:t>SDYS</a:t>
            </a:r>
            <a:br>
              <a:rPr lang="en-US" sz="2700" dirty="0">
                <a:solidFill>
                  <a:srgbClr val="FFFFFF"/>
                </a:solidFill>
                <a:latin typeface="+mj-lt"/>
              </a:rPr>
            </a:br>
            <a:r>
              <a:rPr lang="en-US" sz="2700" dirty="0">
                <a:solidFill>
                  <a:srgbClr val="FFFFFF"/>
                </a:solidFill>
                <a:latin typeface="+mj-lt"/>
              </a:rPr>
              <a:t>Somali Bantu </a:t>
            </a:r>
            <a:br>
              <a:rPr lang="en-US" sz="2700" dirty="0">
                <a:solidFill>
                  <a:srgbClr val="FFFFFF"/>
                </a:solidFill>
                <a:latin typeface="+mj-lt"/>
              </a:rPr>
            </a:br>
            <a:r>
              <a:rPr lang="en-US" sz="2700" dirty="0">
                <a:solidFill>
                  <a:srgbClr val="FFFFFF"/>
                </a:solidFill>
                <a:latin typeface="+mj-lt"/>
              </a:rPr>
              <a:t>Southern Sudanese Community Center of S.D.</a:t>
            </a:r>
            <a:br>
              <a:rPr lang="en-US" sz="2700" dirty="0">
                <a:solidFill>
                  <a:srgbClr val="FFFFFF"/>
                </a:solidFill>
                <a:latin typeface="+mj-lt"/>
              </a:rPr>
            </a:br>
            <a:r>
              <a:rPr lang="en-US" sz="2700" dirty="0" err="1">
                <a:solidFill>
                  <a:srgbClr val="FFFFFF"/>
                </a:solidFill>
                <a:latin typeface="+mj-lt"/>
              </a:rPr>
              <a:t>UWEast</a:t>
            </a:r>
            <a:r>
              <a:rPr lang="en-US" sz="2700" dirty="0">
                <a:solidFill>
                  <a:srgbClr val="FFFFFF"/>
                </a:solidFill>
                <a:latin typeface="+mj-lt"/>
              </a:rPr>
              <a:t> Africa Support Team</a:t>
            </a:r>
            <a:br>
              <a:rPr lang="en-US" sz="2700" dirty="0">
                <a:solidFill>
                  <a:srgbClr val="FFFFFF"/>
                </a:solidFill>
                <a:latin typeface="+mj-lt"/>
              </a:rPr>
            </a:br>
            <a:r>
              <a:rPr lang="en-US" sz="2700" dirty="0">
                <a:solidFill>
                  <a:srgbClr val="FFFFFF"/>
                </a:solidFill>
                <a:latin typeface="+mj-lt"/>
              </a:rPr>
              <a:t>USC Tele-Behavioral Health</a:t>
            </a:r>
            <a:br>
              <a:rPr lang="en-US" sz="2400" dirty="0">
                <a:solidFill>
                  <a:srgbClr val="FFFFFF"/>
                </a:solidFill>
                <a:latin typeface="+mj-lt"/>
              </a:rPr>
            </a:br>
            <a:r>
              <a:rPr lang="en-US" sz="1900" dirty="0">
                <a:solidFill>
                  <a:srgbClr val="FFFFFF"/>
                </a:solidFill>
                <a:latin typeface="+mj-lt"/>
              </a:rPr>
              <a:t> </a:t>
            </a:r>
          </a:p>
        </p:txBody>
      </p:sp>
    </p:spTree>
    <p:extLst>
      <p:ext uri="{BB962C8B-B14F-4D97-AF65-F5344CB8AC3E}">
        <p14:creationId xmlns:p14="http://schemas.microsoft.com/office/powerpoint/2010/main" val="401114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354104" y="191260"/>
            <a:ext cx="3581402" cy="6188028"/>
          </a:xfrm>
        </p:spPr>
        <p:txBody>
          <a:bodyPr vert="horz" lIns="91440" tIns="45720" rIns="91440" bIns="45720" rtlCol="0" anchor="t">
            <a:normAutofit fontScale="90000"/>
          </a:bodyPr>
          <a:lstStyle/>
          <a:p>
            <a:r>
              <a:rPr lang="en-US" sz="4000" u="sng" kern="1200" dirty="0">
                <a:solidFill>
                  <a:srgbClr val="FFFFFF"/>
                </a:solidFill>
                <a:latin typeface="+mj-lt"/>
                <a:ea typeface="+mj-ea"/>
                <a:cs typeface="+mj-cs"/>
              </a:rPr>
              <a:t>Data Collection</a:t>
            </a:r>
            <a:br>
              <a:rPr lang="en-US" sz="1900" u="sng" kern="1200" dirty="0">
                <a:solidFill>
                  <a:srgbClr val="FFFFFF"/>
                </a:solidFill>
                <a:latin typeface="+mj-lt"/>
                <a:ea typeface="+mj-ea"/>
                <a:cs typeface="+mj-cs"/>
              </a:rPr>
            </a:br>
            <a:r>
              <a:rPr lang="en-US" sz="2700" kern="1200" dirty="0">
                <a:solidFill>
                  <a:srgbClr val="FFFFFF"/>
                </a:solidFill>
                <a:latin typeface="+mj-lt"/>
                <a:ea typeface="+mj-ea"/>
                <a:cs typeface="+mj-cs"/>
              </a:rPr>
              <a:t>Who Hasn’t Submitted Forms?</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CAMPRO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Haitian Bridge Alliance</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Health Education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Horn of Africa</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Karen Org. of S.D.</a:t>
            </a:r>
            <a:br>
              <a:rPr lang="en-US" sz="2700" kern="1200" dirty="0">
                <a:solidFill>
                  <a:srgbClr val="FFFFFF"/>
                </a:solidFill>
                <a:latin typeface="+mj-lt"/>
                <a:ea typeface="+mj-ea"/>
                <a:cs typeface="+mj-cs"/>
              </a:rPr>
            </a:br>
            <a:r>
              <a:rPr lang="en-US" sz="2700" kern="1200" dirty="0" err="1">
                <a:solidFill>
                  <a:srgbClr val="FFFFFF"/>
                </a:solidFill>
                <a:latin typeface="+mj-lt"/>
                <a:ea typeface="+mj-ea"/>
                <a:cs typeface="+mj-cs"/>
              </a:rPr>
              <a:t>Majdal</a:t>
            </a:r>
            <a:r>
              <a:rPr lang="en-US" sz="2700" kern="1200" dirty="0">
                <a:solidFill>
                  <a:srgbClr val="FFFFFF"/>
                </a:solidFill>
                <a:latin typeface="+mj-lt"/>
                <a:ea typeface="+mj-ea"/>
                <a:cs typeface="+mj-cs"/>
              </a:rPr>
              <a:t>: Arab Community Center of S.D.</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NAMI California</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Painted Brain</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Refugee Assistance Center</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SDYS</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Somali Bantu </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Southern Sudanese Community Center of S.D.</a:t>
            </a:r>
            <a:br>
              <a:rPr lang="en-US" sz="2700" kern="1200" dirty="0">
                <a:solidFill>
                  <a:srgbClr val="FFFFFF"/>
                </a:solidFill>
                <a:latin typeface="+mj-lt"/>
                <a:ea typeface="+mj-ea"/>
                <a:cs typeface="+mj-cs"/>
              </a:rPr>
            </a:br>
            <a:r>
              <a:rPr lang="en-US" sz="2700" kern="1200" dirty="0" err="1">
                <a:solidFill>
                  <a:srgbClr val="FFFFFF"/>
                </a:solidFill>
                <a:latin typeface="+mj-lt"/>
                <a:ea typeface="+mj-ea"/>
                <a:cs typeface="+mj-cs"/>
              </a:rPr>
              <a:t>UWEast</a:t>
            </a:r>
            <a:r>
              <a:rPr lang="en-US" sz="2700" kern="1200" dirty="0">
                <a:solidFill>
                  <a:srgbClr val="FFFFFF"/>
                </a:solidFill>
                <a:latin typeface="+mj-lt"/>
                <a:ea typeface="+mj-ea"/>
                <a:cs typeface="+mj-cs"/>
              </a:rPr>
              <a:t> Africa Support Team</a:t>
            </a:r>
            <a:br>
              <a:rPr lang="en-US" sz="2700" kern="1200" dirty="0">
                <a:solidFill>
                  <a:srgbClr val="FFFFFF"/>
                </a:solidFill>
                <a:latin typeface="+mj-lt"/>
                <a:ea typeface="+mj-ea"/>
                <a:cs typeface="+mj-cs"/>
              </a:rPr>
            </a:br>
            <a:r>
              <a:rPr lang="en-US" sz="2700" kern="1200" dirty="0">
                <a:solidFill>
                  <a:srgbClr val="FFFFFF"/>
                </a:solidFill>
                <a:latin typeface="+mj-lt"/>
                <a:ea typeface="+mj-ea"/>
                <a:cs typeface="+mj-cs"/>
              </a:rPr>
              <a:t>USC Tele-Behavioral Health</a:t>
            </a:r>
            <a:br>
              <a:rPr lang="en-US" sz="2400" kern="1200" dirty="0">
                <a:solidFill>
                  <a:srgbClr val="FFFFFF"/>
                </a:solidFill>
                <a:latin typeface="+mj-lt"/>
                <a:ea typeface="+mj-ea"/>
                <a:cs typeface="+mj-cs"/>
              </a:rPr>
            </a:br>
            <a:r>
              <a:rPr lang="en-US" sz="1900" kern="1200" dirty="0">
                <a:solidFill>
                  <a:srgbClr val="FFFFFF"/>
                </a:solidFill>
                <a:latin typeface="+mj-lt"/>
                <a:ea typeface="+mj-ea"/>
                <a:cs typeface="+mj-cs"/>
              </a:rPr>
              <a:t> </a:t>
            </a:r>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rotWithShape="1">
          <a:blip r:embed="rId2"/>
          <a:srcRect t="2891" b="2891"/>
          <a:stretch/>
        </p:blipFill>
        <p:spPr>
          <a:xfrm>
            <a:off x="4498889" y="118360"/>
            <a:ext cx="5325416" cy="6526280"/>
          </a:xfrm>
          <a:prstGeom prst="rect">
            <a:avLst/>
          </a:prstGeom>
        </p:spPr>
      </p:pic>
    </p:spTree>
    <p:extLst>
      <p:ext uri="{BB962C8B-B14F-4D97-AF65-F5344CB8AC3E}">
        <p14:creationId xmlns:p14="http://schemas.microsoft.com/office/powerpoint/2010/main" val="95401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fontScale="77500" lnSpcReduction="20000"/>
          </a:bodyPr>
          <a:lstStyle/>
          <a:p>
            <a:r>
              <a:rPr lang="en-US" sz="2800" dirty="0">
                <a:solidFill>
                  <a:srgbClr val="0F6775"/>
                </a:solidFill>
                <a:latin typeface="+mn-lt"/>
              </a:rPr>
              <a:t>DHCS has agreed to honor agencies’ PTO policies up to </a:t>
            </a:r>
            <a:r>
              <a:rPr lang="en-US" sz="2800" dirty="0" err="1">
                <a:solidFill>
                  <a:srgbClr val="0F6775"/>
                </a:solidFill>
                <a:latin typeface="+mn-lt"/>
              </a:rPr>
              <a:t>CalMHSA’s</a:t>
            </a:r>
            <a:r>
              <a:rPr lang="en-US" sz="2800" dirty="0">
                <a:solidFill>
                  <a:srgbClr val="0F6775"/>
                </a:solidFill>
                <a:latin typeface="+mn-lt"/>
              </a:rPr>
              <a:t> policies. Up to 15 days per year of vacation accrued per year for the three years. This increases to 20 days from 3 to 10 years of employment and to 25 days from 10 to 15 years of employment. 30 days a year are earned after 15 years of employment. </a:t>
            </a:r>
          </a:p>
          <a:p>
            <a:r>
              <a:rPr lang="en-US" sz="2800" dirty="0">
                <a:solidFill>
                  <a:srgbClr val="0F6775"/>
                </a:solidFill>
                <a:latin typeface="+mn-lt"/>
              </a:rPr>
              <a:t>Paid Holidays: DHCS agrees to recognize up to 13 paid holidays per year. </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dirty="0">
                <a:solidFill>
                  <a:srgbClr val="0F6775"/>
                </a:solidFill>
                <a:latin typeface="+mn-lt"/>
              </a:rPr>
              <a:t>If you are new to CalHOPE (six agencies) or if your policy has changed in the last two years, please email </a:t>
            </a:r>
            <a:r>
              <a:rPr lang="en-US" sz="2800" dirty="0" err="1">
                <a:solidFill>
                  <a:srgbClr val="0F6775"/>
                </a:solidFill>
                <a:latin typeface="+mn-lt"/>
              </a:rPr>
              <a:t>taylor</a:t>
            </a:r>
            <a:r>
              <a:rPr lang="en-US" sz="2800" dirty="0">
                <a:solidFill>
                  <a:srgbClr val="0F6775"/>
                </a:solidFill>
                <a:latin typeface="+mn-lt"/>
              </a:rPr>
              <a:t> your agency’s PTO policy. </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dirty="0">
                <a:latin typeface="+mj-lt"/>
              </a:rPr>
              <a:t>Paid Time Off (PTO)</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7</a:t>
            </a:fld>
            <a:endParaRPr lang="en-US"/>
          </a:p>
        </p:txBody>
      </p:sp>
    </p:spTree>
    <p:extLst>
      <p:ext uri="{BB962C8B-B14F-4D97-AF65-F5344CB8AC3E}">
        <p14:creationId xmlns:p14="http://schemas.microsoft.com/office/powerpoint/2010/main" val="58567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dirty="0">
                <a:solidFill>
                  <a:srgbClr val="0F6775"/>
                </a:solidFill>
                <a:latin typeface="+mn-lt"/>
              </a:rPr>
              <a:t>Implementation Plan: Include your schedule with timelines for hiring and employing staff, training staff, and establishing an outreach plan and group sessions calendar.</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dirty="0">
                <a:solidFill>
                  <a:srgbClr val="0F6775"/>
                </a:solidFill>
                <a:latin typeface="+mn-lt"/>
              </a:rPr>
              <a:t>We are reviewing your submissions, and if they’re not complete, we will email you. Payment will not be made until we determine your submissions have met our request.</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dirty="0">
                <a:latin typeface="+mj-lt"/>
              </a:rPr>
              <a:t>First Deliverables</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8</a:t>
            </a:fld>
            <a:endParaRPr lang="en-US"/>
          </a:p>
        </p:txBody>
      </p:sp>
    </p:spTree>
    <p:extLst>
      <p:ext uri="{BB962C8B-B14F-4D97-AF65-F5344CB8AC3E}">
        <p14:creationId xmlns:p14="http://schemas.microsoft.com/office/powerpoint/2010/main" val="376967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AE1367-60BF-93AC-F714-81E06BC7ECC5}"/>
              </a:ext>
            </a:extLst>
          </p:cNvPr>
          <p:cNvSpPr>
            <a:spLocks noGrp="1"/>
          </p:cNvSpPr>
          <p:nvPr>
            <p:ph type="body" idx="1"/>
          </p:nvPr>
        </p:nvSpPr>
        <p:spPr>
          <a:xfrm>
            <a:off x="493858" y="1048953"/>
            <a:ext cx="5540920" cy="610236"/>
          </a:xfrm>
        </p:spPr>
        <p:txBody>
          <a:bodyPr>
            <a:normAutofit/>
          </a:bodyPr>
          <a:lstStyle/>
          <a:p>
            <a:r>
              <a:rPr lang="en-US" sz="3200" dirty="0">
                <a:solidFill>
                  <a:srgbClr val="0A7178"/>
                </a:solidFill>
                <a:latin typeface="+mj-lt"/>
              </a:rPr>
              <a:t>CalMHSA Must Have Following:</a:t>
            </a:r>
          </a:p>
        </p:txBody>
      </p:sp>
      <p:sp>
        <p:nvSpPr>
          <p:cNvPr id="7" name="Text Placeholder 6">
            <a:extLst>
              <a:ext uri="{FF2B5EF4-FFF2-40B4-BE49-F238E27FC236}">
                <a16:creationId xmlns:a16="http://schemas.microsoft.com/office/drawing/2014/main" id="{5B905CAF-E764-6F75-72B2-4B6B5208F31A}"/>
              </a:ext>
            </a:extLst>
          </p:cNvPr>
          <p:cNvSpPr>
            <a:spLocks noGrp="1"/>
          </p:cNvSpPr>
          <p:nvPr>
            <p:ph type="body" sz="quarter" idx="3"/>
          </p:nvPr>
        </p:nvSpPr>
        <p:spPr>
          <a:xfrm>
            <a:off x="6157224" y="924391"/>
            <a:ext cx="5538808" cy="683827"/>
          </a:xfrm>
        </p:spPr>
        <p:txBody>
          <a:bodyPr>
            <a:normAutofit/>
          </a:bodyPr>
          <a:lstStyle/>
          <a:p>
            <a:r>
              <a:rPr lang="en-US" sz="3200" dirty="0">
                <a:solidFill>
                  <a:srgbClr val="0A7178"/>
                </a:solidFill>
                <a:latin typeface="+mj-lt"/>
              </a:rPr>
              <a:t> Insurance</a:t>
            </a:r>
          </a:p>
        </p:txBody>
      </p:sp>
      <p:sp>
        <p:nvSpPr>
          <p:cNvPr id="8" name="Content Placeholder 7">
            <a:extLst>
              <a:ext uri="{FF2B5EF4-FFF2-40B4-BE49-F238E27FC236}">
                <a16:creationId xmlns:a16="http://schemas.microsoft.com/office/drawing/2014/main" id="{11C68B5F-7232-74C0-E0F8-5582123C646C}"/>
              </a:ext>
            </a:extLst>
          </p:cNvPr>
          <p:cNvSpPr>
            <a:spLocks noGrp="1"/>
          </p:cNvSpPr>
          <p:nvPr>
            <p:ph sz="half" idx="13"/>
          </p:nvPr>
        </p:nvSpPr>
        <p:spPr>
          <a:xfrm>
            <a:off x="493856" y="1920240"/>
            <a:ext cx="5540920" cy="4104323"/>
          </a:xfrm>
        </p:spPr>
        <p:txBody>
          <a:bodyPr>
            <a:normAutofit fontScale="92500" lnSpcReduction="20000"/>
          </a:bodyPr>
          <a:lstStyle/>
          <a:p>
            <a:r>
              <a:rPr lang="en-US" sz="2800" dirty="0">
                <a:solidFill>
                  <a:srgbClr val="0A7178"/>
                </a:solidFill>
                <a:latin typeface="+mn-lt"/>
              </a:rPr>
              <a:t>Signed Contract; W-9, Proof of Insurance</a:t>
            </a:r>
          </a:p>
          <a:p>
            <a:r>
              <a:rPr lang="en-US" sz="2800" dirty="0">
                <a:solidFill>
                  <a:srgbClr val="0A7178"/>
                </a:solidFill>
                <a:latin typeface="+mn-lt"/>
              </a:rPr>
              <a:t>W-9 and COI Missing: CAMHPRO, ECS, FACTR, Happier Life, SHIELDS, and USC Tele-BH </a:t>
            </a:r>
          </a:p>
          <a:p>
            <a:r>
              <a:rPr lang="en-US" sz="2800" dirty="0">
                <a:solidFill>
                  <a:srgbClr val="0A7178"/>
                </a:solidFill>
                <a:latin typeface="+mn-lt"/>
              </a:rPr>
              <a:t>Email W-9s: </a:t>
            </a:r>
            <a:r>
              <a:rPr lang="en-US" sz="2800" u="sng" dirty="0">
                <a:solidFill>
                  <a:srgbClr val="0A7178"/>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accountspayable@calmhsa.org</a:t>
            </a:r>
            <a:endParaRPr lang="en-US" sz="2800" u="sng" dirty="0">
              <a:solidFill>
                <a:srgbClr val="0A7178"/>
              </a:solidFill>
              <a:effectLst/>
              <a:latin typeface="Calibri" panose="020F0502020204030204" pitchFamily="34" charset="0"/>
              <a:ea typeface="Calibri" panose="020F0502020204030204" pitchFamily="34" charset="0"/>
            </a:endParaRPr>
          </a:p>
          <a:p>
            <a:r>
              <a:rPr lang="en-US" sz="2800" dirty="0">
                <a:solidFill>
                  <a:srgbClr val="0A7178"/>
                </a:solidFill>
                <a:latin typeface="Calibri" panose="020F0502020204030204" pitchFamily="34" charset="0"/>
              </a:rPr>
              <a:t>One month staffing costs, to be subtracted out at the end of the year.</a:t>
            </a:r>
            <a:endParaRPr lang="en-US" sz="2800" dirty="0">
              <a:solidFill>
                <a:srgbClr val="0A7178"/>
              </a:solidFill>
              <a:latin typeface="+mn-lt"/>
            </a:endParaRPr>
          </a:p>
        </p:txBody>
      </p:sp>
      <p:sp>
        <p:nvSpPr>
          <p:cNvPr id="6" name="Content Placeholder 5">
            <a:extLst>
              <a:ext uri="{FF2B5EF4-FFF2-40B4-BE49-F238E27FC236}">
                <a16:creationId xmlns:a16="http://schemas.microsoft.com/office/drawing/2014/main" id="{5E390CB6-9621-D001-423A-6B0DC551CDE1}"/>
              </a:ext>
            </a:extLst>
          </p:cNvPr>
          <p:cNvSpPr>
            <a:spLocks noGrp="1"/>
          </p:cNvSpPr>
          <p:nvPr>
            <p:ph sz="half" idx="2"/>
          </p:nvPr>
        </p:nvSpPr>
        <p:spPr>
          <a:xfrm>
            <a:off x="6157224" y="1920240"/>
            <a:ext cx="5540920" cy="4104323"/>
          </a:xfrm>
        </p:spPr>
        <p:txBody>
          <a:bodyPr>
            <a:normAutofit/>
          </a:bodyPr>
          <a:lstStyle/>
          <a:p>
            <a:r>
              <a:rPr lang="en-US" sz="2800" dirty="0">
                <a:solidFill>
                  <a:srgbClr val="0A7178"/>
                </a:solidFill>
                <a:latin typeface="+mn-lt"/>
              </a:rPr>
              <a:t>CalMHSA requires proof of Insurance on file, see the contract for specifics.</a:t>
            </a:r>
          </a:p>
          <a:p>
            <a:r>
              <a:rPr lang="en-US" sz="2800" dirty="0">
                <a:solidFill>
                  <a:srgbClr val="0A7178"/>
                </a:solidFill>
                <a:latin typeface="+mn-lt"/>
              </a:rPr>
              <a:t> Please send all insurance information to contracts@calmhsa.org.</a:t>
            </a:r>
          </a:p>
          <a:p>
            <a:endParaRPr lang="en-US" sz="2400" dirty="0">
              <a:solidFill>
                <a:srgbClr val="8EBA4A"/>
              </a:solidFill>
              <a:latin typeface="+mn-lt"/>
            </a:endParaRPr>
          </a:p>
        </p:txBody>
      </p:sp>
      <p:sp>
        <p:nvSpPr>
          <p:cNvPr id="4" name="Title 3">
            <a:extLst>
              <a:ext uri="{FF2B5EF4-FFF2-40B4-BE49-F238E27FC236}">
                <a16:creationId xmlns:a16="http://schemas.microsoft.com/office/drawing/2014/main" id="{101CF54D-97E8-D423-C29D-9B689E9FD323}"/>
              </a:ext>
            </a:extLst>
          </p:cNvPr>
          <p:cNvSpPr>
            <a:spLocks noGrp="1"/>
          </p:cNvSpPr>
          <p:nvPr>
            <p:ph type="title"/>
          </p:nvPr>
        </p:nvSpPr>
        <p:spPr/>
        <p:txBody>
          <a:bodyPr>
            <a:noAutofit/>
          </a:bodyPr>
          <a:lstStyle/>
          <a:p>
            <a:r>
              <a:rPr lang="en-US" sz="4400" dirty="0">
                <a:latin typeface="+mj-lt"/>
              </a:rPr>
              <a:t>Payment for First Deliverables</a:t>
            </a:r>
          </a:p>
        </p:txBody>
      </p:sp>
      <p:sp>
        <p:nvSpPr>
          <p:cNvPr id="9" name="Slide Number Placeholder 5">
            <a:extLst>
              <a:ext uri="{FF2B5EF4-FFF2-40B4-BE49-F238E27FC236}">
                <a16:creationId xmlns:a16="http://schemas.microsoft.com/office/drawing/2014/main" id="{B4D836FB-5034-B716-0D88-FB35562AFAB7}"/>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9</a:t>
            </a:fld>
            <a:endParaRPr lang="en-US"/>
          </a:p>
        </p:txBody>
      </p:sp>
    </p:spTree>
    <p:extLst>
      <p:ext uri="{BB962C8B-B14F-4D97-AF65-F5344CB8AC3E}">
        <p14:creationId xmlns:p14="http://schemas.microsoft.com/office/powerpoint/2010/main" val="1748624677"/>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3B555110-9F7A-409D-9C2D-D49AE36C2335}">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4B5847-416E-4E14-8AE3-9D600C56A732}">
  <ds:schemaRefs>
    <ds:schemaRef ds:uri="08b51a6c-15c5-468c-9d03-3812a6e79002"/>
    <ds:schemaRef ds:uri="bdde9dca-b655-4c82-9756-0719d4cc3a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11913</TotalTime>
  <Words>1023</Words>
  <Application>Microsoft Office PowerPoint</Application>
  <PresentationFormat>Widescreen</PresentationFormat>
  <Paragraphs>44</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Bebas Neue</vt:lpstr>
      <vt:lpstr>Calibri</vt:lpstr>
      <vt:lpstr>Calibri Light</vt:lpstr>
      <vt:lpstr>Poppins</vt:lpstr>
      <vt:lpstr>Office Theme</vt:lpstr>
      <vt:lpstr>CalHOPE Support Program Admin and Supervisors Meeting  February 23, 2023            </vt:lpstr>
      <vt:lpstr>AGENDA Requested Information Data Collection Paid Time Off (PTO) First Deliverables Training Your Staff Outreach Plan Save the Date and Invite your Support Specialists; March 9th 1:30-2:30 </vt:lpstr>
      <vt:lpstr>Requested Information  Resource Database Updates Still Needed: Please complete for your counties.  Please send deliverables to taylor.Intermill@calmhsa.org   </vt:lpstr>
      <vt:lpstr>  Data Collection: Forms Submitted Increased by 600 from last week.</vt:lpstr>
      <vt:lpstr>  </vt:lpstr>
      <vt:lpstr>Data Collection Who Hasn’t Submitted Forms? CAMPRO  Haitian Bridge Alliance Health Education  Horn of Africa Karen Org. of S.D. Majdal: Arab Community Center of S.D. NAMI California Painted Brain Refugee Assistance Center SDYS Somali Bantu  Southern Sudanese Community Center of S.D. UWEast Africa Support Team USC Tele-Behavioral Health  </vt:lpstr>
      <vt:lpstr>Paid Time Off (PTO)</vt:lpstr>
      <vt:lpstr>First Deliverables</vt:lpstr>
      <vt:lpstr>Payment for First Deliverables</vt:lpstr>
      <vt:lpstr>Training Your Staff: See your contract “Agency specific onboarding training may include up to forty (40) hours of training for staff new to a peer support specialist position and up to twenty (20) hours of training for staff new to the agency but with prior peer support experience.” CalMHSA will reimburse staff time up to these limits.  If your regular training requirements are longer than these limits, you may have staff attend them as long as their time is paid for by a different funding source. </vt:lpstr>
      <vt:lpstr>Training Your Staff: See your contract “Contractor shall document the time and place of each training session, the content of the session, the number of participants and their titles (CHSS or Supervisor). Contractor shall maintain such documentation for the duration of the Program. Upon reasonable request, this documentation may be subject to audit by DHCS and/or CalMHSA, or their designated personnel, at any time throughout the Program.” Each agency is provided $5,000/pod for quality improvement training.  For any trainings purchased, you must provide CalMHSA with a written justification of the need for training beyond agency’s required training, training curriculum, and copy of certificate provided upon completion by training entity.</vt:lpstr>
      <vt:lpstr>Outreach Plan Each Agency is required to submit an Outreach Plan that will address how they plan to reach their target populations and how they plan to allocate funds within the Additional Administrative Costs line item for outreach efforts.  AAC includes $800/month-pod for outreach. The Outreach Plan is due to CalMHSA no later than February 28, 2023. Gigi Crowder, Executive Director, NAMI-Contra Costa Nwe Oo, Program Director, Community Health for Asian Americans  Jacob Daruvala, Operations Manager, Divine Truth Unity Fellowship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6</cp:revision>
  <dcterms:created xsi:type="dcterms:W3CDTF">2023-01-16T14:40:28Z</dcterms:created>
  <dcterms:modified xsi:type="dcterms:W3CDTF">2023-02-27T20:10:11Z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