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3"/>
  </p:notesMasterIdLst>
  <p:sldIdLst>
    <p:sldId id="361" r:id="rId6"/>
    <p:sldId id="415" r:id="rId7"/>
    <p:sldId id="258" r:id="rId8"/>
    <p:sldId id="409" r:id="rId9"/>
    <p:sldId id="304" r:id="rId10"/>
    <p:sldId id="257" r:id="rId11"/>
    <p:sldId id="337" r:id="rId12"/>
    <p:sldId id="302" r:id="rId13"/>
    <p:sldId id="262" r:id="rId14"/>
    <p:sldId id="338" r:id="rId15"/>
    <p:sldId id="339" r:id="rId16"/>
    <p:sldId id="395" r:id="rId17"/>
    <p:sldId id="341" r:id="rId18"/>
    <p:sldId id="387" r:id="rId19"/>
    <p:sldId id="401" r:id="rId20"/>
    <p:sldId id="294" r:id="rId21"/>
    <p:sldId id="343" r:id="rId22"/>
    <p:sldId id="344" r:id="rId23"/>
    <p:sldId id="345" r:id="rId24"/>
    <p:sldId id="347" r:id="rId25"/>
    <p:sldId id="293" r:id="rId26"/>
    <p:sldId id="351" r:id="rId27"/>
    <p:sldId id="273" r:id="rId28"/>
    <p:sldId id="333" r:id="rId29"/>
    <p:sldId id="399" r:id="rId30"/>
    <p:sldId id="275" r:id="rId31"/>
    <p:sldId id="352" r:id="rId32"/>
    <p:sldId id="284" r:id="rId33"/>
    <p:sldId id="386" r:id="rId34"/>
    <p:sldId id="408" r:id="rId35"/>
    <p:sldId id="309" r:id="rId36"/>
    <p:sldId id="402" r:id="rId37"/>
    <p:sldId id="393" r:id="rId38"/>
    <p:sldId id="407" r:id="rId39"/>
    <p:sldId id="356" r:id="rId40"/>
    <p:sldId id="287" r:id="rId41"/>
    <p:sldId id="328" r:id="rId42"/>
  </p:sldIdLst>
  <p:sldSz cx="18288000" cy="10287000"/>
  <p:notesSz cx="6858000" cy="3562350"/>
  <p:embeddedFontLst>
    <p:embeddedFont>
      <p:font typeface="Baguet Script" panose="00000500000000000000" pitchFamily="2" charset="0"/>
      <p:regular r:id="rId44"/>
    </p:embeddedFont>
    <p:embeddedFont>
      <p:font typeface="Calibri" panose="020F0502020204030204" pitchFamily="34" charset="0"/>
      <p:regular r:id="rId45"/>
      <p:bold r:id="rId46"/>
      <p:italic r:id="rId47"/>
      <p:boldItalic r:id="rId48"/>
    </p:embeddedFont>
    <p:embeddedFont>
      <p:font typeface="Freestyle Script" panose="030804020302050B0404" pitchFamily="66" charset="0"/>
      <p:regular r:id="rId49"/>
    </p:embeddedFont>
    <p:embeddedFont>
      <p:font typeface="Montserrat" panose="00000500000000000000" pitchFamily="2" charset="0"/>
      <p:regular r:id="rId50"/>
      <p:bold r:id="rId51"/>
      <p:italic r:id="rId52"/>
      <p:boldItalic r:id="rId53"/>
    </p:embeddedFont>
    <p:embeddedFont>
      <p:font typeface="Montserrat Light" panose="00000400000000000000" pitchFamily="2"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 Green" initials="ZG" lastIdx="24" clrIdx="0">
    <p:extLst>
      <p:ext uri="{19B8F6BF-5375-455C-9EA6-DF929625EA0E}">
        <p15:presenceInfo xmlns:p15="http://schemas.microsoft.com/office/powerpoint/2012/main" userId="37bd501cf4236c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C62CA"/>
    <a:srgbClr val="E6E6E6"/>
    <a:srgbClr val="7564AB"/>
    <a:srgbClr val="A09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B444F-4A31-9F43-A47B-51BADAC9FB04}" v="1" dt="2023-07-13T04:50:50.424"/>
    <p1510:client id="{AA33CD47-5CA9-4A3B-92CB-5917D98252B0}" v="666" dt="2023-07-13T06:01:53.354"/>
    <p1510:client id="{E75DA76C-8DA3-49EB-8E13-5009DE7C7B76}" v="585" dt="2023-07-13T15:30:55.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936" y="6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53C3C-E9EA-4231-B6B8-23F49F38F21F}" type="doc">
      <dgm:prSet loTypeId="urn:microsoft.com/office/officeart/2005/8/layout/hList2" loCatId="list" qsTypeId="urn:microsoft.com/office/officeart/2005/8/quickstyle/simple1" qsCatId="simple" csTypeId="urn:microsoft.com/office/officeart/2005/8/colors/colorful4" csCatId="colorful" phldr="1"/>
      <dgm:spPr/>
      <dgm:t>
        <a:bodyPr/>
        <a:lstStyle/>
        <a:p>
          <a:endParaRPr lang="en-US"/>
        </a:p>
      </dgm:t>
    </dgm:pt>
    <dgm:pt modelId="{A35E1943-C99D-495D-B226-5AB10EDAC0C2}">
      <dgm:prSet phldrT="[Text]"/>
      <dgm:spPr/>
      <dgm:t>
        <a:bodyPr/>
        <a:lstStyle/>
        <a:p>
          <a:r>
            <a:rPr lang="en-US"/>
            <a:t>Therapist</a:t>
          </a:r>
        </a:p>
      </dgm:t>
    </dgm:pt>
    <dgm:pt modelId="{C9AFB10C-B573-40CC-BB1D-44ACD0E0C161}" type="parTrans" cxnId="{802E3BEB-9906-48F7-9C9B-089281D6522D}">
      <dgm:prSet/>
      <dgm:spPr/>
      <dgm:t>
        <a:bodyPr/>
        <a:lstStyle/>
        <a:p>
          <a:endParaRPr lang="en-US"/>
        </a:p>
      </dgm:t>
    </dgm:pt>
    <dgm:pt modelId="{7CBD485F-80BA-469B-8AA1-79702BA67404}" type="sibTrans" cxnId="{802E3BEB-9906-48F7-9C9B-089281D6522D}">
      <dgm:prSet/>
      <dgm:spPr/>
      <dgm:t>
        <a:bodyPr/>
        <a:lstStyle/>
        <a:p>
          <a:endParaRPr lang="en-US"/>
        </a:p>
      </dgm:t>
    </dgm:pt>
    <dgm:pt modelId="{D36CA06E-70F3-44FF-B23B-2CAF06B866A1}">
      <dgm:prSet phldrT="[Text]"/>
      <dgm:spPr/>
      <dgm:t>
        <a:bodyPr/>
        <a:lstStyle/>
        <a:p>
          <a:r>
            <a:rPr lang="en-US"/>
            <a:t>Licensed</a:t>
          </a:r>
        </a:p>
      </dgm:t>
    </dgm:pt>
    <dgm:pt modelId="{0C63D84C-EF8F-486B-A9D6-550DD99F3447}" type="parTrans" cxnId="{43F710B6-7194-4A87-9CC5-9B8746CF46C9}">
      <dgm:prSet/>
      <dgm:spPr/>
      <dgm:t>
        <a:bodyPr/>
        <a:lstStyle/>
        <a:p>
          <a:endParaRPr lang="en-US"/>
        </a:p>
      </dgm:t>
    </dgm:pt>
    <dgm:pt modelId="{038F5E47-BEBB-4ED8-9105-DE94C27A3819}" type="sibTrans" cxnId="{43F710B6-7194-4A87-9CC5-9B8746CF46C9}">
      <dgm:prSet/>
      <dgm:spPr/>
      <dgm:t>
        <a:bodyPr/>
        <a:lstStyle/>
        <a:p>
          <a:endParaRPr lang="en-US"/>
        </a:p>
      </dgm:t>
    </dgm:pt>
    <dgm:pt modelId="{09AB857D-381A-49D8-8B55-0B9921DEAB87}">
      <dgm:prSet phldrT="[Text]"/>
      <dgm:spPr/>
      <dgm:t>
        <a:bodyPr/>
        <a:lstStyle/>
        <a:p>
          <a:r>
            <a:rPr lang="en-US"/>
            <a:t>12 Step Sponsor</a:t>
          </a:r>
        </a:p>
      </dgm:t>
    </dgm:pt>
    <dgm:pt modelId="{FAD99DB0-2B61-4F47-BA28-0B7B62B950DF}" type="parTrans" cxnId="{78B6C032-66CE-400A-BB77-9D7F093E2402}">
      <dgm:prSet/>
      <dgm:spPr/>
      <dgm:t>
        <a:bodyPr/>
        <a:lstStyle/>
        <a:p>
          <a:endParaRPr lang="en-US"/>
        </a:p>
      </dgm:t>
    </dgm:pt>
    <dgm:pt modelId="{59F31A58-9BEF-45F2-82B5-F822E30E4434}" type="sibTrans" cxnId="{78B6C032-66CE-400A-BB77-9D7F093E2402}">
      <dgm:prSet/>
      <dgm:spPr/>
      <dgm:t>
        <a:bodyPr/>
        <a:lstStyle/>
        <a:p>
          <a:endParaRPr lang="en-US"/>
        </a:p>
      </dgm:t>
    </dgm:pt>
    <dgm:pt modelId="{772D289D-C514-454D-BD10-5DDE9F813355}">
      <dgm:prSet phldrT="[Text]"/>
      <dgm:spPr/>
      <dgm:t>
        <a:bodyPr/>
        <a:lstStyle/>
        <a:p>
          <a:r>
            <a:rPr lang="en-US"/>
            <a:t>Senior member of 12 step program</a:t>
          </a:r>
        </a:p>
      </dgm:t>
    </dgm:pt>
    <dgm:pt modelId="{69D63610-A52E-405F-A226-B788FE93D6B2}" type="parTrans" cxnId="{E78591D7-3DD3-49D7-981B-8E9187418A8A}">
      <dgm:prSet/>
      <dgm:spPr/>
      <dgm:t>
        <a:bodyPr/>
        <a:lstStyle/>
        <a:p>
          <a:endParaRPr lang="en-US"/>
        </a:p>
      </dgm:t>
    </dgm:pt>
    <dgm:pt modelId="{A3E05CBB-D4AE-4344-9EF1-C6EF318E0AA0}" type="sibTrans" cxnId="{E78591D7-3DD3-49D7-981B-8E9187418A8A}">
      <dgm:prSet/>
      <dgm:spPr/>
      <dgm:t>
        <a:bodyPr/>
        <a:lstStyle/>
        <a:p>
          <a:endParaRPr lang="en-US"/>
        </a:p>
      </dgm:t>
    </dgm:pt>
    <dgm:pt modelId="{5E63F6BD-8E29-4FE6-A405-5307E0E63858}">
      <dgm:prSet phldrT="[Text]"/>
      <dgm:spPr/>
      <dgm:t>
        <a:bodyPr/>
        <a:lstStyle/>
        <a:p>
          <a:r>
            <a:rPr lang="en-US"/>
            <a:t>Recovery Coach</a:t>
          </a:r>
        </a:p>
      </dgm:t>
    </dgm:pt>
    <dgm:pt modelId="{FCC80E22-C179-4C5D-BF49-3FCC563CB277}" type="parTrans" cxnId="{F770AD91-BF9B-4570-8981-20629F0CCA1E}">
      <dgm:prSet/>
      <dgm:spPr/>
      <dgm:t>
        <a:bodyPr/>
        <a:lstStyle/>
        <a:p>
          <a:endParaRPr lang="en-US"/>
        </a:p>
      </dgm:t>
    </dgm:pt>
    <dgm:pt modelId="{B734362C-6903-496B-8A10-2989B6BC1A8C}" type="sibTrans" cxnId="{F770AD91-BF9B-4570-8981-20629F0CCA1E}">
      <dgm:prSet/>
      <dgm:spPr/>
      <dgm:t>
        <a:bodyPr/>
        <a:lstStyle/>
        <a:p>
          <a:endParaRPr lang="en-US"/>
        </a:p>
      </dgm:t>
    </dgm:pt>
    <dgm:pt modelId="{C6FF23D0-4C3D-47CC-9146-CBBA8F8A97C9}">
      <dgm:prSet phldrT="[Text]"/>
      <dgm:spPr/>
      <dgm:t>
        <a:bodyPr/>
        <a:lstStyle/>
        <a:p>
          <a:r>
            <a:rPr lang="en-US"/>
            <a:t>Motivator and Cheerleader</a:t>
          </a:r>
        </a:p>
      </dgm:t>
    </dgm:pt>
    <dgm:pt modelId="{A8B04B40-0C5E-41E8-98FD-377326A467D3}" type="parTrans" cxnId="{0A1D58A6-302D-4413-A261-E7CDAAAE3C5E}">
      <dgm:prSet/>
      <dgm:spPr/>
      <dgm:t>
        <a:bodyPr/>
        <a:lstStyle/>
        <a:p>
          <a:endParaRPr lang="en-US"/>
        </a:p>
      </dgm:t>
    </dgm:pt>
    <dgm:pt modelId="{B9172833-EF96-40F3-BCBD-D3BE6ED1A5D6}" type="sibTrans" cxnId="{0A1D58A6-302D-4413-A261-E7CDAAAE3C5E}">
      <dgm:prSet/>
      <dgm:spPr/>
      <dgm:t>
        <a:bodyPr/>
        <a:lstStyle/>
        <a:p>
          <a:endParaRPr lang="en-US"/>
        </a:p>
      </dgm:t>
    </dgm:pt>
    <dgm:pt modelId="{2B4CF29F-7DE5-4011-9D04-BFA47A7E28CA}">
      <dgm:prSet phldrT="[Text]"/>
      <dgm:spPr/>
      <dgm:t>
        <a:bodyPr/>
        <a:lstStyle/>
        <a:p>
          <a:r>
            <a:rPr lang="en-US"/>
            <a:t>Recovery Ally</a:t>
          </a:r>
        </a:p>
      </dgm:t>
    </dgm:pt>
    <dgm:pt modelId="{E1C23E60-1E03-454B-BC8D-86C30CC16073}" type="parTrans" cxnId="{CA226BA5-B82F-4DC2-8D06-F9072D48BCAA}">
      <dgm:prSet/>
      <dgm:spPr/>
      <dgm:t>
        <a:bodyPr/>
        <a:lstStyle/>
        <a:p>
          <a:endParaRPr lang="en-US"/>
        </a:p>
      </dgm:t>
    </dgm:pt>
    <dgm:pt modelId="{A1E52DA9-A51D-453D-AE9F-6F1429F7F832}" type="sibTrans" cxnId="{CA226BA5-B82F-4DC2-8D06-F9072D48BCAA}">
      <dgm:prSet/>
      <dgm:spPr/>
      <dgm:t>
        <a:bodyPr/>
        <a:lstStyle/>
        <a:p>
          <a:endParaRPr lang="en-US"/>
        </a:p>
      </dgm:t>
    </dgm:pt>
    <dgm:pt modelId="{EEA8A781-2025-4A39-97F1-2EE5A5C0FBFC}">
      <dgm:prSet phldrT="[Text]"/>
      <dgm:spPr/>
      <dgm:t>
        <a:bodyPr/>
        <a:lstStyle/>
        <a:p>
          <a:r>
            <a:rPr lang="en-US"/>
            <a:t>Friend</a:t>
          </a:r>
        </a:p>
      </dgm:t>
    </dgm:pt>
    <dgm:pt modelId="{7E1353BE-4491-48E7-A10F-01B7358E5DB7}" type="parTrans" cxnId="{CC59F130-D383-4523-B0B4-94A868DE5798}">
      <dgm:prSet/>
      <dgm:spPr/>
      <dgm:t>
        <a:bodyPr/>
        <a:lstStyle/>
        <a:p>
          <a:endParaRPr lang="en-US"/>
        </a:p>
      </dgm:t>
    </dgm:pt>
    <dgm:pt modelId="{36345636-4568-41F4-A047-4D294E7EBF1B}" type="sibTrans" cxnId="{CC59F130-D383-4523-B0B4-94A868DE5798}">
      <dgm:prSet/>
      <dgm:spPr/>
      <dgm:t>
        <a:bodyPr/>
        <a:lstStyle/>
        <a:p>
          <a:endParaRPr lang="en-US"/>
        </a:p>
      </dgm:t>
    </dgm:pt>
    <dgm:pt modelId="{7FD4DC69-A8A4-49CC-910A-4EFA7A262D87}">
      <dgm:prSet phldrT="[Text]"/>
      <dgm:spPr/>
      <dgm:t>
        <a:bodyPr/>
        <a:lstStyle/>
        <a:p>
          <a:r>
            <a:rPr lang="en-US"/>
            <a:t>Supporter</a:t>
          </a:r>
        </a:p>
      </dgm:t>
    </dgm:pt>
    <dgm:pt modelId="{AE500B51-E402-445A-92B1-C66E250A5DFD}" type="parTrans" cxnId="{DB946D0C-1B9C-482C-AD0B-3658A7ED59A5}">
      <dgm:prSet/>
      <dgm:spPr/>
      <dgm:t>
        <a:bodyPr/>
        <a:lstStyle/>
        <a:p>
          <a:endParaRPr lang="en-US"/>
        </a:p>
      </dgm:t>
    </dgm:pt>
    <dgm:pt modelId="{9B7EFFE8-FD28-4C0D-B25E-F76A06A57A64}" type="sibTrans" cxnId="{DB946D0C-1B9C-482C-AD0B-3658A7ED59A5}">
      <dgm:prSet/>
      <dgm:spPr/>
      <dgm:t>
        <a:bodyPr/>
        <a:lstStyle/>
        <a:p>
          <a:endParaRPr lang="en-US"/>
        </a:p>
      </dgm:t>
    </dgm:pt>
    <dgm:pt modelId="{DDB12BF8-FE9B-48E9-8651-F3AB3E22BB5C}">
      <dgm:prSet phldrT="[Text]"/>
      <dgm:spPr/>
      <dgm:t>
        <a:bodyPr/>
        <a:lstStyle/>
        <a:p>
          <a:r>
            <a:rPr lang="en-US"/>
            <a:t>Helper</a:t>
          </a:r>
        </a:p>
      </dgm:t>
    </dgm:pt>
    <dgm:pt modelId="{4A5AECAC-6269-4131-A62D-74B81D869603}" type="parTrans" cxnId="{C80F3A7D-CFB5-48C8-992F-44EEAADB3809}">
      <dgm:prSet/>
      <dgm:spPr/>
      <dgm:t>
        <a:bodyPr/>
        <a:lstStyle/>
        <a:p>
          <a:endParaRPr lang="en-US"/>
        </a:p>
      </dgm:t>
    </dgm:pt>
    <dgm:pt modelId="{969F4D8F-6257-4EA7-8905-22B02E055B3A}" type="sibTrans" cxnId="{C80F3A7D-CFB5-48C8-992F-44EEAADB3809}">
      <dgm:prSet/>
      <dgm:spPr/>
      <dgm:t>
        <a:bodyPr/>
        <a:lstStyle/>
        <a:p>
          <a:endParaRPr lang="en-US"/>
        </a:p>
      </dgm:t>
    </dgm:pt>
    <dgm:pt modelId="{87705E4C-E613-4A3E-84BE-1AD28F646BDE}">
      <dgm:prSet phldrT="[Text]"/>
      <dgm:spPr/>
      <dgm:t>
        <a:bodyPr/>
        <a:lstStyle/>
        <a:p>
          <a:r>
            <a:rPr lang="en-US"/>
            <a:t>Partner</a:t>
          </a:r>
        </a:p>
      </dgm:t>
    </dgm:pt>
    <dgm:pt modelId="{B9526815-9073-4EFD-9507-D21DDA993B34}" type="parTrans" cxnId="{55F9197F-5198-41FB-A1FC-268CD7EFAF99}">
      <dgm:prSet/>
      <dgm:spPr/>
      <dgm:t>
        <a:bodyPr/>
        <a:lstStyle/>
        <a:p>
          <a:endParaRPr lang="en-US"/>
        </a:p>
      </dgm:t>
    </dgm:pt>
    <dgm:pt modelId="{5B8DA33D-7034-4234-A529-31C1679D55DE}" type="sibTrans" cxnId="{55F9197F-5198-41FB-A1FC-268CD7EFAF99}">
      <dgm:prSet/>
      <dgm:spPr/>
      <dgm:t>
        <a:bodyPr/>
        <a:lstStyle/>
        <a:p>
          <a:endParaRPr lang="en-US"/>
        </a:p>
      </dgm:t>
    </dgm:pt>
    <dgm:pt modelId="{214B0FD4-5E73-4B95-9A36-ABE8135C4704}">
      <dgm:prSet phldrT="[Text]"/>
      <dgm:spPr/>
      <dgm:t>
        <a:bodyPr/>
        <a:lstStyle/>
        <a:p>
          <a:r>
            <a:rPr lang="en-US"/>
            <a:t>Advocate</a:t>
          </a:r>
        </a:p>
      </dgm:t>
    </dgm:pt>
    <dgm:pt modelId="{246D49C7-6EFE-48E3-9A92-A975A96C29E0}" type="parTrans" cxnId="{61797A0C-9661-4CB5-B655-F0A8954DA4BD}">
      <dgm:prSet/>
      <dgm:spPr/>
      <dgm:t>
        <a:bodyPr/>
        <a:lstStyle/>
        <a:p>
          <a:endParaRPr lang="en-US"/>
        </a:p>
      </dgm:t>
    </dgm:pt>
    <dgm:pt modelId="{8A1D0857-067B-4C33-9447-D89F5B698544}" type="sibTrans" cxnId="{61797A0C-9661-4CB5-B655-F0A8954DA4BD}">
      <dgm:prSet/>
      <dgm:spPr/>
      <dgm:t>
        <a:bodyPr/>
        <a:lstStyle/>
        <a:p>
          <a:endParaRPr lang="en-US"/>
        </a:p>
      </dgm:t>
    </dgm:pt>
    <dgm:pt modelId="{932833BB-796B-426D-96D6-FFA303687880}">
      <dgm:prSet phldrT="[Text]"/>
      <dgm:spPr/>
      <dgm:t>
        <a:bodyPr/>
        <a:lstStyle/>
        <a:p>
          <a:r>
            <a:rPr lang="en-US"/>
            <a:t>Community Organizer</a:t>
          </a:r>
        </a:p>
      </dgm:t>
    </dgm:pt>
    <dgm:pt modelId="{BCA36699-9D82-4E8E-8CE2-1A7829BC1C3C}" type="parTrans" cxnId="{EF26AD37-6B28-4215-8D67-634F3065BD67}">
      <dgm:prSet/>
      <dgm:spPr/>
      <dgm:t>
        <a:bodyPr/>
        <a:lstStyle/>
        <a:p>
          <a:endParaRPr lang="en-US"/>
        </a:p>
      </dgm:t>
    </dgm:pt>
    <dgm:pt modelId="{0700EEEB-48B7-4A66-AF30-C77D901724D1}" type="sibTrans" cxnId="{EF26AD37-6B28-4215-8D67-634F3065BD67}">
      <dgm:prSet/>
      <dgm:spPr/>
      <dgm:t>
        <a:bodyPr/>
        <a:lstStyle/>
        <a:p>
          <a:endParaRPr lang="en-US"/>
        </a:p>
      </dgm:t>
    </dgm:pt>
    <dgm:pt modelId="{F8749917-975D-4190-914C-5476A30A3970}">
      <dgm:prSet phldrT="[Text]"/>
      <dgm:spPr/>
      <dgm:t>
        <a:bodyPr/>
        <a:lstStyle/>
        <a:p>
          <a:r>
            <a:rPr lang="en-US"/>
            <a:t>Lifestyle Consultant</a:t>
          </a:r>
        </a:p>
      </dgm:t>
    </dgm:pt>
    <dgm:pt modelId="{84254654-2E74-4438-95BE-B0A2EF61D6A9}" type="parTrans" cxnId="{5CB602B6-692E-470A-8617-D85B01B62F73}">
      <dgm:prSet/>
      <dgm:spPr/>
      <dgm:t>
        <a:bodyPr/>
        <a:lstStyle/>
        <a:p>
          <a:endParaRPr lang="en-US"/>
        </a:p>
      </dgm:t>
    </dgm:pt>
    <dgm:pt modelId="{21AC6ECD-D818-4CC2-8151-69B87EE18637}" type="sibTrans" cxnId="{5CB602B6-692E-470A-8617-D85B01B62F73}">
      <dgm:prSet/>
      <dgm:spPr/>
      <dgm:t>
        <a:bodyPr/>
        <a:lstStyle/>
        <a:p>
          <a:endParaRPr lang="en-US"/>
        </a:p>
      </dgm:t>
    </dgm:pt>
    <dgm:pt modelId="{2B6D2BAF-83D3-4A97-81EB-ECF5A609876F}">
      <dgm:prSet phldrT="[Text]"/>
      <dgm:spPr/>
      <dgm:t>
        <a:bodyPr/>
        <a:lstStyle/>
        <a:p>
          <a:r>
            <a:rPr lang="en-US"/>
            <a:t>Advocate</a:t>
          </a:r>
        </a:p>
      </dgm:t>
    </dgm:pt>
    <dgm:pt modelId="{4B729BAC-7B63-4515-8980-6E66F5F1BFC3}" type="parTrans" cxnId="{9F79A36C-7E35-4B27-B3DB-270C6C5CED61}">
      <dgm:prSet/>
      <dgm:spPr/>
      <dgm:t>
        <a:bodyPr/>
        <a:lstStyle/>
        <a:p>
          <a:endParaRPr lang="en-US"/>
        </a:p>
      </dgm:t>
    </dgm:pt>
    <dgm:pt modelId="{A0E3FA44-59D6-4BDD-9A03-755DCECF0D03}" type="sibTrans" cxnId="{9F79A36C-7E35-4B27-B3DB-270C6C5CED61}">
      <dgm:prSet/>
      <dgm:spPr/>
      <dgm:t>
        <a:bodyPr/>
        <a:lstStyle/>
        <a:p>
          <a:endParaRPr lang="en-US"/>
        </a:p>
      </dgm:t>
    </dgm:pt>
    <dgm:pt modelId="{7266A77A-E520-405E-8A97-4347E7B12CCB}">
      <dgm:prSet phldrT="[Text]"/>
      <dgm:spPr/>
      <dgm:t>
        <a:bodyPr/>
        <a:lstStyle/>
        <a:p>
          <a:pPr rtl="0"/>
          <a:r>
            <a:rPr lang="en-US"/>
            <a:t>Focused on present:</a:t>
          </a:r>
          <a:r>
            <a:rPr lang="en-US">
              <a:latin typeface="Calibri"/>
            </a:rPr>
            <a:t> </a:t>
          </a:r>
          <a:r>
            <a:rPr lang="en-US"/>
            <a:t> </a:t>
          </a:r>
          <a:r>
            <a:rPr lang="en-US">
              <a:latin typeface="Calibri"/>
            </a:rPr>
            <a:t>How can I help with your recovery today?</a:t>
          </a:r>
          <a:endParaRPr lang="en-US"/>
        </a:p>
      </dgm:t>
    </dgm:pt>
    <dgm:pt modelId="{D2D83080-F74C-4462-AACC-54BF64DE8045}" type="parTrans" cxnId="{954D26FE-0968-4EF7-B1CB-8C04EA03A4E4}">
      <dgm:prSet/>
      <dgm:spPr/>
      <dgm:t>
        <a:bodyPr/>
        <a:lstStyle/>
        <a:p>
          <a:endParaRPr lang="en-US"/>
        </a:p>
      </dgm:t>
    </dgm:pt>
    <dgm:pt modelId="{617A3246-892F-447C-A5A4-BA4818EAA533}" type="sibTrans" cxnId="{954D26FE-0968-4EF7-B1CB-8C04EA03A4E4}">
      <dgm:prSet/>
      <dgm:spPr/>
      <dgm:t>
        <a:bodyPr/>
        <a:lstStyle/>
        <a:p>
          <a:endParaRPr lang="en-US"/>
        </a:p>
      </dgm:t>
    </dgm:pt>
    <dgm:pt modelId="{07EC77E4-E304-4EAD-A6DA-9FE2C70B5859}">
      <dgm:prSet phldrT="[Text]"/>
      <dgm:spPr/>
      <dgm:t>
        <a:bodyPr/>
        <a:lstStyle/>
        <a:p>
          <a:r>
            <a:rPr lang="en-US"/>
            <a:t>Confidant</a:t>
          </a:r>
        </a:p>
      </dgm:t>
    </dgm:pt>
    <dgm:pt modelId="{0B0C0F16-2640-4D92-8D89-A4CDBF9574D7}" type="parTrans" cxnId="{F0D35F51-DF0B-4F59-98B1-484F2BBC3C50}">
      <dgm:prSet/>
      <dgm:spPr/>
      <dgm:t>
        <a:bodyPr/>
        <a:lstStyle/>
        <a:p>
          <a:endParaRPr lang="en-US"/>
        </a:p>
      </dgm:t>
    </dgm:pt>
    <dgm:pt modelId="{8164F88F-81C4-4352-90C7-4227D3304FEC}" type="sibTrans" cxnId="{F0D35F51-DF0B-4F59-98B1-484F2BBC3C50}">
      <dgm:prSet/>
      <dgm:spPr/>
      <dgm:t>
        <a:bodyPr/>
        <a:lstStyle/>
        <a:p>
          <a:endParaRPr lang="en-US"/>
        </a:p>
      </dgm:t>
    </dgm:pt>
    <dgm:pt modelId="{7CF45013-75DF-45C7-B897-AD2848D20EA0}">
      <dgm:prSet phldrT="[Text]"/>
      <dgm:spPr/>
      <dgm:t>
        <a:bodyPr/>
        <a:lstStyle/>
        <a:p>
          <a:r>
            <a:rPr lang="en-US"/>
            <a:t>Helper</a:t>
          </a:r>
        </a:p>
      </dgm:t>
    </dgm:pt>
    <dgm:pt modelId="{D655A49D-BC92-4325-B879-70308BE18836}" type="parTrans" cxnId="{38D17225-6101-4336-93DE-E75C721AEA98}">
      <dgm:prSet/>
      <dgm:spPr/>
      <dgm:t>
        <a:bodyPr/>
        <a:lstStyle/>
        <a:p>
          <a:endParaRPr lang="en-US"/>
        </a:p>
      </dgm:t>
    </dgm:pt>
    <dgm:pt modelId="{FEACF537-6DBC-4D04-B10A-818FEF1ECAB6}" type="sibTrans" cxnId="{38D17225-6101-4336-93DE-E75C721AEA98}">
      <dgm:prSet/>
      <dgm:spPr/>
      <dgm:t>
        <a:bodyPr/>
        <a:lstStyle/>
        <a:p>
          <a:endParaRPr lang="en-US"/>
        </a:p>
      </dgm:t>
    </dgm:pt>
    <dgm:pt modelId="{E63509ED-EDC2-453E-890E-1A6BB6E02A85}">
      <dgm:prSet phldrT="[Text]"/>
      <dgm:spPr/>
      <dgm:t>
        <a:bodyPr/>
        <a:lstStyle/>
        <a:p>
          <a:r>
            <a:rPr lang="en-US"/>
            <a:t>Mentor</a:t>
          </a:r>
        </a:p>
      </dgm:t>
    </dgm:pt>
    <dgm:pt modelId="{D2756A6A-6CF9-4A05-90E9-6F7BF08DFF89}" type="parTrans" cxnId="{63B6270D-B3A8-4927-B5C8-104312323B93}">
      <dgm:prSet/>
      <dgm:spPr/>
      <dgm:t>
        <a:bodyPr/>
        <a:lstStyle/>
        <a:p>
          <a:endParaRPr lang="en-US"/>
        </a:p>
      </dgm:t>
    </dgm:pt>
    <dgm:pt modelId="{15B237B4-C79F-4D8B-82F5-313582FC3CA0}" type="sibTrans" cxnId="{63B6270D-B3A8-4927-B5C8-104312323B93}">
      <dgm:prSet/>
      <dgm:spPr/>
      <dgm:t>
        <a:bodyPr/>
        <a:lstStyle/>
        <a:p>
          <a:endParaRPr lang="en-US"/>
        </a:p>
      </dgm:t>
    </dgm:pt>
    <dgm:pt modelId="{AC61219E-063C-4A51-9531-3835D49A0470}">
      <dgm:prSet phldrT="[Text]"/>
      <dgm:spPr/>
      <dgm:t>
        <a:bodyPr/>
        <a:lstStyle/>
        <a:p>
          <a:r>
            <a:rPr lang="en-US"/>
            <a:t>Guide</a:t>
          </a:r>
        </a:p>
      </dgm:t>
    </dgm:pt>
    <dgm:pt modelId="{53AA9B4D-3FBB-4B87-B76D-625B2016FE33}" type="parTrans" cxnId="{914ECAB3-8540-4B6C-86F1-607688D54D98}">
      <dgm:prSet/>
      <dgm:spPr/>
      <dgm:t>
        <a:bodyPr/>
        <a:lstStyle/>
        <a:p>
          <a:endParaRPr lang="en-US"/>
        </a:p>
      </dgm:t>
    </dgm:pt>
    <dgm:pt modelId="{DF5CC2F3-C5D8-4EDC-A727-3EAC397C4D98}" type="sibTrans" cxnId="{914ECAB3-8540-4B6C-86F1-607688D54D98}">
      <dgm:prSet/>
      <dgm:spPr/>
      <dgm:t>
        <a:bodyPr/>
        <a:lstStyle/>
        <a:p>
          <a:endParaRPr lang="en-US"/>
        </a:p>
      </dgm:t>
    </dgm:pt>
    <dgm:pt modelId="{1333C97C-C5AE-41B4-A94E-9C3A3A86EF62}">
      <dgm:prSet phldrT="[Text]"/>
      <dgm:spPr/>
      <dgm:t>
        <a:bodyPr/>
        <a:lstStyle/>
        <a:p>
          <a:r>
            <a:rPr lang="en-US"/>
            <a:t>Therapeutic</a:t>
          </a:r>
        </a:p>
      </dgm:t>
    </dgm:pt>
    <dgm:pt modelId="{0FCF0402-5967-4D11-97BC-858B87EE3FFC}" type="parTrans" cxnId="{F670BDDF-86C0-4E54-8705-D13F95FBDB88}">
      <dgm:prSet/>
      <dgm:spPr/>
      <dgm:t>
        <a:bodyPr/>
        <a:lstStyle/>
        <a:p>
          <a:endParaRPr lang="en-US"/>
        </a:p>
      </dgm:t>
    </dgm:pt>
    <dgm:pt modelId="{FA7D37AB-CAA0-4B63-A5D9-862D4EADEC9D}" type="sibTrans" cxnId="{F670BDDF-86C0-4E54-8705-D13F95FBDB88}">
      <dgm:prSet/>
      <dgm:spPr/>
      <dgm:t>
        <a:bodyPr/>
        <a:lstStyle/>
        <a:p>
          <a:endParaRPr lang="en-US"/>
        </a:p>
      </dgm:t>
    </dgm:pt>
    <dgm:pt modelId="{6466BC3C-07ED-4302-A42A-ACE258E8D287}">
      <dgm:prSet phldrT="[Text]"/>
      <dgm:spPr/>
      <dgm:t>
        <a:bodyPr/>
        <a:lstStyle/>
        <a:p>
          <a:pPr rtl="0"/>
          <a:r>
            <a:rPr lang="en-US"/>
            <a:t>Considerable focus on </a:t>
          </a:r>
          <a:r>
            <a:rPr lang="en-US">
              <a:latin typeface="Calibri"/>
            </a:rPr>
            <a:t>what is happening today, as well as </a:t>
          </a:r>
          <a:r>
            <a:rPr lang="en-US"/>
            <a:t>past </a:t>
          </a:r>
          <a:r>
            <a:rPr lang="en-US">
              <a:latin typeface="Calibri"/>
            </a:rPr>
            <a:t>experiences.</a:t>
          </a:r>
          <a:endParaRPr lang="en-US"/>
        </a:p>
      </dgm:t>
    </dgm:pt>
    <dgm:pt modelId="{EC711453-94EC-48EC-91BA-88943648D566}" type="parTrans" cxnId="{AF8E9F9F-8C62-40D0-9448-7E472DD2E035}">
      <dgm:prSet/>
      <dgm:spPr/>
      <dgm:t>
        <a:bodyPr/>
        <a:lstStyle/>
        <a:p>
          <a:endParaRPr lang="en-US"/>
        </a:p>
      </dgm:t>
    </dgm:pt>
    <dgm:pt modelId="{C1370EDC-6DC4-47E2-A707-4CAC0C86EB87}" type="sibTrans" cxnId="{AF8E9F9F-8C62-40D0-9448-7E472DD2E035}">
      <dgm:prSet/>
      <dgm:spPr/>
      <dgm:t>
        <a:bodyPr/>
        <a:lstStyle/>
        <a:p>
          <a:endParaRPr lang="en-US"/>
        </a:p>
      </dgm:t>
    </dgm:pt>
    <dgm:pt modelId="{7F96C814-C973-43F3-BA39-9DC44B446F8B}">
      <dgm:prSet phldrT="[Text]"/>
      <dgm:spPr/>
      <dgm:t>
        <a:bodyPr/>
        <a:lstStyle/>
        <a:p>
          <a:r>
            <a:rPr lang="en-US"/>
            <a:t>Ally and Confidant</a:t>
          </a:r>
        </a:p>
      </dgm:t>
    </dgm:pt>
    <dgm:pt modelId="{D1A3FF27-63E5-473B-9874-CE6AA0699120}" type="parTrans" cxnId="{C33E368C-EB30-46CA-A460-8EBB78418DBC}">
      <dgm:prSet/>
      <dgm:spPr/>
      <dgm:t>
        <a:bodyPr/>
        <a:lstStyle/>
        <a:p>
          <a:endParaRPr lang="en-US"/>
        </a:p>
      </dgm:t>
    </dgm:pt>
    <dgm:pt modelId="{5DCC5E1C-2CC6-4ACA-AD0C-943630F4AC6A}" type="sibTrans" cxnId="{C33E368C-EB30-46CA-A460-8EBB78418DBC}">
      <dgm:prSet/>
      <dgm:spPr/>
      <dgm:t>
        <a:bodyPr/>
        <a:lstStyle/>
        <a:p>
          <a:endParaRPr lang="en-US"/>
        </a:p>
      </dgm:t>
    </dgm:pt>
    <dgm:pt modelId="{B1F5E375-84A6-4C0B-8774-4599E91D3A9F}">
      <dgm:prSet phldrT="[Text]"/>
      <dgm:spPr/>
      <dgm:t>
        <a:bodyPr/>
        <a:lstStyle/>
        <a:p>
          <a:r>
            <a:rPr lang="en-US"/>
            <a:t>Truth Teller</a:t>
          </a:r>
        </a:p>
      </dgm:t>
    </dgm:pt>
    <dgm:pt modelId="{F6AA1335-6423-4981-A00F-94D19D1B96DA}" type="parTrans" cxnId="{FEFA4505-C16E-4143-9A69-C2335D6D20AD}">
      <dgm:prSet/>
      <dgm:spPr/>
      <dgm:t>
        <a:bodyPr/>
        <a:lstStyle/>
        <a:p>
          <a:endParaRPr lang="en-US"/>
        </a:p>
      </dgm:t>
    </dgm:pt>
    <dgm:pt modelId="{DA2040C1-9813-47AE-9CC0-E80B42D40BC6}" type="sibTrans" cxnId="{FEFA4505-C16E-4143-9A69-C2335D6D20AD}">
      <dgm:prSet/>
      <dgm:spPr/>
      <dgm:t>
        <a:bodyPr/>
        <a:lstStyle/>
        <a:p>
          <a:endParaRPr lang="en-US"/>
        </a:p>
      </dgm:t>
    </dgm:pt>
    <dgm:pt modelId="{5D8B3DC7-81BA-4F0F-9D92-C8DCB6E150B9}">
      <dgm:prSet phldrT="[Text]"/>
      <dgm:spPr/>
      <dgm:t>
        <a:bodyPr/>
        <a:lstStyle/>
        <a:p>
          <a:r>
            <a:rPr lang="en-US"/>
            <a:t>Role Model and mentor</a:t>
          </a:r>
        </a:p>
      </dgm:t>
    </dgm:pt>
    <dgm:pt modelId="{9A104E3E-BA7E-4696-AA96-6EF3EE061F71}" type="parTrans" cxnId="{03FCCD51-9EC2-45E8-A1B1-6A7E15E7DB5F}">
      <dgm:prSet/>
      <dgm:spPr/>
      <dgm:t>
        <a:bodyPr/>
        <a:lstStyle/>
        <a:p>
          <a:endParaRPr lang="en-US"/>
        </a:p>
      </dgm:t>
    </dgm:pt>
    <dgm:pt modelId="{86592196-0282-4A5A-B622-F70ED7B400BA}" type="sibTrans" cxnId="{03FCCD51-9EC2-45E8-A1B1-6A7E15E7DB5F}">
      <dgm:prSet/>
      <dgm:spPr/>
      <dgm:t>
        <a:bodyPr/>
        <a:lstStyle/>
        <a:p>
          <a:endParaRPr lang="en-US"/>
        </a:p>
      </dgm:t>
    </dgm:pt>
    <dgm:pt modelId="{5B70DDB7-37ED-4976-973C-66643A41BAE1}">
      <dgm:prSet phldrT="[Text]"/>
      <dgm:spPr/>
      <dgm:t>
        <a:bodyPr/>
        <a:lstStyle/>
        <a:p>
          <a:r>
            <a:rPr lang="en-US"/>
            <a:t>Problem Solver</a:t>
          </a:r>
        </a:p>
      </dgm:t>
    </dgm:pt>
    <dgm:pt modelId="{42C4DD54-6192-4970-9454-CEE8D162A6C2}" type="parTrans" cxnId="{90409070-D91E-40D5-997A-A31F58BCB6A7}">
      <dgm:prSet/>
      <dgm:spPr/>
      <dgm:t>
        <a:bodyPr/>
        <a:lstStyle/>
        <a:p>
          <a:endParaRPr lang="en-US"/>
        </a:p>
      </dgm:t>
    </dgm:pt>
    <dgm:pt modelId="{7103385C-1ADA-4D1A-90E3-EE42B9FC218F}" type="sibTrans" cxnId="{90409070-D91E-40D5-997A-A31F58BCB6A7}">
      <dgm:prSet/>
      <dgm:spPr/>
      <dgm:t>
        <a:bodyPr/>
        <a:lstStyle/>
        <a:p>
          <a:endParaRPr lang="en-US"/>
        </a:p>
      </dgm:t>
    </dgm:pt>
    <dgm:pt modelId="{013DDAC9-3F9C-428D-A50A-2F1F67B668BC}">
      <dgm:prSet phldrT="[Text]"/>
      <dgm:spPr/>
      <dgm:t>
        <a:bodyPr/>
        <a:lstStyle/>
        <a:p>
          <a:r>
            <a:rPr lang="en-US"/>
            <a:t>Resource Broker</a:t>
          </a:r>
        </a:p>
      </dgm:t>
    </dgm:pt>
    <dgm:pt modelId="{662345E4-E1E0-44A5-AA01-2DDD6A91AC48}" type="parTrans" cxnId="{1E87A359-2D18-4EF3-BE82-72FBAB737684}">
      <dgm:prSet/>
      <dgm:spPr/>
      <dgm:t>
        <a:bodyPr/>
        <a:lstStyle/>
        <a:p>
          <a:endParaRPr lang="en-US"/>
        </a:p>
      </dgm:t>
    </dgm:pt>
    <dgm:pt modelId="{1FE33217-9F78-4C54-8C8F-5601AB56C05F}" type="sibTrans" cxnId="{1E87A359-2D18-4EF3-BE82-72FBAB737684}">
      <dgm:prSet/>
      <dgm:spPr/>
      <dgm:t>
        <a:bodyPr/>
        <a:lstStyle/>
        <a:p>
          <a:endParaRPr lang="en-US"/>
        </a:p>
      </dgm:t>
    </dgm:pt>
    <dgm:pt modelId="{68451C24-EEC4-4431-A533-7D676AE30032}">
      <dgm:prSet phldrT="[Text]"/>
      <dgm:spPr/>
      <dgm:t>
        <a:bodyPr/>
        <a:lstStyle/>
        <a:p>
          <a:endParaRPr lang="en-US"/>
        </a:p>
      </dgm:t>
    </dgm:pt>
    <dgm:pt modelId="{CDFA522E-F4CD-47F8-B671-51436F3C7EA5}" type="parTrans" cxnId="{AE2592CF-8CE3-40AB-95D8-48EFA585FCF2}">
      <dgm:prSet/>
      <dgm:spPr/>
      <dgm:t>
        <a:bodyPr/>
        <a:lstStyle/>
        <a:p>
          <a:endParaRPr lang="en-US"/>
        </a:p>
      </dgm:t>
    </dgm:pt>
    <dgm:pt modelId="{FB192295-8A6E-4C38-ABC4-CD6481E34D54}" type="sibTrans" cxnId="{AE2592CF-8CE3-40AB-95D8-48EFA585FCF2}">
      <dgm:prSet/>
      <dgm:spPr/>
      <dgm:t>
        <a:bodyPr/>
        <a:lstStyle/>
        <a:p>
          <a:endParaRPr lang="en-US"/>
        </a:p>
      </dgm:t>
    </dgm:pt>
    <dgm:pt modelId="{0C04BF11-A3BB-404A-8F6D-A90AA12568E2}">
      <dgm:prSet phldrT="[Text]"/>
      <dgm:spPr/>
      <dgm:t>
        <a:bodyPr/>
        <a:lstStyle/>
        <a:p>
          <a:endParaRPr lang="en-US"/>
        </a:p>
      </dgm:t>
    </dgm:pt>
    <dgm:pt modelId="{1CF5D5B1-ADFC-4DC0-803E-2E9921D80527}" type="parTrans" cxnId="{87F50827-0CA3-4704-AD88-E5AC755889E6}">
      <dgm:prSet/>
      <dgm:spPr/>
      <dgm:t>
        <a:bodyPr/>
        <a:lstStyle/>
        <a:p>
          <a:endParaRPr lang="en-US"/>
        </a:p>
      </dgm:t>
    </dgm:pt>
    <dgm:pt modelId="{563E4063-EB8F-4088-8F53-0008258E74E0}" type="sibTrans" cxnId="{87F50827-0CA3-4704-AD88-E5AC755889E6}">
      <dgm:prSet/>
      <dgm:spPr/>
      <dgm:t>
        <a:bodyPr/>
        <a:lstStyle/>
        <a:p>
          <a:endParaRPr lang="en-US"/>
        </a:p>
      </dgm:t>
    </dgm:pt>
    <dgm:pt modelId="{F798D7EA-CF18-42E7-A1C7-E63D8808EDB6}">
      <dgm:prSet phldrT="[Text]"/>
      <dgm:spPr/>
      <dgm:t>
        <a:bodyPr/>
        <a:lstStyle/>
        <a:p>
          <a:endParaRPr lang="en-US"/>
        </a:p>
      </dgm:t>
    </dgm:pt>
    <dgm:pt modelId="{3B4FB910-D1A1-441E-B13A-62C3E753B658}" type="parTrans" cxnId="{C92A83C8-D8B5-461D-B75B-77505FA609B5}">
      <dgm:prSet/>
      <dgm:spPr/>
      <dgm:t>
        <a:bodyPr/>
        <a:lstStyle/>
        <a:p>
          <a:endParaRPr lang="en-US"/>
        </a:p>
      </dgm:t>
    </dgm:pt>
    <dgm:pt modelId="{3B4776C4-0D0D-44D1-9584-39B16F46CE0A}" type="sibTrans" cxnId="{C92A83C8-D8B5-461D-B75B-77505FA609B5}">
      <dgm:prSet/>
      <dgm:spPr/>
      <dgm:t>
        <a:bodyPr/>
        <a:lstStyle/>
        <a:p>
          <a:endParaRPr lang="en-US"/>
        </a:p>
      </dgm:t>
    </dgm:pt>
    <dgm:pt modelId="{8005CB53-ADC0-4D19-9DC9-748ABFC09094}">
      <dgm:prSet phldrT="[Text]"/>
      <dgm:spPr/>
      <dgm:t>
        <a:bodyPr/>
        <a:lstStyle/>
        <a:p>
          <a:endParaRPr lang="en-US"/>
        </a:p>
      </dgm:t>
    </dgm:pt>
    <dgm:pt modelId="{CE387D6B-8B3F-483F-B46F-E00D73A06F7F}" type="parTrans" cxnId="{7FA8F0F8-D9F5-4F4B-932C-B8547130AAC2}">
      <dgm:prSet/>
      <dgm:spPr/>
      <dgm:t>
        <a:bodyPr/>
        <a:lstStyle/>
        <a:p>
          <a:endParaRPr lang="en-US"/>
        </a:p>
      </dgm:t>
    </dgm:pt>
    <dgm:pt modelId="{4C78D137-767C-4D16-A432-34AFFA04D56E}" type="sibTrans" cxnId="{7FA8F0F8-D9F5-4F4B-932C-B8547130AAC2}">
      <dgm:prSet/>
      <dgm:spPr/>
      <dgm:t>
        <a:bodyPr/>
        <a:lstStyle/>
        <a:p>
          <a:endParaRPr lang="en-US"/>
        </a:p>
      </dgm:t>
    </dgm:pt>
    <dgm:pt modelId="{9EDEB0F2-EA16-46C8-8911-874F217404E2}">
      <dgm:prSet phldrT="[Text]"/>
      <dgm:spPr/>
      <dgm:t>
        <a:bodyPr/>
        <a:lstStyle/>
        <a:p>
          <a:endParaRPr lang="en-US"/>
        </a:p>
      </dgm:t>
    </dgm:pt>
    <dgm:pt modelId="{23BB2F75-88C2-4D0B-A1FC-0F67A771232C}" type="parTrans" cxnId="{95A52BCF-2D1C-4717-9978-56C807004458}">
      <dgm:prSet/>
      <dgm:spPr/>
      <dgm:t>
        <a:bodyPr/>
        <a:lstStyle/>
        <a:p>
          <a:endParaRPr lang="en-US"/>
        </a:p>
      </dgm:t>
    </dgm:pt>
    <dgm:pt modelId="{8FB46DD8-5E4B-443D-8536-A7B6678B3AB7}" type="sibTrans" cxnId="{95A52BCF-2D1C-4717-9978-56C807004458}">
      <dgm:prSet/>
      <dgm:spPr/>
      <dgm:t>
        <a:bodyPr/>
        <a:lstStyle/>
        <a:p>
          <a:endParaRPr lang="en-US"/>
        </a:p>
      </dgm:t>
    </dgm:pt>
    <dgm:pt modelId="{4CC5ABC0-9EE7-45BE-B3AE-CBFD9AF366F2}">
      <dgm:prSet phldrT="[Text]"/>
      <dgm:spPr/>
      <dgm:t>
        <a:bodyPr/>
        <a:lstStyle/>
        <a:p>
          <a:endParaRPr lang="en-US"/>
        </a:p>
      </dgm:t>
    </dgm:pt>
    <dgm:pt modelId="{BB549908-B6CF-45D8-BD27-C28144C8A5D0}" type="parTrans" cxnId="{972C2A36-E9DA-41C8-88E9-31298597B8EC}">
      <dgm:prSet/>
      <dgm:spPr/>
      <dgm:t>
        <a:bodyPr/>
        <a:lstStyle/>
        <a:p>
          <a:endParaRPr lang="en-US"/>
        </a:p>
      </dgm:t>
    </dgm:pt>
    <dgm:pt modelId="{A9935E9C-7FBE-4F39-BA33-F0522A99677A}" type="sibTrans" cxnId="{972C2A36-E9DA-41C8-88E9-31298597B8EC}">
      <dgm:prSet/>
      <dgm:spPr/>
      <dgm:t>
        <a:bodyPr/>
        <a:lstStyle/>
        <a:p>
          <a:endParaRPr lang="en-US"/>
        </a:p>
      </dgm:t>
    </dgm:pt>
    <dgm:pt modelId="{025437A5-C962-4F4B-B44E-2EBA9DB85250}">
      <dgm:prSet phldrT="[Text]"/>
      <dgm:spPr/>
      <dgm:t>
        <a:bodyPr/>
        <a:lstStyle/>
        <a:p>
          <a:endParaRPr lang="en-US"/>
        </a:p>
      </dgm:t>
    </dgm:pt>
    <dgm:pt modelId="{CAF3F73A-2981-407A-8BBB-29669F469617}" type="parTrans" cxnId="{B72A29E1-6D6C-42B0-864D-4A299DD9CE3F}">
      <dgm:prSet/>
      <dgm:spPr/>
      <dgm:t>
        <a:bodyPr/>
        <a:lstStyle/>
        <a:p>
          <a:endParaRPr lang="en-US"/>
        </a:p>
      </dgm:t>
    </dgm:pt>
    <dgm:pt modelId="{73D15B9D-6AA1-4338-B1FC-EC181710FB31}" type="sibTrans" cxnId="{B72A29E1-6D6C-42B0-864D-4A299DD9CE3F}">
      <dgm:prSet/>
      <dgm:spPr/>
      <dgm:t>
        <a:bodyPr/>
        <a:lstStyle/>
        <a:p>
          <a:endParaRPr lang="en-US"/>
        </a:p>
      </dgm:t>
    </dgm:pt>
    <dgm:pt modelId="{715A7A4D-2E99-4A9C-8EBF-7C1B34DF408C}">
      <dgm:prSet phldrT="[Text]"/>
      <dgm:spPr/>
      <dgm:t>
        <a:bodyPr/>
        <a:lstStyle/>
        <a:p>
          <a:endParaRPr lang="en-US"/>
        </a:p>
      </dgm:t>
    </dgm:pt>
    <dgm:pt modelId="{2221753B-8AB0-43E1-A192-1E79746C6670}" type="parTrans" cxnId="{5890B91B-0D70-48FC-B12F-3153468D9474}">
      <dgm:prSet/>
      <dgm:spPr/>
      <dgm:t>
        <a:bodyPr/>
        <a:lstStyle/>
        <a:p>
          <a:endParaRPr lang="en-US"/>
        </a:p>
      </dgm:t>
    </dgm:pt>
    <dgm:pt modelId="{4A3678DC-E30F-4329-AEC6-C052271AC933}" type="sibTrans" cxnId="{5890B91B-0D70-48FC-B12F-3153468D9474}">
      <dgm:prSet/>
      <dgm:spPr/>
      <dgm:t>
        <a:bodyPr/>
        <a:lstStyle/>
        <a:p>
          <a:endParaRPr lang="en-US"/>
        </a:p>
      </dgm:t>
    </dgm:pt>
    <dgm:pt modelId="{0EA52674-8D29-4090-9964-D32355AE8A31}">
      <dgm:prSet phldrT="[Text]"/>
      <dgm:spPr/>
      <dgm:t>
        <a:bodyPr/>
        <a:lstStyle/>
        <a:p>
          <a:r>
            <a:rPr lang="en-US"/>
            <a:t>Focused on present: How can I help you today?</a:t>
          </a:r>
        </a:p>
      </dgm:t>
    </dgm:pt>
    <dgm:pt modelId="{C02A02DF-46CA-488F-907D-BD45115764AE}" type="parTrans" cxnId="{99095E0F-9E5F-45DF-BF2D-E4DEF883672A}">
      <dgm:prSet/>
      <dgm:spPr/>
      <dgm:t>
        <a:bodyPr/>
        <a:lstStyle/>
        <a:p>
          <a:endParaRPr lang="en-US"/>
        </a:p>
      </dgm:t>
    </dgm:pt>
    <dgm:pt modelId="{A4DAD3D1-F10B-4176-854C-4E8693C6B470}" type="sibTrans" cxnId="{99095E0F-9E5F-45DF-BF2D-E4DEF883672A}">
      <dgm:prSet/>
      <dgm:spPr/>
      <dgm:t>
        <a:bodyPr/>
        <a:lstStyle/>
        <a:p>
          <a:endParaRPr lang="en-US"/>
        </a:p>
      </dgm:t>
    </dgm:pt>
    <dgm:pt modelId="{50A4FB91-7198-4B3F-B744-9B3D436E970B}">
      <dgm:prSet phldrT="[Text]"/>
      <dgm:spPr/>
      <dgm:t>
        <a:bodyPr/>
        <a:lstStyle/>
        <a:p>
          <a:endParaRPr lang="en-US"/>
        </a:p>
      </dgm:t>
    </dgm:pt>
    <dgm:pt modelId="{9BDCE76F-615A-4FBE-89C8-616114D9FC01}" type="parTrans" cxnId="{5A6E3EE1-3B4E-4FB7-898F-071E129F76D0}">
      <dgm:prSet/>
      <dgm:spPr/>
      <dgm:t>
        <a:bodyPr/>
        <a:lstStyle/>
        <a:p>
          <a:endParaRPr lang="en-US"/>
        </a:p>
      </dgm:t>
    </dgm:pt>
    <dgm:pt modelId="{A3EB3B4B-5418-4EEA-84C0-D6918A29B719}" type="sibTrans" cxnId="{5A6E3EE1-3B4E-4FB7-898F-071E129F76D0}">
      <dgm:prSet/>
      <dgm:spPr/>
      <dgm:t>
        <a:bodyPr/>
        <a:lstStyle/>
        <a:p>
          <a:endParaRPr lang="en-US"/>
        </a:p>
      </dgm:t>
    </dgm:pt>
    <dgm:pt modelId="{491A9089-7460-40C9-908B-2A7DAAA329F9}">
      <dgm:prSet phldrT="[Text]"/>
      <dgm:spPr/>
      <dgm:t>
        <a:bodyPr/>
        <a:lstStyle/>
        <a:p>
          <a:r>
            <a:rPr lang="en-US"/>
            <a:t>Focus dependent on fellowship and stage of recovery of the </a:t>
          </a:r>
          <a:r>
            <a:rPr lang="en-US" err="1"/>
            <a:t>sponsee</a:t>
          </a:r>
          <a:endParaRPr lang="en-US"/>
        </a:p>
      </dgm:t>
    </dgm:pt>
    <dgm:pt modelId="{DCD70DDE-7E7B-4DB2-A68F-083935FFCEB6}" type="parTrans" cxnId="{69AB27BE-0B6B-4024-A779-BE0A913B87E1}">
      <dgm:prSet/>
      <dgm:spPr/>
      <dgm:t>
        <a:bodyPr/>
        <a:lstStyle/>
        <a:p>
          <a:endParaRPr lang="en-US"/>
        </a:p>
      </dgm:t>
    </dgm:pt>
    <dgm:pt modelId="{9633D5A9-DCD4-4F3F-BB66-A35D47859FE3}" type="sibTrans" cxnId="{69AB27BE-0B6B-4024-A779-BE0A913B87E1}">
      <dgm:prSet/>
      <dgm:spPr/>
      <dgm:t>
        <a:bodyPr/>
        <a:lstStyle/>
        <a:p>
          <a:endParaRPr lang="en-US"/>
        </a:p>
      </dgm:t>
    </dgm:pt>
    <dgm:pt modelId="{111EFA3A-77C5-4CC6-8F82-015603108734}">
      <dgm:prSet phldrT="[Text]"/>
      <dgm:spPr/>
      <dgm:t>
        <a:bodyPr/>
        <a:lstStyle/>
        <a:p>
          <a:endParaRPr lang="en-US"/>
        </a:p>
      </dgm:t>
    </dgm:pt>
    <dgm:pt modelId="{750EACA6-A471-4397-9F06-CE50E8D19055}" type="parTrans" cxnId="{6148DE2F-75E4-4326-AB58-5C5394C66EC2}">
      <dgm:prSet/>
      <dgm:spPr/>
      <dgm:t>
        <a:bodyPr/>
        <a:lstStyle/>
        <a:p>
          <a:endParaRPr lang="en-US"/>
        </a:p>
      </dgm:t>
    </dgm:pt>
    <dgm:pt modelId="{60CF9032-D284-48C2-BF43-28DE9AFF7ED8}" type="sibTrans" cxnId="{6148DE2F-75E4-4326-AB58-5C5394C66EC2}">
      <dgm:prSet/>
      <dgm:spPr/>
      <dgm:t>
        <a:bodyPr/>
        <a:lstStyle/>
        <a:p>
          <a:endParaRPr lang="en-US"/>
        </a:p>
      </dgm:t>
    </dgm:pt>
    <dgm:pt modelId="{31B3FCE8-F8FB-4384-A991-7C31963B1016}">
      <dgm:prSet phldrT="[Text]"/>
      <dgm:spPr/>
      <dgm:t>
        <a:bodyPr/>
        <a:lstStyle/>
        <a:p>
          <a:endParaRPr lang="en-US"/>
        </a:p>
      </dgm:t>
    </dgm:pt>
    <dgm:pt modelId="{8BE15F01-4022-4691-9027-1D0706C51DA1}" type="parTrans" cxnId="{75F4C25D-8B40-4D70-9D09-70B22225ED77}">
      <dgm:prSet/>
      <dgm:spPr/>
      <dgm:t>
        <a:bodyPr/>
        <a:lstStyle/>
        <a:p>
          <a:endParaRPr lang="en-US"/>
        </a:p>
      </dgm:t>
    </dgm:pt>
    <dgm:pt modelId="{4C56FCC2-2291-4F1D-8575-4EC17CEF9358}" type="sibTrans" cxnId="{75F4C25D-8B40-4D70-9D09-70B22225ED77}">
      <dgm:prSet/>
      <dgm:spPr/>
      <dgm:t>
        <a:bodyPr/>
        <a:lstStyle/>
        <a:p>
          <a:endParaRPr lang="en-US"/>
        </a:p>
      </dgm:t>
    </dgm:pt>
    <dgm:pt modelId="{26EB5A69-23F7-4CB6-B62B-BE798A39AF2B}">
      <dgm:prSet phldrT="[Text]"/>
      <dgm:spPr/>
      <dgm:t>
        <a:bodyPr/>
        <a:lstStyle/>
        <a:p>
          <a:endParaRPr lang="en-US"/>
        </a:p>
      </dgm:t>
    </dgm:pt>
    <dgm:pt modelId="{702AA4B4-304C-4535-8D64-5E7A76F814D8}" type="parTrans" cxnId="{D3BBBF4F-2A60-478D-AF23-62C74B73DB2F}">
      <dgm:prSet/>
      <dgm:spPr/>
      <dgm:t>
        <a:bodyPr/>
        <a:lstStyle/>
        <a:p>
          <a:endParaRPr lang="en-US"/>
        </a:p>
      </dgm:t>
    </dgm:pt>
    <dgm:pt modelId="{E278B6C4-C5DD-4569-92F1-948DC08EB99D}" type="sibTrans" cxnId="{D3BBBF4F-2A60-478D-AF23-62C74B73DB2F}">
      <dgm:prSet/>
      <dgm:spPr/>
      <dgm:t>
        <a:bodyPr/>
        <a:lstStyle/>
        <a:p>
          <a:endParaRPr lang="en-US"/>
        </a:p>
      </dgm:t>
    </dgm:pt>
    <dgm:pt modelId="{D3F70AB8-3F9B-43A3-A468-82564B68A11A}">
      <dgm:prSet phldrT="[Text]"/>
      <dgm:spPr/>
      <dgm:t>
        <a:bodyPr/>
        <a:lstStyle/>
        <a:p>
          <a:endParaRPr lang="en-US"/>
        </a:p>
      </dgm:t>
    </dgm:pt>
    <dgm:pt modelId="{DBA42287-EDAC-45DB-A6FF-7285C970FB8C}" type="parTrans" cxnId="{9B21FFA7-B688-4EAD-96D6-6EA01ED310D2}">
      <dgm:prSet/>
      <dgm:spPr/>
      <dgm:t>
        <a:bodyPr/>
        <a:lstStyle/>
        <a:p>
          <a:endParaRPr lang="en-US"/>
        </a:p>
      </dgm:t>
    </dgm:pt>
    <dgm:pt modelId="{4161F6D0-24B0-4362-B074-68AFF17E8339}" type="sibTrans" cxnId="{9B21FFA7-B688-4EAD-96D6-6EA01ED310D2}">
      <dgm:prSet/>
      <dgm:spPr/>
      <dgm:t>
        <a:bodyPr/>
        <a:lstStyle/>
        <a:p>
          <a:endParaRPr lang="en-US"/>
        </a:p>
      </dgm:t>
    </dgm:pt>
    <dgm:pt modelId="{60F5E31D-1888-4D80-966E-06CE30A0C236}">
      <dgm:prSet phldrT="[Text]"/>
      <dgm:spPr/>
      <dgm:t>
        <a:bodyPr/>
        <a:lstStyle/>
        <a:p>
          <a:endParaRPr lang="en-US"/>
        </a:p>
      </dgm:t>
    </dgm:pt>
    <dgm:pt modelId="{223B9F79-A387-4094-9E23-004C804CA3EE}" type="parTrans" cxnId="{84304EB6-E432-41F5-BF04-6505D6007504}">
      <dgm:prSet/>
      <dgm:spPr/>
      <dgm:t>
        <a:bodyPr/>
        <a:lstStyle/>
        <a:p>
          <a:endParaRPr lang="en-US"/>
        </a:p>
      </dgm:t>
    </dgm:pt>
    <dgm:pt modelId="{5745220F-C03A-4496-8C4B-F65AA101347F}" type="sibTrans" cxnId="{84304EB6-E432-41F5-BF04-6505D6007504}">
      <dgm:prSet/>
      <dgm:spPr/>
      <dgm:t>
        <a:bodyPr/>
        <a:lstStyle/>
        <a:p>
          <a:endParaRPr lang="en-US"/>
        </a:p>
      </dgm:t>
    </dgm:pt>
    <dgm:pt modelId="{75A635DD-9782-4621-A7D6-7785AC92FE18}">
      <dgm:prSet phldrT="[Text]"/>
      <dgm:spPr/>
      <dgm:t>
        <a:bodyPr/>
        <a:lstStyle/>
        <a:p>
          <a:endParaRPr lang="en-US"/>
        </a:p>
      </dgm:t>
    </dgm:pt>
    <dgm:pt modelId="{CE5FF935-37CE-473F-86C4-0C3427B78137}" type="parTrans" cxnId="{98616EE0-EFF0-4C47-886A-E16456CB3EBA}">
      <dgm:prSet/>
      <dgm:spPr/>
      <dgm:t>
        <a:bodyPr/>
        <a:lstStyle/>
        <a:p>
          <a:endParaRPr lang="en-US"/>
        </a:p>
      </dgm:t>
    </dgm:pt>
    <dgm:pt modelId="{CC65223B-AADD-4181-8CBA-2C32171628D4}" type="sibTrans" cxnId="{98616EE0-EFF0-4C47-886A-E16456CB3EBA}">
      <dgm:prSet/>
      <dgm:spPr/>
      <dgm:t>
        <a:bodyPr/>
        <a:lstStyle/>
        <a:p>
          <a:endParaRPr lang="en-US"/>
        </a:p>
      </dgm:t>
    </dgm:pt>
    <dgm:pt modelId="{3E328A0B-BAF5-4F07-91A1-0BF25CCC1631}">
      <dgm:prSet phldrT="[Text]"/>
      <dgm:spPr/>
      <dgm:t>
        <a:bodyPr/>
        <a:lstStyle/>
        <a:p>
          <a:endParaRPr lang="en-US"/>
        </a:p>
      </dgm:t>
    </dgm:pt>
    <dgm:pt modelId="{DDAB3833-26B6-4151-86F1-735C866F9A04}" type="parTrans" cxnId="{BACADEB8-832E-4DF4-95CE-0DD10367B950}">
      <dgm:prSet/>
      <dgm:spPr/>
      <dgm:t>
        <a:bodyPr/>
        <a:lstStyle/>
        <a:p>
          <a:endParaRPr lang="en-US"/>
        </a:p>
      </dgm:t>
    </dgm:pt>
    <dgm:pt modelId="{53B29B82-40AA-465D-9F11-7928095855AA}" type="sibTrans" cxnId="{BACADEB8-832E-4DF4-95CE-0DD10367B950}">
      <dgm:prSet/>
      <dgm:spPr/>
      <dgm:t>
        <a:bodyPr/>
        <a:lstStyle/>
        <a:p>
          <a:endParaRPr lang="en-US"/>
        </a:p>
      </dgm:t>
    </dgm:pt>
    <dgm:pt modelId="{3BB5C6B2-3511-48F0-84CB-B8B2BF37D62C}">
      <dgm:prSet phldrT="[Text]" phldr="0"/>
      <dgm:spPr/>
      <dgm:t>
        <a:bodyPr/>
        <a:lstStyle/>
        <a:p>
          <a:pPr rtl="0"/>
          <a:r>
            <a:rPr lang="en-US">
              <a:latin typeface="Calibri"/>
            </a:rPr>
            <a:t>Assesses mental health functioning.</a:t>
          </a:r>
          <a:endParaRPr lang="en-US"/>
        </a:p>
      </dgm:t>
    </dgm:pt>
    <dgm:pt modelId="{F39B1895-9994-421A-B8EB-F31FB805DA86}" type="parTrans" cxnId="{D631C9D3-C200-4459-8C87-8CEC71CB198B}">
      <dgm:prSet/>
      <dgm:spPr/>
      <dgm:t>
        <a:bodyPr/>
        <a:lstStyle/>
        <a:p>
          <a:endParaRPr lang="en-US"/>
        </a:p>
      </dgm:t>
    </dgm:pt>
    <dgm:pt modelId="{15E2A8C8-9D29-453E-AC31-A653CD3C423E}" type="sibTrans" cxnId="{D631C9D3-C200-4459-8C87-8CEC71CB198B}">
      <dgm:prSet/>
      <dgm:spPr/>
      <dgm:t>
        <a:bodyPr/>
        <a:lstStyle/>
        <a:p>
          <a:endParaRPr lang="en-US"/>
        </a:p>
      </dgm:t>
    </dgm:pt>
    <dgm:pt modelId="{73CAF3B8-FE85-4656-BD1C-9FC62A1CEC36}">
      <dgm:prSet phldrT="[Text]"/>
      <dgm:spPr/>
      <dgm:t>
        <a:bodyPr/>
        <a:lstStyle/>
        <a:p>
          <a:endParaRPr lang="en-US"/>
        </a:p>
      </dgm:t>
    </dgm:pt>
    <dgm:pt modelId="{D1D842A8-2606-4933-B592-109843F2F8A2}" type="parTrans" cxnId="{D7B6CBC2-8F66-40B7-8E76-78D937086452}">
      <dgm:prSet/>
      <dgm:spPr/>
      <dgm:t>
        <a:bodyPr/>
        <a:lstStyle/>
        <a:p>
          <a:endParaRPr lang="en-US"/>
        </a:p>
      </dgm:t>
    </dgm:pt>
    <dgm:pt modelId="{97D8C089-AC91-4E89-93B7-783EDE2F4C47}" type="sibTrans" cxnId="{D7B6CBC2-8F66-40B7-8E76-78D937086452}">
      <dgm:prSet/>
      <dgm:spPr/>
      <dgm:t>
        <a:bodyPr/>
        <a:lstStyle/>
        <a:p>
          <a:endParaRPr lang="en-US"/>
        </a:p>
      </dgm:t>
    </dgm:pt>
    <dgm:pt modelId="{4F628778-1766-43B8-B1A0-A6BDCF369756}">
      <dgm:prSet phldrT="[Text]"/>
      <dgm:spPr/>
      <dgm:t>
        <a:bodyPr/>
        <a:lstStyle/>
        <a:p>
          <a:endParaRPr lang="en-US"/>
        </a:p>
      </dgm:t>
    </dgm:pt>
    <dgm:pt modelId="{7A155D04-2441-4D90-A01C-DDA52942114E}" type="parTrans" cxnId="{6856A11C-4260-46B2-A373-0EC55E0E8382}">
      <dgm:prSet/>
      <dgm:spPr/>
      <dgm:t>
        <a:bodyPr/>
        <a:lstStyle/>
        <a:p>
          <a:endParaRPr lang="en-US"/>
        </a:p>
      </dgm:t>
    </dgm:pt>
    <dgm:pt modelId="{5E64C058-D20B-41A5-A139-28BA5CC81C30}" type="sibTrans" cxnId="{6856A11C-4260-46B2-A373-0EC55E0E8382}">
      <dgm:prSet/>
      <dgm:spPr/>
      <dgm:t>
        <a:bodyPr/>
        <a:lstStyle/>
        <a:p>
          <a:endParaRPr lang="en-US"/>
        </a:p>
      </dgm:t>
    </dgm:pt>
    <dgm:pt modelId="{E057A908-9045-4592-B16C-9B314EA4E02A}">
      <dgm:prSet phldrT="[Text]"/>
      <dgm:spPr/>
      <dgm:t>
        <a:bodyPr/>
        <a:lstStyle/>
        <a:p>
          <a:endParaRPr lang="en-US"/>
        </a:p>
      </dgm:t>
    </dgm:pt>
    <dgm:pt modelId="{7A0656AC-CAB5-4BDC-AC44-6EC8D92E5EE8}" type="parTrans" cxnId="{E0A7C1A5-635E-4419-B3AC-50FD40458322}">
      <dgm:prSet/>
      <dgm:spPr/>
      <dgm:t>
        <a:bodyPr/>
        <a:lstStyle/>
        <a:p>
          <a:endParaRPr lang="en-US"/>
        </a:p>
      </dgm:t>
    </dgm:pt>
    <dgm:pt modelId="{68C9808C-698A-48A5-AC04-D7EED9A63D1F}" type="sibTrans" cxnId="{E0A7C1A5-635E-4419-B3AC-50FD40458322}">
      <dgm:prSet/>
      <dgm:spPr/>
      <dgm:t>
        <a:bodyPr/>
        <a:lstStyle/>
        <a:p>
          <a:endParaRPr lang="en-US"/>
        </a:p>
      </dgm:t>
    </dgm:pt>
    <dgm:pt modelId="{52764FEA-7405-4268-BC5B-DDCC10ED6C0E}">
      <dgm:prSet phldrT="[Text]"/>
      <dgm:spPr/>
      <dgm:t>
        <a:bodyPr/>
        <a:lstStyle/>
        <a:p>
          <a:endParaRPr lang="en-US"/>
        </a:p>
      </dgm:t>
    </dgm:pt>
    <dgm:pt modelId="{987BEF6A-928E-45DE-ABF8-FB2CC64294D7}" type="parTrans" cxnId="{BA81DA60-EDA4-413C-A1C0-2F645ABF83E5}">
      <dgm:prSet/>
      <dgm:spPr/>
      <dgm:t>
        <a:bodyPr/>
        <a:lstStyle/>
        <a:p>
          <a:endParaRPr lang="en-US"/>
        </a:p>
      </dgm:t>
    </dgm:pt>
    <dgm:pt modelId="{A635A86A-E875-43F1-BE9B-73DE4C59A4D3}" type="sibTrans" cxnId="{BA81DA60-EDA4-413C-A1C0-2F645ABF83E5}">
      <dgm:prSet/>
      <dgm:spPr/>
      <dgm:t>
        <a:bodyPr/>
        <a:lstStyle/>
        <a:p>
          <a:endParaRPr lang="en-US"/>
        </a:p>
      </dgm:t>
    </dgm:pt>
    <dgm:pt modelId="{1CAC514D-2CCE-4829-B6E8-6DE6FB6EC47A}">
      <dgm:prSet phldrT="[Text]"/>
      <dgm:spPr/>
      <dgm:t>
        <a:bodyPr/>
        <a:lstStyle/>
        <a:p>
          <a:endParaRPr lang="en-US"/>
        </a:p>
      </dgm:t>
    </dgm:pt>
    <dgm:pt modelId="{9809718F-714C-44E1-8F3E-2210CF4798A7}" type="parTrans" cxnId="{FD14C251-4FF5-4B91-BF83-1997C663A468}">
      <dgm:prSet/>
      <dgm:spPr/>
      <dgm:t>
        <a:bodyPr/>
        <a:lstStyle/>
        <a:p>
          <a:endParaRPr lang="en-US"/>
        </a:p>
      </dgm:t>
    </dgm:pt>
    <dgm:pt modelId="{ACCE326A-C3FC-400A-B76E-3F45A456090B}" type="sibTrans" cxnId="{FD14C251-4FF5-4B91-BF83-1997C663A468}">
      <dgm:prSet/>
      <dgm:spPr/>
      <dgm:t>
        <a:bodyPr/>
        <a:lstStyle/>
        <a:p>
          <a:endParaRPr lang="en-US"/>
        </a:p>
      </dgm:t>
    </dgm:pt>
    <dgm:pt modelId="{A1323517-F26E-4D54-B467-80D20FD08743}">
      <dgm:prSet phldrT="[Text]"/>
      <dgm:spPr/>
      <dgm:t>
        <a:bodyPr/>
        <a:lstStyle/>
        <a:p>
          <a:endParaRPr lang="en-US"/>
        </a:p>
      </dgm:t>
    </dgm:pt>
    <dgm:pt modelId="{79E56532-5EFE-4135-9183-04BA08527560}" type="parTrans" cxnId="{B3B9BDC4-9DCB-42C4-9032-A6EE456B9DBB}">
      <dgm:prSet/>
      <dgm:spPr/>
      <dgm:t>
        <a:bodyPr/>
        <a:lstStyle/>
        <a:p>
          <a:endParaRPr lang="en-US"/>
        </a:p>
      </dgm:t>
    </dgm:pt>
    <dgm:pt modelId="{D7B5BD6A-504C-4EBE-9BBE-95E5DA725C46}" type="sibTrans" cxnId="{B3B9BDC4-9DCB-42C4-9032-A6EE456B9DBB}">
      <dgm:prSet/>
      <dgm:spPr/>
      <dgm:t>
        <a:bodyPr/>
        <a:lstStyle/>
        <a:p>
          <a:endParaRPr lang="en-US"/>
        </a:p>
      </dgm:t>
    </dgm:pt>
    <dgm:pt modelId="{64562989-68A0-4900-9205-CFD49F35D2BF}">
      <dgm:prSet phldrT="[Text]"/>
      <dgm:spPr/>
      <dgm:t>
        <a:bodyPr/>
        <a:lstStyle/>
        <a:p>
          <a:endParaRPr lang="en-US"/>
        </a:p>
      </dgm:t>
    </dgm:pt>
    <dgm:pt modelId="{3E54D0B4-7E2A-45F7-9A2E-4674BD15F897}" type="parTrans" cxnId="{3722D83C-D33B-4ADA-A8A6-A74C4ADCE271}">
      <dgm:prSet/>
      <dgm:spPr/>
      <dgm:t>
        <a:bodyPr/>
        <a:lstStyle/>
        <a:p>
          <a:endParaRPr lang="en-US"/>
        </a:p>
      </dgm:t>
    </dgm:pt>
    <dgm:pt modelId="{EF97E6A2-D19B-44BE-91D4-85E403FCB646}" type="sibTrans" cxnId="{3722D83C-D33B-4ADA-A8A6-A74C4ADCE271}">
      <dgm:prSet/>
      <dgm:spPr/>
      <dgm:t>
        <a:bodyPr/>
        <a:lstStyle/>
        <a:p>
          <a:endParaRPr lang="en-US"/>
        </a:p>
      </dgm:t>
    </dgm:pt>
    <dgm:pt modelId="{245739AF-4352-4704-BCCB-57DD64CD3505}">
      <dgm:prSet phldrT="[Text]"/>
      <dgm:spPr/>
      <dgm:t>
        <a:bodyPr/>
        <a:lstStyle/>
        <a:p>
          <a:endParaRPr lang="en-US"/>
        </a:p>
      </dgm:t>
    </dgm:pt>
    <dgm:pt modelId="{D6F040C0-7B4B-4011-8043-1F86405ED5CC}" type="parTrans" cxnId="{E93CFF0E-A81D-48F8-9EE7-EE832B616347}">
      <dgm:prSet/>
      <dgm:spPr/>
      <dgm:t>
        <a:bodyPr/>
        <a:lstStyle/>
        <a:p>
          <a:endParaRPr lang="en-US"/>
        </a:p>
      </dgm:t>
    </dgm:pt>
    <dgm:pt modelId="{6EC31750-0B16-4CF2-8C8D-2A8866E7D724}" type="sibTrans" cxnId="{E93CFF0E-A81D-48F8-9EE7-EE832B616347}">
      <dgm:prSet/>
      <dgm:spPr/>
      <dgm:t>
        <a:bodyPr/>
        <a:lstStyle/>
        <a:p>
          <a:endParaRPr lang="en-US"/>
        </a:p>
      </dgm:t>
    </dgm:pt>
    <dgm:pt modelId="{47A5923B-35DC-4EA7-890D-BDC9A8D3A6B6}">
      <dgm:prSet phldrT="[Text]"/>
      <dgm:spPr/>
      <dgm:t>
        <a:bodyPr/>
        <a:lstStyle/>
        <a:p>
          <a:endParaRPr lang="en-US"/>
        </a:p>
      </dgm:t>
    </dgm:pt>
    <dgm:pt modelId="{36063A36-E8B0-40D9-A362-69BE8F803E1F}" type="parTrans" cxnId="{3F98A202-B174-4E61-9F59-F8630F1341F3}">
      <dgm:prSet/>
      <dgm:spPr/>
      <dgm:t>
        <a:bodyPr/>
        <a:lstStyle/>
        <a:p>
          <a:endParaRPr lang="en-US"/>
        </a:p>
      </dgm:t>
    </dgm:pt>
    <dgm:pt modelId="{2CE5C8C0-6E57-47D7-BBD4-7CBA9C024B75}" type="sibTrans" cxnId="{3F98A202-B174-4E61-9F59-F8630F1341F3}">
      <dgm:prSet/>
      <dgm:spPr/>
      <dgm:t>
        <a:bodyPr/>
        <a:lstStyle/>
        <a:p>
          <a:endParaRPr lang="en-US"/>
        </a:p>
      </dgm:t>
    </dgm:pt>
    <dgm:pt modelId="{425FC805-5677-4D7C-8E05-20170131AEFA}">
      <dgm:prSet phldr="0"/>
      <dgm:spPr/>
      <dgm:t>
        <a:bodyPr/>
        <a:lstStyle/>
        <a:p>
          <a:endParaRPr lang="en-US">
            <a:latin typeface="Calibri"/>
          </a:endParaRPr>
        </a:p>
      </dgm:t>
    </dgm:pt>
    <dgm:pt modelId="{88FEFAF8-5091-48FE-BADE-855DFD282A50}" type="parTrans" cxnId="{0425AF6D-FCBD-4757-95F0-A8AC8A5D1949}">
      <dgm:prSet/>
      <dgm:spPr/>
    </dgm:pt>
    <dgm:pt modelId="{6A3D10B0-BF15-4428-9ED0-A6897E7E63F8}" type="sibTrans" cxnId="{0425AF6D-FCBD-4757-95F0-A8AC8A5D1949}">
      <dgm:prSet/>
      <dgm:spPr/>
    </dgm:pt>
    <dgm:pt modelId="{F62AB384-FB99-4493-9F4A-BBFC9DDFDE32}" type="pres">
      <dgm:prSet presAssocID="{08B53C3C-E9EA-4231-B6B8-23F49F38F21F}" presName="linearFlow" presStyleCnt="0">
        <dgm:presLayoutVars>
          <dgm:dir/>
          <dgm:animLvl val="lvl"/>
          <dgm:resizeHandles/>
        </dgm:presLayoutVars>
      </dgm:prSet>
      <dgm:spPr/>
    </dgm:pt>
    <dgm:pt modelId="{7D367EDB-5652-47EE-9BE1-D2533D1A8331}" type="pres">
      <dgm:prSet presAssocID="{A35E1943-C99D-495D-B226-5AB10EDAC0C2}" presName="compositeNode" presStyleCnt="0">
        <dgm:presLayoutVars>
          <dgm:bulletEnabled val="1"/>
        </dgm:presLayoutVars>
      </dgm:prSet>
      <dgm:spPr/>
    </dgm:pt>
    <dgm:pt modelId="{0DF41253-F39D-4C76-87C9-EF79A48A1DFF}" type="pres">
      <dgm:prSet presAssocID="{A35E1943-C99D-495D-B226-5AB10EDAC0C2}" presName="imag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46C9C6C9-21BF-49AE-A498-914218A455B3}" type="pres">
      <dgm:prSet presAssocID="{A35E1943-C99D-495D-B226-5AB10EDAC0C2}" presName="childNode" presStyleLbl="node1" presStyleIdx="0" presStyleCnt="4">
        <dgm:presLayoutVars>
          <dgm:bulletEnabled val="1"/>
        </dgm:presLayoutVars>
      </dgm:prSet>
      <dgm:spPr/>
    </dgm:pt>
    <dgm:pt modelId="{2FB27F70-FC82-42D6-9184-57D178E09906}" type="pres">
      <dgm:prSet presAssocID="{A35E1943-C99D-495D-B226-5AB10EDAC0C2}" presName="parentNode" presStyleLbl="revTx" presStyleIdx="0" presStyleCnt="4">
        <dgm:presLayoutVars>
          <dgm:chMax val="0"/>
          <dgm:bulletEnabled val="1"/>
        </dgm:presLayoutVars>
      </dgm:prSet>
      <dgm:spPr/>
    </dgm:pt>
    <dgm:pt modelId="{B924CBFC-63BA-4E85-A83C-51CDEFE5BF5B}" type="pres">
      <dgm:prSet presAssocID="{7CBD485F-80BA-469B-8AA1-79702BA67404}" presName="sibTrans" presStyleCnt="0"/>
      <dgm:spPr/>
    </dgm:pt>
    <dgm:pt modelId="{73E674BF-4942-40C5-93CB-2933CB2DB0B5}" type="pres">
      <dgm:prSet presAssocID="{09AB857D-381A-49D8-8B55-0B9921DEAB87}" presName="compositeNode" presStyleCnt="0">
        <dgm:presLayoutVars>
          <dgm:bulletEnabled val="1"/>
        </dgm:presLayoutVars>
      </dgm:prSet>
      <dgm:spPr/>
    </dgm:pt>
    <dgm:pt modelId="{4ADF623E-79E8-4894-B7CF-308C4C397380}" type="pres">
      <dgm:prSet presAssocID="{09AB857D-381A-49D8-8B55-0B9921DEAB87}"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1AF6F224-D5B0-4DF2-AE13-A91E5E5D5A52}" type="pres">
      <dgm:prSet presAssocID="{09AB857D-381A-49D8-8B55-0B9921DEAB87}" presName="childNode" presStyleLbl="node1" presStyleIdx="1" presStyleCnt="4">
        <dgm:presLayoutVars>
          <dgm:bulletEnabled val="1"/>
        </dgm:presLayoutVars>
      </dgm:prSet>
      <dgm:spPr/>
    </dgm:pt>
    <dgm:pt modelId="{249C13A1-902A-48D1-A530-22196CBCC84F}" type="pres">
      <dgm:prSet presAssocID="{09AB857D-381A-49D8-8B55-0B9921DEAB87}" presName="parentNode" presStyleLbl="revTx" presStyleIdx="1" presStyleCnt="4">
        <dgm:presLayoutVars>
          <dgm:chMax val="0"/>
          <dgm:bulletEnabled val="1"/>
        </dgm:presLayoutVars>
      </dgm:prSet>
      <dgm:spPr/>
    </dgm:pt>
    <dgm:pt modelId="{74C825C3-EEB0-470A-9D41-7644CFEA4B15}" type="pres">
      <dgm:prSet presAssocID="{59F31A58-9BEF-45F2-82B5-F822E30E4434}" presName="sibTrans" presStyleCnt="0"/>
      <dgm:spPr/>
    </dgm:pt>
    <dgm:pt modelId="{1EBE8B28-A3C2-41EC-9C4F-C844F240E159}" type="pres">
      <dgm:prSet presAssocID="{5E63F6BD-8E29-4FE6-A405-5307E0E63858}" presName="compositeNode" presStyleCnt="0">
        <dgm:presLayoutVars>
          <dgm:bulletEnabled val="1"/>
        </dgm:presLayoutVars>
      </dgm:prSet>
      <dgm:spPr/>
    </dgm:pt>
    <dgm:pt modelId="{3DD79323-FC61-40C4-9274-2B7E827E4898}" type="pres">
      <dgm:prSet presAssocID="{5E63F6BD-8E29-4FE6-A405-5307E0E63858}"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8000" r="-38000"/>
          </a:stretch>
        </a:blipFill>
      </dgm:spPr>
    </dgm:pt>
    <dgm:pt modelId="{0D396B37-7BDF-4C62-94EC-03EF9471B115}" type="pres">
      <dgm:prSet presAssocID="{5E63F6BD-8E29-4FE6-A405-5307E0E63858}" presName="childNode" presStyleLbl="node1" presStyleIdx="2" presStyleCnt="4">
        <dgm:presLayoutVars>
          <dgm:bulletEnabled val="1"/>
        </dgm:presLayoutVars>
      </dgm:prSet>
      <dgm:spPr/>
    </dgm:pt>
    <dgm:pt modelId="{729C6FD1-80F8-42F8-ADF1-377313B7717F}" type="pres">
      <dgm:prSet presAssocID="{5E63F6BD-8E29-4FE6-A405-5307E0E63858}" presName="parentNode" presStyleLbl="revTx" presStyleIdx="2" presStyleCnt="4">
        <dgm:presLayoutVars>
          <dgm:chMax val="0"/>
          <dgm:bulletEnabled val="1"/>
        </dgm:presLayoutVars>
      </dgm:prSet>
      <dgm:spPr/>
    </dgm:pt>
    <dgm:pt modelId="{7B54282F-6B4A-4A36-8903-03D451911DBD}" type="pres">
      <dgm:prSet presAssocID="{B734362C-6903-496B-8A10-2989B6BC1A8C}" presName="sibTrans" presStyleCnt="0"/>
      <dgm:spPr/>
    </dgm:pt>
    <dgm:pt modelId="{442BEC68-3CD0-43A4-A4EC-52C3DD93C70F}" type="pres">
      <dgm:prSet presAssocID="{2B4CF29F-7DE5-4011-9D04-BFA47A7E28CA}" presName="compositeNode" presStyleCnt="0">
        <dgm:presLayoutVars>
          <dgm:bulletEnabled val="1"/>
        </dgm:presLayoutVars>
      </dgm:prSet>
      <dgm:spPr/>
    </dgm:pt>
    <dgm:pt modelId="{C618A61D-186A-4C70-8469-B559230026CB}" type="pres">
      <dgm:prSet presAssocID="{2B4CF29F-7DE5-4011-9D04-BFA47A7E28CA}" presName="imag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pt>
    <dgm:pt modelId="{1A12E17E-9693-40D4-B68B-C8822E16094D}" type="pres">
      <dgm:prSet presAssocID="{2B4CF29F-7DE5-4011-9D04-BFA47A7E28CA}" presName="childNode" presStyleLbl="node1" presStyleIdx="3" presStyleCnt="4">
        <dgm:presLayoutVars>
          <dgm:bulletEnabled val="1"/>
        </dgm:presLayoutVars>
      </dgm:prSet>
      <dgm:spPr/>
    </dgm:pt>
    <dgm:pt modelId="{EDC82BF7-E088-4889-AD89-26A080925984}" type="pres">
      <dgm:prSet presAssocID="{2B4CF29F-7DE5-4011-9D04-BFA47A7E28CA}" presName="parentNode" presStyleLbl="revTx" presStyleIdx="3" presStyleCnt="4">
        <dgm:presLayoutVars>
          <dgm:chMax val="0"/>
          <dgm:bulletEnabled val="1"/>
        </dgm:presLayoutVars>
      </dgm:prSet>
      <dgm:spPr/>
    </dgm:pt>
  </dgm:ptLst>
  <dgm:cxnLst>
    <dgm:cxn modelId="{3F98A202-B174-4E61-9F59-F8630F1341F3}" srcId="{A35E1943-C99D-495D-B226-5AB10EDAC0C2}" destId="{47A5923B-35DC-4EA7-890D-BDC9A8D3A6B6}" srcOrd="11" destOrd="0" parTransId="{36063A36-E8B0-40D9-A362-69BE8F803E1F}" sibTransId="{2CE5C8C0-6E57-47D7-BBD4-7CBA9C024B75}"/>
    <dgm:cxn modelId="{FEFA4505-C16E-4143-9A69-C2335D6D20AD}" srcId="{5E63F6BD-8E29-4FE6-A405-5307E0E63858}" destId="{B1F5E375-84A6-4C0B-8774-4599E91D3A9F}" srcOrd="2" destOrd="0" parTransId="{F6AA1335-6423-4981-A00F-94D19D1B96DA}" sibTransId="{DA2040C1-9813-47AE-9CC0-E80B42D40BC6}"/>
    <dgm:cxn modelId="{064C5006-A041-4DE7-AE60-B4B0F084FA8B}" type="presOf" srcId="{491A9089-7460-40C9-908B-2A7DAAA329F9}" destId="{1AF6F224-D5B0-4DF2-AE13-A91E5E5D5A52}" srcOrd="0" destOrd="12" presId="urn:microsoft.com/office/officeart/2005/8/layout/hList2"/>
    <dgm:cxn modelId="{DB946D0C-1B9C-482C-AD0B-3658A7ED59A5}" srcId="{2B4CF29F-7DE5-4011-9D04-BFA47A7E28CA}" destId="{7FD4DC69-A8A4-49CC-910A-4EFA7A262D87}" srcOrd="1" destOrd="0" parTransId="{AE500B51-E402-445A-92B1-C66E250A5DFD}" sibTransId="{9B7EFFE8-FD28-4C0D-B25E-F76A06A57A64}"/>
    <dgm:cxn modelId="{61797A0C-9661-4CB5-B655-F0A8954DA4BD}" srcId="{2B4CF29F-7DE5-4011-9D04-BFA47A7E28CA}" destId="{214B0FD4-5E73-4B95-9A36-ABE8135C4704}" srcOrd="4" destOrd="0" parTransId="{246D49C7-6EFE-48E3-9A92-A975A96C29E0}" sibTransId="{8A1D0857-067B-4C33-9447-D89F5B698544}"/>
    <dgm:cxn modelId="{1B381A0D-5BDF-4826-AAEE-9EC248EC92EF}" type="presOf" srcId="{3BB5C6B2-3511-48F0-84CB-B8B2BF37D62C}" destId="{46C9C6C9-21BF-49AE-A498-914218A455B3}" srcOrd="0" destOrd="2" presId="urn:microsoft.com/office/officeart/2005/8/layout/hList2"/>
    <dgm:cxn modelId="{63B6270D-B3A8-4927-B5C8-104312323B93}" srcId="{09AB857D-381A-49D8-8B55-0B9921DEAB87}" destId="{E63509ED-EDC2-453E-890E-1A6BB6E02A85}" srcOrd="3" destOrd="0" parTransId="{D2756A6A-6CF9-4A05-90E9-6F7BF08DFF89}" sibTransId="{15B237B4-C79F-4D8B-82F5-313582FC3CA0}"/>
    <dgm:cxn modelId="{E93CFF0E-A81D-48F8-9EE7-EE832B616347}" srcId="{A35E1943-C99D-495D-B226-5AB10EDAC0C2}" destId="{245739AF-4352-4704-BCCB-57DD64CD3505}" srcOrd="10" destOrd="0" parTransId="{D6F040C0-7B4B-4011-8043-1F86405ED5CC}" sibTransId="{6EC31750-0B16-4CF2-8C8D-2A8866E7D724}"/>
    <dgm:cxn modelId="{99095E0F-9E5F-45DF-BF2D-E4DEF883672A}" srcId="{2B4CF29F-7DE5-4011-9D04-BFA47A7E28CA}" destId="{0EA52674-8D29-4090-9964-D32355AE8A31}" srcOrd="13" destOrd="0" parTransId="{C02A02DF-46CA-488F-907D-BD45115764AE}" sibTransId="{A4DAD3D1-F10B-4176-854C-4E8693C6B470}"/>
    <dgm:cxn modelId="{588AFB14-E1DE-4333-A775-723C5C5BB8EF}" type="presOf" srcId="{4CC5ABC0-9EE7-45BE-B3AE-CBFD9AF366F2}" destId="{1A12E17E-9693-40D4-B68B-C8822E16094D}" srcOrd="0" destOrd="9" presId="urn:microsoft.com/office/officeart/2005/8/layout/hList2"/>
    <dgm:cxn modelId="{75D0AD19-7B0D-4893-BDB9-39AF4AFC97C4}" type="presOf" srcId="{A35E1943-C99D-495D-B226-5AB10EDAC0C2}" destId="{2FB27F70-FC82-42D6-9184-57D178E09906}" srcOrd="0" destOrd="0" presId="urn:microsoft.com/office/officeart/2005/8/layout/hList2"/>
    <dgm:cxn modelId="{FDC35D1A-33C0-4CF7-9463-AE6D43153C1F}" type="presOf" srcId="{4F628778-1766-43B8-B1A0-A6BDCF369756}" destId="{46C9C6C9-21BF-49AE-A498-914218A455B3}" srcOrd="0" destOrd="4" presId="urn:microsoft.com/office/officeart/2005/8/layout/hList2"/>
    <dgm:cxn modelId="{5890B91B-0D70-48FC-B12F-3153468D9474}" srcId="{2B4CF29F-7DE5-4011-9D04-BFA47A7E28CA}" destId="{715A7A4D-2E99-4A9C-8EBF-7C1B34DF408C}" srcOrd="11" destOrd="0" parTransId="{2221753B-8AB0-43E1-A192-1E79746C6670}" sibTransId="{4A3678DC-E30F-4329-AEC6-C052271AC933}"/>
    <dgm:cxn modelId="{6856A11C-4260-46B2-A373-0EC55E0E8382}" srcId="{A35E1943-C99D-495D-B226-5AB10EDAC0C2}" destId="{4F628778-1766-43B8-B1A0-A6BDCF369756}" srcOrd="4" destOrd="0" parTransId="{7A155D04-2441-4D90-A01C-DDA52942114E}" sibTransId="{5E64C058-D20B-41A5-A139-28BA5CC81C30}"/>
    <dgm:cxn modelId="{8F0E0A23-7C9B-466D-970C-7A0F9C13BADD}" type="presOf" srcId="{1CAC514D-2CCE-4829-B6E8-6DE6FB6EC47A}" destId="{46C9C6C9-21BF-49AE-A498-914218A455B3}" srcOrd="0" destOrd="7" presId="urn:microsoft.com/office/officeart/2005/8/layout/hList2"/>
    <dgm:cxn modelId="{2C624923-566E-4654-944C-8086785C39FF}" type="presOf" srcId="{0C04BF11-A3BB-404A-8F6D-A90AA12568E2}" destId="{1A12E17E-9693-40D4-B68B-C8822E16094D}" srcOrd="0" destOrd="5" presId="urn:microsoft.com/office/officeart/2005/8/layout/hList2"/>
    <dgm:cxn modelId="{C181CE23-B9C4-4B1F-9BC9-BEDB8EC8C2E3}" type="presOf" srcId="{214B0FD4-5E73-4B95-9A36-ABE8135C4704}" destId="{1A12E17E-9693-40D4-B68B-C8822E16094D}" srcOrd="0" destOrd="4" presId="urn:microsoft.com/office/officeart/2005/8/layout/hList2"/>
    <dgm:cxn modelId="{38D17225-6101-4336-93DE-E75C721AEA98}" srcId="{09AB857D-381A-49D8-8B55-0B9921DEAB87}" destId="{7CF45013-75DF-45C7-B897-AD2848D20EA0}" srcOrd="2" destOrd="0" parTransId="{D655A49D-BC92-4325-B879-70308BE18836}" sibTransId="{FEACF537-6DBC-4D04-B10A-818FEF1ECAB6}"/>
    <dgm:cxn modelId="{8CAA7F25-DC94-470A-8552-8D80990303EA}" type="presOf" srcId="{AC61219E-063C-4A51-9531-3835D49A0470}" destId="{1AF6F224-D5B0-4DF2-AE13-A91E5E5D5A52}" srcOrd="0" destOrd="4" presId="urn:microsoft.com/office/officeart/2005/8/layout/hList2"/>
    <dgm:cxn modelId="{C0C2E425-99CF-467B-BA80-442669353D70}" type="presOf" srcId="{425FC805-5677-4D7C-8E05-20170131AEFA}" destId="{0D396B37-7BDF-4C62-94EC-03EF9471B115}" srcOrd="0" destOrd="10" presId="urn:microsoft.com/office/officeart/2005/8/layout/hList2"/>
    <dgm:cxn modelId="{87F50827-0CA3-4704-AD88-E5AC755889E6}" srcId="{2B4CF29F-7DE5-4011-9D04-BFA47A7E28CA}" destId="{0C04BF11-A3BB-404A-8F6D-A90AA12568E2}" srcOrd="5" destOrd="0" parTransId="{1CF5D5B1-ADFC-4DC0-803E-2E9921D80527}" sibTransId="{563E4063-EB8F-4088-8F53-0008258E74E0}"/>
    <dgm:cxn modelId="{B3349F2F-D050-4DC2-BE8C-58C6A57C860D}" type="presOf" srcId="{F798D7EA-CF18-42E7-A1C7-E63D8808EDB6}" destId="{1A12E17E-9693-40D4-B68B-C8822E16094D}" srcOrd="0" destOrd="6" presId="urn:microsoft.com/office/officeart/2005/8/layout/hList2"/>
    <dgm:cxn modelId="{AE3CDA2F-6A73-4FB3-8CD5-8149AEEB5BB0}" type="presOf" srcId="{3E328A0B-BAF5-4F07-91A1-0BF25CCC1631}" destId="{1AF6F224-D5B0-4DF2-AE13-A91E5E5D5A52}" srcOrd="0" destOrd="11" presId="urn:microsoft.com/office/officeart/2005/8/layout/hList2"/>
    <dgm:cxn modelId="{6148DE2F-75E4-4326-AB58-5C5394C66EC2}" srcId="{09AB857D-381A-49D8-8B55-0B9921DEAB87}" destId="{111EFA3A-77C5-4CC6-8F82-015603108734}" srcOrd="5" destOrd="0" parTransId="{750EACA6-A471-4397-9F06-CE50E8D19055}" sibTransId="{60CF9032-D284-48C2-BF43-28DE9AFF7ED8}"/>
    <dgm:cxn modelId="{CC59F130-D383-4523-B0B4-94A868DE5798}" srcId="{2B4CF29F-7DE5-4011-9D04-BFA47A7E28CA}" destId="{EEA8A781-2025-4A39-97F1-2EE5A5C0FBFC}" srcOrd="0" destOrd="0" parTransId="{7E1353BE-4491-48E7-A10F-01B7358E5DB7}" sibTransId="{36345636-4568-41F4-A047-4D294E7EBF1B}"/>
    <dgm:cxn modelId="{78B6C032-66CE-400A-BB77-9D7F093E2402}" srcId="{08B53C3C-E9EA-4231-B6B8-23F49F38F21F}" destId="{09AB857D-381A-49D8-8B55-0B9921DEAB87}" srcOrd="1" destOrd="0" parTransId="{FAD99DB0-2B61-4F47-BA28-0B7B62B950DF}" sibTransId="{59F31A58-9BEF-45F2-82B5-F822E30E4434}"/>
    <dgm:cxn modelId="{972C2A36-E9DA-41C8-88E9-31298597B8EC}" srcId="{2B4CF29F-7DE5-4011-9D04-BFA47A7E28CA}" destId="{4CC5ABC0-9EE7-45BE-B3AE-CBFD9AF366F2}" srcOrd="9" destOrd="0" parTransId="{BB549908-B6CF-45D8-BD27-C28144C8A5D0}" sibTransId="{A9935E9C-7FBE-4F39-BA33-F0522A99677A}"/>
    <dgm:cxn modelId="{EF26AD37-6B28-4215-8D67-634F3065BD67}" srcId="{5E63F6BD-8E29-4FE6-A405-5307E0E63858}" destId="{932833BB-796B-426D-96D6-FFA303687880}" srcOrd="6" destOrd="0" parTransId="{BCA36699-9D82-4E8E-8CE2-1A7829BC1C3C}" sibTransId="{0700EEEB-48B7-4A66-AF30-C77D901724D1}"/>
    <dgm:cxn modelId="{4E4C003A-8DF7-41D8-B816-62724B206F20}" type="presOf" srcId="{31B3FCE8-F8FB-4384-A991-7C31963B1016}" destId="{1AF6F224-D5B0-4DF2-AE13-A91E5E5D5A52}" srcOrd="0" destOrd="6" presId="urn:microsoft.com/office/officeart/2005/8/layout/hList2"/>
    <dgm:cxn modelId="{3722D83C-D33B-4ADA-A8A6-A74C4ADCE271}" srcId="{A35E1943-C99D-495D-B226-5AB10EDAC0C2}" destId="{64562989-68A0-4900-9205-CFD49F35D2BF}" srcOrd="9" destOrd="0" parTransId="{3E54D0B4-7E2A-45F7-9A2E-4674BD15F897}" sibTransId="{EF97E6A2-D19B-44BE-91D4-85E403FCB646}"/>
    <dgm:cxn modelId="{5197B83D-3192-461D-9AF2-FCA29E8280F2}" type="presOf" srcId="{245739AF-4352-4704-BCCB-57DD64CD3505}" destId="{46C9C6C9-21BF-49AE-A498-914218A455B3}" srcOrd="0" destOrd="10" presId="urn:microsoft.com/office/officeart/2005/8/layout/hList2"/>
    <dgm:cxn modelId="{75F4C25D-8B40-4D70-9D09-70B22225ED77}" srcId="{09AB857D-381A-49D8-8B55-0B9921DEAB87}" destId="{31B3FCE8-F8FB-4384-A991-7C31963B1016}" srcOrd="6" destOrd="0" parTransId="{8BE15F01-4022-4691-9027-1D0706C51DA1}" sibTransId="{4C56FCC2-2291-4F1D-8575-4EC17CEF9358}"/>
    <dgm:cxn modelId="{B8BF315F-3CE5-4E27-AAD3-CA9EDFB11BAE}" type="presOf" srcId="{B1F5E375-84A6-4C0B-8774-4599E91D3A9F}" destId="{0D396B37-7BDF-4C62-94EC-03EF9471B115}" srcOrd="0" destOrd="2" presId="urn:microsoft.com/office/officeart/2005/8/layout/hList2"/>
    <dgm:cxn modelId="{BA81DA60-EDA4-413C-A1C0-2F645ABF83E5}" srcId="{A35E1943-C99D-495D-B226-5AB10EDAC0C2}" destId="{52764FEA-7405-4268-BC5B-DDCC10ED6C0E}" srcOrd="6" destOrd="0" parTransId="{987BEF6A-928E-45DE-ABF8-FB2CC64294D7}" sibTransId="{A635A86A-E875-43F1-BE9B-73DE4C59A4D3}"/>
    <dgm:cxn modelId="{CAAE2D61-193E-4CD4-9D2E-763A8E21DF4D}" type="presOf" srcId="{52764FEA-7405-4268-BC5B-DDCC10ED6C0E}" destId="{46C9C6C9-21BF-49AE-A498-914218A455B3}" srcOrd="0" destOrd="6" presId="urn:microsoft.com/office/officeart/2005/8/layout/hList2"/>
    <dgm:cxn modelId="{B4E08B61-BBBA-4B9C-998B-E6FADED2C2A1}" type="presOf" srcId="{5E63F6BD-8E29-4FE6-A405-5307E0E63858}" destId="{729C6FD1-80F8-42F8-ADF1-377313B7717F}" srcOrd="0" destOrd="0" presId="urn:microsoft.com/office/officeart/2005/8/layout/hList2"/>
    <dgm:cxn modelId="{1A4FC061-85BA-42F5-A19C-D882B297BE05}" type="presOf" srcId="{60F5E31D-1888-4D80-966E-06CE30A0C236}" destId="{1AF6F224-D5B0-4DF2-AE13-A91E5E5D5A52}" srcOrd="0" destOrd="9" presId="urn:microsoft.com/office/officeart/2005/8/layout/hList2"/>
    <dgm:cxn modelId="{89D37442-3B58-4D93-B665-C6097B27D84E}" type="presOf" srcId="{0EA52674-8D29-4090-9964-D32355AE8A31}" destId="{1A12E17E-9693-40D4-B68B-C8822E16094D}" srcOrd="0" destOrd="13" presId="urn:microsoft.com/office/officeart/2005/8/layout/hList2"/>
    <dgm:cxn modelId="{73DA1E64-3916-4758-8BD3-FE846A351B5D}" type="presOf" srcId="{A1323517-F26E-4D54-B467-80D20FD08743}" destId="{46C9C6C9-21BF-49AE-A498-914218A455B3}" srcOrd="0" destOrd="8" presId="urn:microsoft.com/office/officeart/2005/8/layout/hList2"/>
    <dgm:cxn modelId="{DF316045-F73C-4CD6-A78B-EAD7A416BB90}" type="presOf" srcId="{013DDAC9-3F9C-428D-A50A-2F1F67B668BC}" destId="{0D396B37-7BDF-4C62-94EC-03EF9471B115}" srcOrd="0" destOrd="5" presId="urn:microsoft.com/office/officeart/2005/8/layout/hList2"/>
    <dgm:cxn modelId="{6C1C9565-C29A-4533-82BC-F101380C5BE5}" type="presOf" srcId="{07EC77E4-E304-4EAD-A6DA-9FE2C70B5859}" destId="{1AF6F224-D5B0-4DF2-AE13-A91E5E5D5A52}" srcOrd="0" destOrd="1" presId="urn:microsoft.com/office/officeart/2005/8/layout/hList2"/>
    <dgm:cxn modelId="{9A41C145-8B0A-405E-9933-F4E0DCB4A986}" type="presOf" srcId="{F8749917-975D-4190-914C-5476A30A3970}" destId="{0D396B37-7BDF-4C62-94EC-03EF9471B115}" srcOrd="0" destOrd="7" presId="urn:microsoft.com/office/officeart/2005/8/layout/hList2"/>
    <dgm:cxn modelId="{51126F4C-EDD3-4153-912F-8974810D2430}" type="presOf" srcId="{025437A5-C962-4F4B-B44E-2EBA9DB85250}" destId="{1A12E17E-9693-40D4-B68B-C8822E16094D}" srcOrd="0" destOrd="10" presId="urn:microsoft.com/office/officeart/2005/8/layout/hList2"/>
    <dgm:cxn modelId="{9F79A36C-7E35-4B27-B3DB-270C6C5CED61}" srcId="{5E63F6BD-8E29-4FE6-A405-5307E0E63858}" destId="{2B6D2BAF-83D3-4A97-81EB-ECF5A609876F}" srcOrd="8" destOrd="0" parTransId="{4B729BAC-7B63-4515-8980-6E66F5F1BFC3}" sibTransId="{A0E3FA44-59D6-4BDD-9A03-755DCECF0D03}"/>
    <dgm:cxn modelId="{0AC3716D-437D-49C3-A222-22D8B7C86512}" type="presOf" srcId="{EEA8A781-2025-4A39-97F1-2EE5A5C0FBFC}" destId="{1A12E17E-9693-40D4-B68B-C8822E16094D}" srcOrd="0" destOrd="0" presId="urn:microsoft.com/office/officeart/2005/8/layout/hList2"/>
    <dgm:cxn modelId="{0425AF6D-FCBD-4757-95F0-A8AC8A5D1949}" srcId="{5E63F6BD-8E29-4FE6-A405-5307E0E63858}" destId="{425FC805-5677-4D7C-8E05-20170131AEFA}" srcOrd="10" destOrd="0" parTransId="{88FEFAF8-5091-48FE-BADE-855DFD282A50}" sibTransId="{6A3D10B0-BF15-4428-9ED0-A6897E7E63F8}"/>
    <dgm:cxn modelId="{D3BBBF4F-2A60-478D-AF23-62C74B73DB2F}" srcId="{09AB857D-381A-49D8-8B55-0B9921DEAB87}" destId="{26EB5A69-23F7-4CB6-B62B-BE798A39AF2B}" srcOrd="7" destOrd="0" parTransId="{702AA4B4-304C-4535-8D64-5E7A76F814D8}" sibTransId="{E278B6C4-C5DD-4569-92F1-948DC08EB99D}"/>
    <dgm:cxn modelId="{BA6E6F50-547C-4689-AD76-9418253F42E0}" type="presOf" srcId="{8005CB53-ADC0-4D19-9DC9-748ABFC09094}" destId="{1A12E17E-9693-40D4-B68B-C8822E16094D}" srcOrd="0" destOrd="7" presId="urn:microsoft.com/office/officeart/2005/8/layout/hList2"/>
    <dgm:cxn modelId="{90409070-D91E-40D5-997A-A31F58BCB6A7}" srcId="{5E63F6BD-8E29-4FE6-A405-5307E0E63858}" destId="{5B70DDB7-37ED-4976-973C-66643A41BAE1}" srcOrd="4" destOrd="0" parTransId="{42C4DD54-6192-4970-9454-CEE8D162A6C2}" sibTransId="{7103385C-1ADA-4D1A-90E3-EE42B9FC218F}"/>
    <dgm:cxn modelId="{F0D35F51-DF0B-4F59-98B1-484F2BBC3C50}" srcId="{09AB857D-381A-49D8-8B55-0B9921DEAB87}" destId="{07EC77E4-E304-4EAD-A6DA-9FE2C70B5859}" srcOrd="1" destOrd="0" parTransId="{0B0C0F16-2640-4D92-8D89-A4CDBF9574D7}" sibTransId="{8164F88F-81C4-4352-90C7-4227D3304FEC}"/>
    <dgm:cxn modelId="{FD14C251-4FF5-4B91-BF83-1997C663A468}" srcId="{A35E1943-C99D-495D-B226-5AB10EDAC0C2}" destId="{1CAC514D-2CCE-4829-B6E8-6DE6FB6EC47A}" srcOrd="7" destOrd="0" parTransId="{9809718F-714C-44E1-8F3E-2210CF4798A7}" sibTransId="{ACCE326A-C3FC-400A-B76E-3F45A456090B}"/>
    <dgm:cxn modelId="{03FCCD51-9EC2-45E8-A1B1-6A7E15E7DB5F}" srcId="{5E63F6BD-8E29-4FE6-A405-5307E0E63858}" destId="{5D8B3DC7-81BA-4F0F-9D92-C8DCB6E150B9}" srcOrd="3" destOrd="0" parTransId="{9A104E3E-BA7E-4696-AA96-6EF3EE061F71}" sibTransId="{86592196-0282-4A5A-B622-F70ED7B400BA}"/>
    <dgm:cxn modelId="{368D0355-93C4-4CAA-92F2-24F3199847A6}" type="presOf" srcId="{715A7A4D-2E99-4A9C-8EBF-7C1B34DF408C}" destId="{1A12E17E-9693-40D4-B68B-C8822E16094D}" srcOrd="0" destOrd="11" presId="urn:microsoft.com/office/officeart/2005/8/layout/hList2"/>
    <dgm:cxn modelId="{664F2256-C8D7-43D2-AD73-1FD7DA44FC33}" type="presOf" srcId="{64562989-68A0-4900-9205-CFD49F35D2BF}" destId="{46C9C6C9-21BF-49AE-A498-914218A455B3}" srcOrd="0" destOrd="9" presId="urn:microsoft.com/office/officeart/2005/8/layout/hList2"/>
    <dgm:cxn modelId="{1E87A359-2D18-4EF3-BE82-72FBAB737684}" srcId="{5E63F6BD-8E29-4FE6-A405-5307E0E63858}" destId="{013DDAC9-3F9C-428D-A50A-2F1F67B668BC}" srcOrd="5" destOrd="0" parTransId="{662345E4-E1E0-44A5-AA01-2DDD6A91AC48}" sibTransId="{1FE33217-9F78-4C54-8C8F-5601AB56C05F}"/>
    <dgm:cxn modelId="{5B6B817C-BBDA-4203-9AC4-53D494D2B1C4}" type="presOf" srcId="{6466BC3C-07ED-4302-A42A-ACE258E8D287}" destId="{46C9C6C9-21BF-49AE-A498-914218A455B3}" srcOrd="0" destOrd="12" presId="urn:microsoft.com/office/officeart/2005/8/layout/hList2"/>
    <dgm:cxn modelId="{9C45E77C-E48F-449C-8C3B-B32D39C88FBA}" type="presOf" srcId="{26EB5A69-23F7-4CB6-B62B-BE798A39AF2B}" destId="{1AF6F224-D5B0-4DF2-AE13-A91E5E5D5A52}" srcOrd="0" destOrd="7" presId="urn:microsoft.com/office/officeart/2005/8/layout/hList2"/>
    <dgm:cxn modelId="{C80F3A7D-CFB5-48C8-992F-44EEAADB3809}" srcId="{2B4CF29F-7DE5-4011-9D04-BFA47A7E28CA}" destId="{DDB12BF8-FE9B-48E9-8651-F3AB3E22BB5C}" srcOrd="2" destOrd="0" parTransId="{4A5AECAC-6269-4131-A62D-74B81D869603}" sibTransId="{969F4D8F-6257-4EA7-8905-22B02E055B3A}"/>
    <dgm:cxn modelId="{55F9197F-5198-41FB-A1FC-268CD7EFAF99}" srcId="{2B4CF29F-7DE5-4011-9D04-BFA47A7E28CA}" destId="{87705E4C-E613-4A3E-84BE-1AD28F646BDE}" srcOrd="3" destOrd="0" parTransId="{B9526815-9073-4EFD-9507-D21DDA993B34}" sibTransId="{5B8DA33D-7034-4234-A529-31C1679D55DE}"/>
    <dgm:cxn modelId="{6DE36A7F-A134-4C0D-BDE6-DE691139D907}" type="presOf" srcId="{73CAF3B8-FE85-4656-BD1C-9FC62A1CEC36}" destId="{46C9C6C9-21BF-49AE-A498-914218A455B3}" srcOrd="0" destOrd="3" presId="urn:microsoft.com/office/officeart/2005/8/layout/hList2"/>
    <dgm:cxn modelId="{922D2283-D66E-4DD3-854F-BB4E2423B869}" type="presOf" srcId="{D36CA06E-70F3-44FF-B23B-2CAF06B866A1}" destId="{46C9C6C9-21BF-49AE-A498-914218A455B3}" srcOrd="0" destOrd="0" presId="urn:microsoft.com/office/officeart/2005/8/layout/hList2"/>
    <dgm:cxn modelId="{55CE3185-6324-4A61-B478-8A7D23100AF3}" type="presOf" srcId="{68451C24-EEC4-4431-A533-7D676AE30032}" destId="{0D396B37-7BDF-4C62-94EC-03EF9471B115}" srcOrd="0" destOrd="9" presId="urn:microsoft.com/office/officeart/2005/8/layout/hList2"/>
    <dgm:cxn modelId="{C33E368C-EB30-46CA-A460-8EBB78418DBC}" srcId="{5E63F6BD-8E29-4FE6-A405-5307E0E63858}" destId="{7F96C814-C973-43F3-BA39-9DC44B446F8B}" srcOrd="1" destOrd="0" parTransId="{D1A3FF27-63E5-473B-9874-CE6AA0699120}" sibTransId="{5DCC5E1C-2CC6-4ACA-AD0C-943630F4AC6A}"/>
    <dgm:cxn modelId="{36BA4190-A2AC-4DDE-B263-4B42F064082B}" type="presOf" srcId="{50A4FB91-7198-4B3F-B744-9B3D436E970B}" destId="{1A12E17E-9693-40D4-B68B-C8822E16094D}" srcOrd="0" destOrd="12" presId="urn:microsoft.com/office/officeart/2005/8/layout/hList2"/>
    <dgm:cxn modelId="{F770AD91-BF9B-4570-8981-20629F0CCA1E}" srcId="{08B53C3C-E9EA-4231-B6B8-23F49F38F21F}" destId="{5E63F6BD-8E29-4FE6-A405-5307E0E63858}" srcOrd="2" destOrd="0" parTransId="{FCC80E22-C179-4C5D-BF49-3FCC563CB277}" sibTransId="{B734362C-6903-496B-8A10-2989B6BC1A8C}"/>
    <dgm:cxn modelId="{4F1EF191-B093-4BF9-BB92-A5704738604F}" type="presOf" srcId="{1333C97C-C5AE-41B4-A94E-9C3A3A86EF62}" destId="{46C9C6C9-21BF-49AE-A498-914218A455B3}" srcOrd="0" destOrd="1" presId="urn:microsoft.com/office/officeart/2005/8/layout/hList2"/>
    <dgm:cxn modelId="{C1FC4193-FD00-4B2D-BD98-9B0771195456}" type="presOf" srcId="{09AB857D-381A-49D8-8B55-0B9921DEAB87}" destId="{249C13A1-902A-48D1-A530-22196CBCC84F}" srcOrd="0" destOrd="0" presId="urn:microsoft.com/office/officeart/2005/8/layout/hList2"/>
    <dgm:cxn modelId="{599DDD94-899F-442D-8818-A3D8D2879FD6}" type="presOf" srcId="{47A5923B-35DC-4EA7-890D-BDC9A8D3A6B6}" destId="{46C9C6C9-21BF-49AE-A498-914218A455B3}" srcOrd="0" destOrd="11" presId="urn:microsoft.com/office/officeart/2005/8/layout/hList2"/>
    <dgm:cxn modelId="{908AA99B-BC14-4E32-94BF-6605D65ECB1F}" type="presOf" srcId="{C6FF23D0-4C3D-47CC-9146-CBBA8F8A97C9}" destId="{0D396B37-7BDF-4C62-94EC-03EF9471B115}" srcOrd="0" destOrd="0" presId="urn:microsoft.com/office/officeart/2005/8/layout/hList2"/>
    <dgm:cxn modelId="{AF8E9F9F-8C62-40D0-9448-7E472DD2E035}" srcId="{A35E1943-C99D-495D-B226-5AB10EDAC0C2}" destId="{6466BC3C-07ED-4302-A42A-ACE258E8D287}" srcOrd="12" destOrd="0" parTransId="{EC711453-94EC-48EC-91BA-88943648D566}" sibTransId="{C1370EDC-6DC4-47E2-A707-4CAC0C86EB87}"/>
    <dgm:cxn modelId="{CA226BA5-B82F-4DC2-8D06-F9072D48BCAA}" srcId="{08B53C3C-E9EA-4231-B6B8-23F49F38F21F}" destId="{2B4CF29F-7DE5-4011-9D04-BFA47A7E28CA}" srcOrd="3" destOrd="0" parTransId="{E1C23E60-1E03-454B-BC8D-86C30CC16073}" sibTransId="{A1E52DA9-A51D-453D-AE9F-6F1429F7F832}"/>
    <dgm:cxn modelId="{E0A7C1A5-635E-4419-B3AC-50FD40458322}" srcId="{A35E1943-C99D-495D-B226-5AB10EDAC0C2}" destId="{E057A908-9045-4592-B16C-9B314EA4E02A}" srcOrd="5" destOrd="0" parTransId="{7A0656AC-CAB5-4BDC-AC44-6EC8D92E5EE8}" sibTransId="{68C9808C-698A-48A5-AC04-D7EED9A63D1F}"/>
    <dgm:cxn modelId="{0A1D58A6-302D-4413-A261-E7CDAAAE3C5E}" srcId="{5E63F6BD-8E29-4FE6-A405-5307E0E63858}" destId="{C6FF23D0-4C3D-47CC-9146-CBBA8F8A97C9}" srcOrd="0" destOrd="0" parTransId="{A8B04B40-0C5E-41E8-98FD-377326A467D3}" sibTransId="{B9172833-EF96-40F3-BCBD-D3BE6ED1A5D6}"/>
    <dgm:cxn modelId="{51FACFA6-8C55-408C-85B4-EAB1BE99E851}" type="presOf" srcId="{E63509ED-EDC2-453E-890E-1A6BB6E02A85}" destId="{1AF6F224-D5B0-4DF2-AE13-A91E5E5D5A52}" srcOrd="0" destOrd="3" presId="urn:microsoft.com/office/officeart/2005/8/layout/hList2"/>
    <dgm:cxn modelId="{9F5993A7-A95F-4DA4-BA41-6BA5B56E282A}" type="presOf" srcId="{2B6D2BAF-83D3-4A97-81EB-ECF5A609876F}" destId="{0D396B37-7BDF-4C62-94EC-03EF9471B115}" srcOrd="0" destOrd="8" presId="urn:microsoft.com/office/officeart/2005/8/layout/hList2"/>
    <dgm:cxn modelId="{9B21FFA7-B688-4EAD-96D6-6EA01ED310D2}" srcId="{09AB857D-381A-49D8-8B55-0B9921DEAB87}" destId="{D3F70AB8-3F9B-43A3-A468-82564B68A11A}" srcOrd="8" destOrd="0" parTransId="{DBA42287-EDAC-45DB-A6FF-7285C970FB8C}" sibTransId="{4161F6D0-24B0-4362-B074-68AFF17E8339}"/>
    <dgm:cxn modelId="{00C7C6A8-57CC-4D6D-9D97-5FC5A82EB0B6}" type="presOf" srcId="{7266A77A-E520-405E-8A97-4347E7B12CCB}" destId="{0D396B37-7BDF-4C62-94EC-03EF9471B115}" srcOrd="0" destOrd="11" presId="urn:microsoft.com/office/officeart/2005/8/layout/hList2"/>
    <dgm:cxn modelId="{45415FAA-615A-4A87-BABA-8B2022CD77A2}" type="presOf" srcId="{5D8B3DC7-81BA-4F0F-9D92-C8DCB6E150B9}" destId="{0D396B37-7BDF-4C62-94EC-03EF9471B115}" srcOrd="0" destOrd="3" presId="urn:microsoft.com/office/officeart/2005/8/layout/hList2"/>
    <dgm:cxn modelId="{BC57E4AA-F25A-4100-9EEC-9D6C809BC8EB}" type="presOf" srcId="{111EFA3A-77C5-4CC6-8F82-015603108734}" destId="{1AF6F224-D5B0-4DF2-AE13-A91E5E5D5A52}" srcOrd="0" destOrd="5" presId="urn:microsoft.com/office/officeart/2005/8/layout/hList2"/>
    <dgm:cxn modelId="{E292AFB0-CE5B-4D9D-A033-566F828CEC78}" type="presOf" srcId="{75A635DD-9782-4621-A7D6-7785AC92FE18}" destId="{1AF6F224-D5B0-4DF2-AE13-A91E5E5D5A52}" srcOrd="0" destOrd="10" presId="urn:microsoft.com/office/officeart/2005/8/layout/hList2"/>
    <dgm:cxn modelId="{6E55D3B1-0B71-4A2F-A097-894E5F34CBFE}" type="presOf" srcId="{08B53C3C-E9EA-4231-B6B8-23F49F38F21F}" destId="{F62AB384-FB99-4493-9F4A-BBFC9DDFDE32}" srcOrd="0" destOrd="0" presId="urn:microsoft.com/office/officeart/2005/8/layout/hList2"/>
    <dgm:cxn modelId="{914ECAB3-8540-4B6C-86F1-607688D54D98}" srcId="{09AB857D-381A-49D8-8B55-0B9921DEAB87}" destId="{AC61219E-063C-4A51-9531-3835D49A0470}" srcOrd="4" destOrd="0" parTransId="{53AA9B4D-3FBB-4B87-B76D-625B2016FE33}" sibTransId="{DF5CC2F3-C5D8-4EDC-A727-3EAC397C4D98}"/>
    <dgm:cxn modelId="{5CB602B6-692E-470A-8617-D85B01B62F73}" srcId="{5E63F6BD-8E29-4FE6-A405-5307E0E63858}" destId="{F8749917-975D-4190-914C-5476A30A3970}" srcOrd="7" destOrd="0" parTransId="{84254654-2E74-4438-95BE-B0A2EF61D6A9}" sibTransId="{21AC6ECD-D818-4CC2-8151-69B87EE18637}"/>
    <dgm:cxn modelId="{43F710B6-7194-4A87-9CC5-9B8746CF46C9}" srcId="{A35E1943-C99D-495D-B226-5AB10EDAC0C2}" destId="{D36CA06E-70F3-44FF-B23B-2CAF06B866A1}" srcOrd="0" destOrd="0" parTransId="{0C63D84C-EF8F-486B-A9D6-550DD99F3447}" sibTransId="{038F5E47-BEBB-4ED8-9105-DE94C27A3819}"/>
    <dgm:cxn modelId="{84304EB6-E432-41F5-BF04-6505D6007504}" srcId="{09AB857D-381A-49D8-8B55-0B9921DEAB87}" destId="{60F5E31D-1888-4D80-966E-06CE30A0C236}" srcOrd="9" destOrd="0" parTransId="{223B9F79-A387-4094-9E23-004C804CA3EE}" sibTransId="{5745220F-C03A-4496-8C4B-F65AA101347F}"/>
    <dgm:cxn modelId="{BACADEB8-832E-4DF4-95CE-0DD10367B950}" srcId="{09AB857D-381A-49D8-8B55-0B9921DEAB87}" destId="{3E328A0B-BAF5-4F07-91A1-0BF25CCC1631}" srcOrd="11" destOrd="0" parTransId="{DDAB3833-26B6-4151-86F1-735C866F9A04}" sibTransId="{53B29B82-40AA-465D-9F11-7928095855AA}"/>
    <dgm:cxn modelId="{69AB27BE-0B6B-4024-A779-BE0A913B87E1}" srcId="{09AB857D-381A-49D8-8B55-0B9921DEAB87}" destId="{491A9089-7460-40C9-908B-2A7DAAA329F9}" srcOrd="12" destOrd="0" parTransId="{DCD70DDE-7E7B-4DB2-A68F-083935FFCEB6}" sibTransId="{9633D5A9-DCD4-4F3F-BB66-A35D47859FE3}"/>
    <dgm:cxn modelId="{13803ABF-11F0-4092-ADA7-B568294F7460}" type="presOf" srcId="{9EDEB0F2-EA16-46C8-8911-874F217404E2}" destId="{1A12E17E-9693-40D4-B68B-C8822E16094D}" srcOrd="0" destOrd="8" presId="urn:microsoft.com/office/officeart/2005/8/layout/hList2"/>
    <dgm:cxn modelId="{D7B6CBC2-8F66-40B7-8E76-78D937086452}" srcId="{A35E1943-C99D-495D-B226-5AB10EDAC0C2}" destId="{73CAF3B8-FE85-4656-BD1C-9FC62A1CEC36}" srcOrd="3" destOrd="0" parTransId="{D1D842A8-2606-4933-B592-109843F2F8A2}" sibTransId="{97D8C089-AC91-4E89-93B7-783EDE2F4C47}"/>
    <dgm:cxn modelId="{B3B9BDC4-9DCB-42C4-9032-A6EE456B9DBB}" srcId="{A35E1943-C99D-495D-B226-5AB10EDAC0C2}" destId="{A1323517-F26E-4D54-B467-80D20FD08743}" srcOrd="8" destOrd="0" parTransId="{79E56532-5EFE-4135-9183-04BA08527560}" sibTransId="{D7B5BD6A-504C-4EBE-9BBE-95E5DA725C46}"/>
    <dgm:cxn modelId="{C92A83C8-D8B5-461D-B75B-77505FA609B5}" srcId="{2B4CF29F-7DE5-4011-9D04-BFA47A7E28CA}" destId="{F798D7EA-CF18-42E7-A1C7-E63D8808EDB6}" srcOrd="6" destOrd="0" parTransId="{3B4FB910-D1A1-441E-B13A-62C3E753B658}" sibTransId="{3B4776C4-0D0D-44D1-9584-39B16F46CE0A}"/>
    <dgm:cxn modelId="{95A52BCF-2D1C-4717-9978-56C807004458}" srcId="{2B4CF29F-7DE5-4011-9D04-BFA47A7E28CA}" destId="{9EDEB0F2-EA16-46C8-8911-874F217404E2}" srcOrd="8" destOrd="0" parTransId="{23BB2F75-88C2-4D0B-A1FC-0F67A771232C}" sibTransId="{8FB46DD8-5E4B-443D-8536-A7B6678B3AB7}"/>
    <dgm:cxn modelId="{AE2592CF-8CE3-40AB-95D8-48EFA585FCF2}" srcId="{5E63F6BD-8E29-4FE6-A405-5307E0E63858}" destId="{68451C24-EEC4-4431-A533-7D676AE30032}" srcOrd="9" destOrd="0" parTransId="{CDFA522E-F4CD-47F8-B671-51436F3C7EA5}" sibTransId="{FB192295-8A6E-4C38-ABC4-CD6481E34D54}"/>
    <dgm:cxn modelId="{FD2B21D1-3387-4F4D-85B8-7C578AFBF0C4}" type="presOf" srcId="{7CF45013-75DF-45C7-B897-AD2848D20EA0}" destId="{1AF6F224-D5B0-4DF2-AE13-A91E5E5D5A52}" srcOrd="0" destOrd="2" presId="urn:microsoft.com/office/officeart/2005/8/layout/hList2"/>
    <dgm:cxn modelId="{D631C9D3-C200-4459-8C87-8CEC71CB198B}" srcId="{A35E1943-C99D-495D-B226-5AB10EDAC0C2}" destId="{3BB5C6B2-3511-48F0-84CB-B8B2BF37D62C}" srcOrd="2" destOrd="0" parTransId="{F39B1895-9994-421A-B8EB-F31FB805DA86}" sibTransId="{15E2A8C8-9D29-453E-AC31-A653CD3C423E}"/>
    <dgm:cxn modelId="{F262A8D4-2A36-40AC-AE83-025F7DA451FA}" type="presOf" srcId="{E057A908-9045-4592-B16C-9B314EA4E02A}" destId="{46C9C6C9-21BF-49AE-A498-914218A455B3}" srcOrd="0" destOrd="5" presId="urn:microsoft.com/office/officeart/2005/8/layout/hList2"/>
    <dgm:cxn modelId="{E78591D7-3DD3-49D7-981B-8E9187418A8A}" srcId="{09AB857D-381A-49D8-8B55-0B9921DEAB87}" destId="{772D289D-C514-454D-BD10-5DDE9F813355}" srcOrd="0" destOrd="0" parTransId="{69D63610-A52E-405F-A226-B788FE93D6B2}" sibTransId="{A3E05CBB-D4AE-4344-9EF1-C6EF318E0AA0}"/>
    <dgm:cxn modelId="{AD69DCD7-3969-4BF6-9008-F3892F188D34}" type="presOf" srcId="{2B4CF29F-7DE5-4011-9D04-BFA47A7E28CA}" destId="{EDC82BF7-E088-4889-AD89-26A080925984}" srcOrd="0" destOrd="0" presId="urn:microsoft.com/office/officeart/2005/8/layout/hList2"/>
    <dgm:cxn modelId="{92443AD8-E358-4956-8504-B1C0DCF3E7AD}" type="presOf" srcId="{7F96C814-C973-43F3-BA39-9DC44B446F8B}" destId="{0D396B37-7BDF-4C62-94EC-03EF9471B115}" srcOrd="0" destOrd="1" presId="urn:microsoft.com/office/officeart/2005/8/layout/hList2"/>
    <dgm:cxn modelId="{358B11DF-923E-481F-A892-D6AA1BCC87FE}" type="presOf" srcId="{DDB12BF8-FE9B-48E9-8651-F3AB3E22BB5C}" destId="{1A12E17E-9693-40D4-B68B-C8822E16094D}" srcOrd="0" destOrd="2" presId="urn:microsoft.com/office/officeart/2005/8/layout/hList2"/>
    <dgm:cxn modelId="{F670BDDF-86C0-4E54-8705-D13F95FBDB88}" srcId="{A35E1943-C99D-495D-B226-5AB10EDAC0C2}" destId="{1333C97C-C5AE-41B4-A94E-9C3A3A86EF62}" srcOrd="1" destOrd="0" parTransId="{0FCF0402-5967-4D11-97BC-858B87EE3FFC}" sibTransId="{FA7D37AB-CAA0-4B63-A5D9-862D4EADEC9D}"/>
    <dgm:cxn modelId="{98616EE0-EFF0-4C47-886A-E16456CB3EBA}" srcId="{09AB857D-381A-49D8-8B55-0B9921DEAB87}" destId="{75A635DD-9782-4621-A7D6-7785AC92FE18}" srcOrd="10" destOrd="0" parTransId="{CE5FF935-37CE-473F-86C4-0C3427B78137}" sibTransId="{CC65223B-AADD-4181-8CBA-2C32171628D4}"/>
    <dgm:cxn modelId="{B72A29E1-6D6C-42B0-864D-4A299DD9CE3F}" srcId="{2B4CF29F-7DE5-4011-9D04-BFA47A7E28CA}" destId="{025437A5-C962-4F4B-B44E-2EBA9DB85250}" srcOrd="10" destOrd="0" parTransId="{CAF3F73A-2981-407A-8BBB-29669F469617}" sibTransId="{73D15B9D-6AA1-4338-B1FC-EC181710FB31}"/>
    <dgm:cxn modelId="{5A6E3EE1-3B4E-4FB7-898F-071E129F76D0}" srcId="{2B4CF29F-7DE5-4011-9D04-BFA47A7E28CA}" destId="{50A4FB91-7198-4B3F-B744-9B3D436E970B}" srcOrd="12" destOrd="0" parTransId="{9BDCE76F-615A-4FBE-89C8-616114D9FC01}" sibTransId="{A3EB3B4B-5418-4EEA-84C0-D6918A29B719}"/>
    <dgm:cxn modelId="{744CAFE2-2C6F-4FED-9F43-2DCFF8FD8AEC}" type="presOf" srcId="{932833BB-796B-426D-96D6-FFA303687880}" destId="{0D396B37-7BDF-4C62-94EC-03EF9471B115}" srcOrd="0" destOrd="6" presId="urn:microsoft.com/office/officeart/2005/8/layout/hList2"/>
    <dgm:cxn modelId="{B73AF7E3-490E-4B1C-AE01-BA284B300FE1}" type="presOf" srcId="{7FD4DC69-A8A4-49CC-910A-4EFA7A262D87}" destId="{1A12E17E-9693-40D4-B68B-C8822E16094D}" srcOrd="0" destOrd="1" presId="urn:microsoft.com/office/officeart/2005/8/layout/hList2"/>
    <dgm:cxn modelId="{DDF809E8-62A2-4261-BDB2-7AD5D0A87C3F}" type="presOf" srcId="{87705E4C-E613-4A3E-84BE-1AD28F646BDE}" destId="{1A12E17E-9693-40D4-B68B-C8822E16094D}" srcOrd="0" destOrd="3" presId="urn:microsoft.com/office/officeart/2005/8/layout/hList2"/>
    <dgm:cxn modelId="{802E3BEB-9906-48F7-9C9B-089281D6522D}" srcId="{08B53C3C-E9EA-4231-B6B8-23F49F38F21F}" destId="{A35E1943-C99D-495D-B226-5AB10EDAC0C2}" srcOrd="0" destOrd="0" parTransId="{C9AFB10C-B573-40CC-BB1D-44ACD0E0C161}" sibTransId="{7CBD485F-80BA-469B-8AA1-79702BA67404}"/>
    <dgm:cxn modelId="{C8E54DEC-0740-4F59-AB20-AF7C45AA5A8E}" type="presOf" srcId="{D3F70AB8-3F9B-43A3-A468-82564B68A11A}" destId="{1AF6F224-D5B0-4DF2-AE13-A91E5E5D5A52}" srcOrd="0" destOrd="8" presId="urn:microsoft.com/office/officeart/2005/8/layout/hList2"/>
    <dgm:cxn modelId="{A76B72F2-7D51-4F8B-98B5-49DB206AD7F0}" type="presOf" srcId="{772D289D-C514-454D-BD10-5DDE9F813355}" destId="{1AF6F224-D5B0-4DF2-AE13-A91E5E5D5A52}" srcOrd="0" destOrd="0" presId="urn:microsoft.com/office/officeart/2005/8/layout/hList2"/>
    <dgm:cxn modelId="{7FA8F0F8-D9F5-4F4B-932C-B8547130AAC2}" srcId="{2B4CF29F-7DE5-4011-9D04-BFA47A7E28CA}" destId="{8005CB53-ADC0-4D19-9DC9-748ABFC09094}" srcOrd="7" destOrd="0" parTransId="{CE387D6B-8B3F-483F-B46F-E00D73A06F7F}" sibTransId="{4C78D137-767C-4D16-A432-34AFFA04D56E}"/>
    <dgm:cxn modelId="{954D26FE-0968-4EF7-B1CB-8C04EA03A4E4}" srcId="{5E63F6BD-8E29-4FE6-A405-5307E0E63858}" destId="{7266A77A-E520-405E-8A97-4347E7B12CCB}" srcOrd="11" destOrd="0" parTransId="{D2D83080-F74C-4462-AACC-54BF64DE8045}" sibTransId="{617A3246-892F-447C-A5A4-BA4818EAA533}"/>
    <dgm:cxn modelId="{40A2ABFF-A8ED-490A-BBFC-543B33FF4BE3}" type="presOf" srcId="{5B70DDB7-37ED-4976-973C-66643A41BAE1}" destId="{0D396B37-7BDF-4C62-94EC-03EF9471B115}" srcOrd="0" destOrd="4" presId="urn:microsoft.com/office/officeart/2005/8/layout/hList2"/>
    <dgm:cxn modelId="{4E8FFA85-FBF5-46E9-9B9E-1322E5C2983E}" type="presParOf" srcId="{F62AB384-FB99-4493-9F4A-BBFC9DDFDE32}" destId="{7D367EDB-5652-47EE-9BE1-D2533D1A8331}" srcOrd="0" destOrd="0" presId="urn:microsoft.com/office/officeart/2005/8/layout/hList2"/>
    <dgm:cxn modelId="{4A3A05C2-D50E-4D65-8282-4C1D34EFCB35}" type="presParOf" srcId="{7D367EDB-5652-47EE-9BE1-D2533D1A8331}" destId="{0DF41253-F39D-4C76-87C9-EF79A48A1DFF}" srcOrd="0" destOrd="0" presId="urn:microsoft.com/office/officeart/2005/8/layout/hList2"/>
    <dgm:cxn modelId="{51DDFD88-6029-494C-A3AD-2808087764D8}" type="presParOf" srcId="{7D367EDB-5652-47EE-9BE1-D2533D1A8331}" destId="{46C9C6C9-21BF-49AE-A498-914218A455B3}" srcOrd="1" destOrd="0" presId="urn:microsoft.com/office/officeart/2005/8/layout/hList2"/>
    <dgm:cxn modelId="{ED6B4051-39A4-4E20-91E9-DCFBF4CD2D92}" type="presParOf" srcId="{7D367EDB-5652-47EE-9BE1-D2533D1A8331}" destId="{2FB27F70-FC82-42D6-9184-57D178E09906}" srcOrd="2" destOrd="0" presId="urn:microsoft.com/office/officeart/2005/8/layout/hList2"/>
    <dgm:cxn modelId="{7F879650-4877-45CD-A3EB-FAF34C054C1B}" type="presParOf" srcId="{F62AB384-FB99-4493-9F4A-BBFC9DDFDE32}" destId="{B924CBFC-63BA-4E85-A83C-51CDEFE5BF5B}" srcOrd="1" destOrd="0" presId="urn:microsoft.com/office/officeart/2005/8/layout/hList2"/>
    <dgm:cxn modelId="{08044799-42F9-4725-88FC-14E5713C8B72}" type="presParOf" srcId="{F62AB384-FB99-4493-9F4A-BBFC9DDFDE32}" destId="{73E674BF-4942-40C5-93CB-2933CB2DB0B5}" srcOrd="2" destOrd="0" presId="urn:microsoft.com/office/officeart/2005/8/layout/hList2"/>
    <dgm:cxn modelId="{C4B68AFC-186C-4735-884C-13ECDB258FA5}" type="presParOf" srcId="{73E674BF-4942-40C5-93CB-2933CB2DB0B5}" destId="{4ADF623E-79E8-4894-B7CF-308C4C397380}" srcOrd="0" destOrd="0" presId="urn:microsoft.com/office/officeart/2005/8/layout/hList2"/>
    <dgm:cxn modelId="{017644D8-44D2-4DF1-AD37-AE514FF1CB12}" type="presParOf" srcId="{73E674BF-4942-40C5-93CB-2933CB2DB0B5}" destId="{1AF6F224-D5B0-4DF2-AE13-A91E5E5D5A52}" srcOrd="1" destOrd="0" presId="urn:microsoft.com/office/officeart/2005/8/layout/hList2"/>
    <dgm:cxn modelId="{3D8BF571-73EA-4112-B42A-FC45AAABB4BB}" type="presParOf" srcId="{73E674BF-4942-40C5-93CB-2933CB2DB0B5}" destId="{249C13A1-902A-48D1-A530-22196CBCC84F}" srcOrd="2" destOrd="0" presId="urn:microsoft.com/office/officeart/2005/8/layout/hList2"/>
    <dgm:cxn modelId="{597FE02A-B5A9-4998-B776-1E7A31D37942}" type="presParOf" srcId="{F62AB384-FB99-4493-9F4A-BBFC9DDFDE32}" destId="{74C825C3-EEB0-470A-9D41-7644CFEA4B15}" srcOrd="3" destOrd="0" presId="urn:microsoft.com/office/officeart/2005/8/layout/hList2"/>
    <dgm:cxn modelId="{F9467117-DCE1-4BCC-BEE7-54DA661384D1}" type="presParOf" srcId="{F62AB384-FB99-4493-9F4A-BBFC9DDFDE32}" destId="{1EBE8B28-A3C2-41EC-9C4F-C844F240E159}" srcOrd="4" destOrd="0" presId="urn:microsoft.com/office/officeart/2005/8/layout/hList2"/>
    <dgm:cxn modelId="{20E3E7C6-17FD-49FB-B9B7-111C23620E65}" type="presParOf" srcId="{1EBE8B28-A3C2-41EC-9C4F-C844F240E159}" destId="{3DD79323-FC61-40C4-9274-2B7E827E4898}" srcOrd="0" destOrd="0" presId="urn:microsoft.com/office/officeart/2005/8/layout/hList2"/>
    <dgm:cxn modelId="{840356E2-396D-4955-B75D-7A191B7A1007}" type="presParOf" srcId="{1EBE8B28-A3C2-41EC-9C4F-C844F240E159}" destId="{0D396B37-7BDF-4C62-94EC-03EF9471B115}" srcOrd="1" destOrd="0" presId="urn:microsoft.com/office/officeart/2005/8/layout/hList2"/>
    <dgm:cxn modelId="{02EF6631-0CAA-4B4B-812C-97115EDC72B5}" type="presParOf" srcId="{1EBE8B28-A3C2-41EC-9C4F-C844F240E159}" destId="{729C6FD1-80F8-42F8-ADF1-377313B7717F}" srcOrd="2" destOrd="0" presId="urn:microsoft.com/office/officeart/2005/8/layout/hList2"/>
    <dgm:cxn modelId="{B774A762-D74C-47BA-87B0-CC935D4C45F4}" type="presParOf" srcId="{F62AB384-FB99-4493-9F4A-BBFC9DDFDE32}" destId="{7B54282F-6B4A-4A36-8903-03D451911DBD}" srcOrd="5" destOrd="0" presId="urn:microsoft.com/office/officeart/2005/8/layout/hList2"/>
    <dgm:cxn modelId="{B2A5617B-4DD2-4F99-B37F-8B567688206B}" type="presParOf" srcId="{F62AB384-FB99-4493-9F4A-BBFC9DDFDE32}" destId="{442BEC68-3CD0-43A4-A4EC-52C3DD93C70F}" srcOrd="6" destOrd="0" presId="urn:microsoft.com/office/officeart/2005/8/layout/hList2"/>
    <dgm:cxn modelId="{D525983F-5BFE-44B9-B817-8D1453BC88B2}" type="presParOf" srcId="{442BEC68-3CD0-43A4-A4EC-52C3DD93C70F}" destId="{C618A61D-186A-4C70-8469-B559230026CB}" srcOrd="0" destOrd="0" presId="urn:microsoft.com/office/officeart/2005/8/layout/hList2"/>
    <dgm:cxn modelId="{921F4C6F-85C0-4F5D-8B30-6CBCAB78AF1D}" type="presParOf" srcId="{442BEC68-3CD0-43A4-A4EC-52C3DD93C70F}" destId="{1A12E17E-9693-40D4-B68B-C8822E16094D}" srcOrd="1" destOrd="0" presId="urn:microsoft.com/office/officeart/2005/8/layout/hList2"/>
    <dgm:cxn modelId="{4F560032-63EF-4A3E-A55D-86C9685B53E3}" type="presParOf" srcId="{442BEC68-3CD0-43A4-A4EC-52C3DD93C70F}" destId="{EDC82BF7-E088-4889-AD89-26A08092598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27F70-FC82-42D6-9184-57D178E09906}">
      <dsp:nvSpPr>
        <dsp:cNvPr id="0" name=""/>
        <dsp:cNvSpPr/>
      </dsp:nvSpPr>
      <dsp:spPr>
        <a:xfrm rot="16200000">
          <a:off x="-2785493" y="4155971"/>
          <a:ext cx="6339839" cy="574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6959" bIns="0" numCol="1" spcCol="1270" anchor="t" anchorCtr="0">
          <a:noAutofit/>
        </a:bodyPr>
        <a:lstStyle/>
        <a:p>
          <a:pPr marL="0" lvl="0" indent="0" algn="r" defTabSz="1822450">
            <a:lnSpc>
              <a:spcPct val="90000"/>
            </a:lnSpc>
            <a:spcBef>
              <a:spcPct val="0"/>
            </a:spcBef>
            <a:spcAft>
              <a:spcPct val="35000"/>
            </a:spcAft>
            <a:buNone/>
          </a:pPr>
          <a:r>
            <a:rPr lang="en-US" sz="4100" kern="1200"/>
            <a:t>Therapist</a:t>
          </a:r>
        </a:p>
      </dsp:txBody>
      <dsp:txXfrm>
        <a:off x="-2785493" y="4155971"/>
        <a:ext cx="6339839" cy="574819"/>
      </dsp:txXfrm>
    </dsp:sp>
    <dsp:sp modelId="{46C9C6C9-21BF-49AE-A498-914218A455B3}">
      <dsp:nvSpPr>
        <dsp:cNvPr id="0" name=""/>
        <dsp:cNvSpPr/>
      </dsp:nvSpPr>
      <dsp:spPr>
        <a:xfrm>
          <a:off x="671836" y="1273460"/>
          <a:ext cx="2863210" cy="63398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506959"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a:t>Licensed</a:t>
          </a:r>
        </a:p>
        <a:p>
          <a:pPr marL="228600" lvl="1" indent="-228600" algn="l" defTabSz="889000">
            <a:lnSpc>
              <a:spcPct val="90000"/>
            </a:lnSpc>
            <a:spcBef>
              <a:spcPct val="0"/>
            </a:spcBef>
            <a:spcAft>
              <a:spcPct val="15000"/>
            </a:spcAft>
            <a:buChar char="•"/>
          </a:pPr>
          <a:r>
            <a:rPr lang="en-US" sz="2000" kern="1200"/>
            <a:t>Therapeutic</a:t>
          </a:r>
        </a:p>
        <a:p>
          <a:pPr marL="228600" lvl="1" indent="-228600" algn="l" defTabSz="889000" rtl="0">
            <a:lnSpc>
              <a:spcPct val="90000"/>
            </a:lnSpc>
            <a:spcBef>
              <a:spcPct val="0"/>
            </a:spcBef>
            <a:spcAft>
              <a:spcPct val="15000"/>
            </a:spcAft>
            <a:buChar char="•"/>
          </a:pPr>
          <a:r>
            <a:rPr lang="en-US" sz="2000" kern="1200">
              <a:latin typeface="Calibri"/>
            </a:rPr>
            <a:t>Assesses mental health functioning.</a:t>
          </a: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rtl="0">
            <a:lnSpc>
              <a:spcPct val="90000"/>
            </a:lnSpc>
            <a:spcBef>
              <a:spcPct val="0"/>
            </a:spcBef>
            <a:spcAft>
              <a:spcPct val="15000"/>
            </a:spcAft>
            <a:buChar char="•"/>
          </a:pPr>
          <a:r>
            <a:rPr lang="en-US" sz="2000" kern="1200"/>
            <a:t>Considerable focus on </a:t>
          </a:r>
          <a:r>
            <a:rPr lang="en-US" sz="2000" kern="1200">
              <a:latin typeface="Calibri"/>
            </a:rPr>
            <a:t>what is happening today, as well as </a:t>
          </a:r>
          <a:r>
            <a:rPr lang="en-US" sz="2000" kern="1200"/>
            <a:t>past </a:t>
          </a:r>
          <a:r>
            <a:rPr lang="en-US" sz="2000" kern="1200">
              <a:latin typeface="Calibri"/>
            </a:rPr>
            <a:t>experiences.</a:t>
          </a:r>
          <a:endParaRPr lang="en-US" sz="2000" kern="1200"/>
        </a:p>
      </dsp:txBody>
      <dsp:txXfrm>
        <a:off x="671836" y="1273460"/>
        <a:ext cx="2863210" cy="6339839"/>
      </dsp:txXfrm>
    </dsp:sp>
    <dsp:sp modelId="{0DF41253-F39D-4C76-87C9-EF79A48A1DFF}">
      <dsp:nvSpPr>
        <dsp:cNvPr id="0" name=""/>
        <dsp:cNvSpPr/>
      </dsp:nvSpPr>
      <dsp:spPr>
        <a:xfrm>
          <a:off x="97016" y="514699"/>
          <a:ext cx="1149638" cy="11496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C13A1-902A-48D1-A530-22196CBCC84F}">
      <dsp:nvSpPr>
        <dsp:cNvPr id="0" name=""/>
        <dsp:cNvSpPr/>
      </dsp:nvSpPr>
      <dsp:spPr>
        <a:xfrm rot="16200000">
          <a:off x="1399440" y="4155971"/>
          <a:ext cx="6339839" cy="574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6959" bIns="0" numCol="1" spcCol="1270" anchor="t" anchorCtr="0">
          <a:noAutofit/>
        </a:bodyPr>
        <a:lstStyle/>
        <a:p>
          <a:pPr marL="0" lvl="0" indent="0" algn="r" defTabSz="1822450">
            <a:lnSpc>
              <a:spcPct val="90000"/>
            </a:lnSpc>
            <a:spcBef>
              <a:spcPct val="0"/>
            </a:spcBef>
            <a:spcAft>
              <a:spcPct val="35000"/>
            </a:spcAft>
            <a:buNone/>
          </a:pPr>
          <a:r>
            <a:rPr lang="en-US" sz="4100" kern="1200"/>
            <a:t>12 Step Sponsor</a:t>
          </a:r>
        </a:p>
      </dsp:txBody>
      <dsp:txXfrm>
        <a:off x="1399440" y="4155971"/>
        <a:ext cx="6339839" cy="574819"/>
      </dsp:txXfrm>
    </dsp:sp>
    <dsp:sp modelId="{1AF6F224-D5B0-4DF2-AE13-A91E5E5D5A52}">
      <dsp:nvSpPr>
        <dsp:cNvPr id="0" name=""/>
        <dsp:cNvSpPr/>
      </dsp:nvSpPr>
      <dsp:spPr>
        <a:xfrm>
          <a:off x="4856769" y="1273460"/>
          <a:ext cx="2863210" cy="6339839"/>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506959"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a:t>Senior member of 12 step program</a:t>
          </a:r>
        </a:p>
        <a:p>
          <a:pPr marL="228600" lvl="1" indent="-228600" algn="l" defTabSz="889000">
            <a:lnSpc>
              <a:spcPct val="90000"/>
            </a:lnSpc>
            <a:spcBef>
              <a:spcPct val="0"/>
            </a:spcBef>
            <a:spcAft>
              <a:spcPct val="15000"/>
            </a:spcAft>
            <a:buChar char="•"/>
          </a:pPr>
          <a:r>
            <a:rPr lang="en-US" sz="2000" kern="1200"/>
            <a:t>Confidant</a:t>
          </a:r>
        </a:p>
        <a:p>
          <a:pPr marL="228600" lvl="1" indent="-228600" algn="l" defTabSz="889000">
            <a:lnSpc>
              <a:spcPct val="90000"/>
            </a:lnSpc>
            <a:spcBef>
              <a:spcPct val="0"/>
            </a:spcBef>
            <a:spcAft>
              <a:spcPct val="15000"/>
            </a:spcAft>
            <a:buChar char="•"/>
          </a:pPr>
          <a:r>
            <a:rPr lang="en-US" sz="2000" kern="1200"/>
            <a:t>Helper</a:t>
          </a:r>
        </a:p>
        <a:p>
          <a:pPr marL="228600" lvl="1" indent="-228600" algn="l" defTabSz="889000">
            <a:lnSpc>
              <a:spcPct val="90000"/>
            </a:lnSpc>
            <a:spcBef>
              <a:spcPct val="0"/>
            </a:spcBef>
            <a:spcAft>
              <a:spcPct val="15000"/>
            </a:spcAft>
            <a:buChar char="•"/>
          </a:pPr>
          <a:r>
            <a:rPr lang="en-US" sz="2000" kern="1200"/>
            <a:t>Mentor</a:t>
          </a:r>
        </a:p>
        <a:p>
          <a:pPr marL="228600" lvl="1" indent="-228600" algn="l" defTabSz="889000">
            <a:lnSpc>
              <a:spcPct val="90000"/>
            </a:lnSpc>
            <a:spcBef>
              <a:spcPct val="0"/>
            </a:spcBef>
            <a:spcAft>
              <a:spcPct val="15000"/>
            </a:spcAft>
            <a:buChar char="•"/>
          </a:pPr>
          <a:r>
            <a:rPr lang="en-US" sz="2000" kern="1200"/>
            <a:t>Guide</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Focus dependent on fellowship and stage of recovery of the </a:t>
          </a:r>
          <a:r>
            <a:rPr lang="en-US" sz="2000" kern="1200" err="1"/>
            <a:t>sponsee</a:t>
          </a:r>
          <a:endParaRPr lang="en-US" sz="2000" kern="1200"/>
        </a:p>
      </dsp:txBody>
      <dsp:txXfrm>
        <a:off x="4856769" y="1273460"/>
        <a:ext cx="2863210" cy="6339839"/>
      </dsp:txXfrm>
    </dsp:sp>
    <dsp:sp modelId="{4ADF623E-79E8-4894-B7CF-308C4C397380}">
      <dsp:nvSpPr>
        <dsp:cNvPr id="0" name=""/>
        <dsp:cNvSpPr/>
      </dsp:nvSpPr>
      <dsp:spPr>
        <a:xfrm>
          <a:off x="4281950" y="514699"/>
          <a:ext cx="1149638" cy="11496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9C6FD1-80F8-42F8-ADF1-377313B7717F}">
      <dsp:nvSpPr>
        <dsp:cNvPr id="0" name=""/>
        <dsp:cNvSpPr/>
      </dsp:nvSpPr>
      <dsp:spPr>
        <a:xfrm rot="16200000">
          <a:off x="5584373" y="4155971"/>
          <a:ext cx="6339839" cy="574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6959" bIns="0" numCol="1" spcCol="1270" anchor="t" anchorCtr="0">
          <a:noAutofit/>
        </a:bodyPr>
        <a:lstStyle/>
        <a:p>
          <a:pPr marL="0" lvl="0" indent="0" algn="r" defTabSz="1822450">
            <a:lnSpc>
              <a:spcPct val="90000"/>
            </a:lnSpc>
            <a:spcBef>
              <a:spcPct val="0"/>
            </a:spcBef>
            <a:spcAft>
              <a:spcPct val="35000"/>
            </a:spcAft>
            <a:buNone/>
          </a:pPr>
          <a:r>
            <a:rPr lang="en-US" sz="4100" kern="1200"/>
            <a:t>Recovery Coach</a:t>
          </a:r>
        </a:p>
      </dsp:txBody>
      <dsp:txXfrm>
        <a:off x="5584373" y="4155971"/>
        <a:ext cx="6339839" cy="574819"/>
      </dsp:txXfrm>
    </dsp:sp>
    <dsp:sp modelId="{0D396B37-7BDF-4C62-94EC-03EF9471B115}">
      <dsp:nvSpPr>
        <dsp:cNvPr id="0" name=""/>
        <dsp:cNvSpPr/>
      </dsp:nvSpPr>
      <dsp:spPr>
        <a:xfrm>
          <a:off x="9041703" y="1273460"/>
          <a:ext cx="2863210" cy="6339839"/>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506959"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a:t>Motivator and Cheerleader</a:t>
          </a:r>
        </a:p>
        <a:p>
          <a:pPr marL="228600" lvl="1" indent="-228600" algn="l" defTabSz="889000">
            <a:lnSpc>
              <a:spcPct val="90000"/>
            </a:lnSpc>
            <a:spcBef>
              <a:spcPct val="0"/>
            </a:spcBef>
            <a:spcAft>
              <a:spcPct val="15000"/>
            </a:spcAft>
            <a:buChar char="•"/>
          </a:pPr>
          <a:r>
            <a:rPr lang="en-US" sz="2000" kern="1200"/>
            <a:t>Ally and Confidant</a:t>
          </a:r>
        </a:p>
        <a:p>
          <a:pPr marL="228600" lvl="1" indent="-228600" algn="l" defTabSz="889000">
            <a:lnSpc>
              <a:spcPct val="90000"/>
            </a:lnSpc>
            <a:spcBef>
              <a:spcPct val="0"/>
            </a:spcBef>
            <a:spcAft>
              <a:spcPct val="15000"/>
            </a:spcAft>
            <a:buChar char="•"/>
          </a:pPr>
          <a:r>
            <a:rPr lang="en-US" sz="2000" kern="1200"/>
            <a:t>Truth Teller</a:t>
          </a:r>
        </a:p>
        <a:p>
          <a:pPr marL="228600" lvl="1" indent="-228600" algn="l" defTabSz="889000">
            <a:lnSpc>
              <a:spcPct val="90000"/>
            </a:lnSpc>
            <a:spcBef>
              <a:spcPct val="0"/>
            </a:spcBef>
            <a:spcAft>
              <a:spcPct val="15000"/>
            </a:spcAft>
            <a:buChar char="•"/>
          </a:pPr>
          <a:r>
            <a:rPr lang="en-US" sz="2000" kern="1200"/>
            <a:t>Role Model and mentor</a:t>
          </a:r>
        </a:p>
        <a:p>
          <a:pPr marL="228600" lvl="1" indent="-228600" algn="l" defTabSz="889000">
            <a:lnSpc>
              <a:spcPct val="90000"/>
            </a:lnSpc>
            <a:spcBef>
              <a:spcPct val="0"/>
            </a:spcBef>
            <a:spcAft>
              <a:spcPct val="15000"/>
            </a:spcAft>
            <a:buChar char="•"/>
          </a:pPr>
          <a:r>
            <a:rPr lang="en-US" sz="2000" kern="1200"/>
            <a:t>Problem Solver</a:t>
          </a:r>
        </a:p>
        <a:p>
          <a:pPr marL="228600" lvl="1" indent="-228600" algn="l" defTabSz="889000">
            <a:lnSpc>
              <a:spcPct val="90000"/>
            </a:lnSpc>
            <a:spcBef>
              <a:spcPct val="0"/>
            </a:spcBef>
            <a:spcAft>
              <a:spcPct val="15000"/>
            </a:spcAft>
            <a:buChar char="•"/>
          </a:pPr>
          <a:r>
            <a:rPr lang="en-US" sz="2000" kern="1200"/>
            <a:t>Resource Broker</a:t>
          </a:r>
        </a:p>
        <a:p>
          <a:pPr marL="228600" lvl="1" indent="-228600" algn="l" defTabSz="889000">
            <a:lnSpc>
              <a:spcPct val="90000"/>
            </a:lnSpc>
            <a:spcBef>
              <a:spcPct val="0"/>
            </a:spcBef>
            <a:spcAft>
              <a:spcPct val="15000"/>
            </a:spcAft>
            <a:buChar char="•"/>
          </a:pPr>
          <a:r>
            <a:rPr lang="en-US" sz="2000" kern="1200"/>
            <a:t>Community Organizer</a:t>
          </a:r>
        </a:p>
        <a:p>
          <a:pPr marL="228600" lvl="1" indent="-228600" algn="l" defTabSz="889000">
            <a:lnSpc>
              <a:spcPct val="90000"/>
            </a:lnSpc>
            <a:spcBef>
              <a:spcPct val="0"/>
            </a:spcBef>
            <a:spcAft>
              <a:spcPct val="15000"/>
            </a:spcAft>
            <a:buChar char="•"/>
          </a:pPr>
          <a:r>
            <a:rPr lang="en-US" sz="2000" kern="1200"/>
            <a:t>Lifestyle Consultant</a:t>
          </a:r>
        </a:p>
        <a:p>
          <a:pPr marL="228600" lvl="1" indent="-228600" algn="l" defTabSz="889000">
            <a:lnSpc>
              <a:spcPct val="90000"/>
            </a:lnSpc>
            <a:spcBef>
              <a:spcPct val="0"/>
            </a:spcBef>
            <a:spcAft>
              <a:spcPct val="15000"/>
            </a:spcAft>
            <a:buChar char="•"/>
          </a:pPr>
          <a:r>
            <a:rPr lang="en-US" sz="2000" kern="1200"/>
            <a:t>Advocate</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latin typeface="Calibri"/>
          </a:endParaRPr>
        </a:p>
        <a:p>
          <a:pPr marL="228600" lvl="1" indent="-228600" algn="l" defTabSz="889000" rtl="0">
            <a:lnSpc>
              <a:spcPct val="90000"/>
            </a:lnSpc>
            <a:spcBef>
              <a:spcPct val="0"/>
            </a:spcBef>
            <a:spcAft>
              <a:spcPct val="15000"/>
            </a:spcAft>
            <a:buChar char="•"/>
          </a:pPr>
          <a:r>
            <a:rPr lang="en-US" sz="2000" kern="1200"/>
            <a:t>Focused on present:</a:t>
          </a:r>
          <a:r>
            <a:rPr lang="en-US" sz="2000" kern="1200">
              <a:latin typeface="Calibri"/>
            </a:rPr>
            <a:t> </a:t>
          </a:r>
          <a:r>
            <a:rPr lang="en-US" sz="2000" kern="1200"/>
            <a:t> </a:t>
          </a:r>
          <a:r>
            <a:rPr lang="en-US" sz="2000" kern="1200">
              <a:latin typeface="Calibri"/>
            </a:rPr>
            <a:t>How can I help with your recovery today?</a:t>
          </a:r>
          <a:endParaRPr lang="en-US" sz="2000" kern="1200"/>
        </a:p>
      </dsp:txBody>
      <dsp:txXfrm>
        <a:off x="9041703" y="1273460"/>
        <a:ext cx="2863210" cy="6339839"/>
      </dsp:txXfrm>
    </dsp:sp>
    <dsp:sp modelId="{3DD79323-FC61-40C4-9274-2B7E827E4898}">
      <dsp:nvSpPr>
        <dsp:cNvPr id="0" name=""/>
        <dsp:cNvSpPr/>
      </dsp:nvSpPr>
      <dsp:spPr>
        <a:xfrm>
          <a:off x="8466883" y="514699"/>
          <a:ext cx="1149638" cy="114963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82BF7-E088-4889-AD89-26A080925984}">
      <dsp:nvSpPr>
        <dsp:cNvPr id="0" name=""/>
        <dsp:cNvSpPr/>
      </dsp:nvSpPr>
      <dsp:spPr>
        <a:xfrm rot="16200000">
          <a:off x="9769307" y="4155971"/>
          <a:ext cx="6339839" cy="574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6959" bIns="0" numCol="1" spcCol="1270" anchor="t" anchorCtr="0">
          <a:noAutofit/>
        </a:bodyPr>
        <a:lstStyle/>
        <a:p>
          <a:pPr marL="0" lvl="0" indent="0" algn="r" defTabSz="1822450">
            <a:lnSpc>
              <a:spcPct val="90000"/>
            </a:lnSpc>
            <a:spcBef>
              <a:spcPct val="0"/>
            </a:spcBef>
            <a:spcAft>
              <a:spcPct val="35000"/>
            </a:spcAft>
            <a:buNone/>
          </a:pPr>
          <a:r>
            <a:rPr lang="en-US" sz="4100" kern="1200"/>
            <a:t>Recovery Ally</a:t>
          </a:r>
        </a:p>
      </dsp:txBody>
      <dsp:txXfrm>
        <a:off x="9769307" y="4155971"/>
        <a:ext cx="6339839" cy="574819"/>
      </dsp:txXfrm>
    </dsp:sp>
    <dsp:sp modelId="{1A12E17E-9693-40D4-B68B-C8822E16094D}">
      <dsp:nvSpPr>
        <dsp:cNvPr id="0" name=""/>
        <dsp:cNvSpPr/>
      </dsp:nvSpPr>
      <dsp:spPr>
        <a:xfrm>
          <a:off x="13226636" y="1273460"/>
          <a:ext cx="2863210" cy="633983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506959"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a:t>Friend</a:t>
          </a:r>
        </a:p>
        <a:p>
          <a:pPr marL="228600" lvl="1" indent="-228600" algn="l" defTabSz="889000">
            <a:lnSpc>
              <a:spcPct val="90000"/>
            </a:lnSpc>
            <a:spcBef>
              <a:spcPct val="0"/>
            </a:spcBef>
            <a:spcAft>
              <a:spcPct val="15000"/>
            </a:spcAft>
            <a:buChar char="•"/>
          </a:pPr>
          <a:r>
            <a:rPr lang="en-US" sz="2000" kern="1200"/>
            <a:t>Supporter</a:t>
          </a:r>
        </a:p>
        <a:p>
          <a:pPr marL="228600" lvl="1" indent="-228600" algn="l" defTabSz="889000">
            <a:lnSpc>
              <a:spcPct val="90000"/>
            </a:lnSpc>
            <a:spcBef>
              <a:spcPct val="0"/>
            </a:spcBef>
            <a:spcAft>
              <a:spcPct val="15000"/>
            </a:spcAft>
            <a:buChar char="•"/>
          </a:pPr>
          <a:r>
            <a:rPr lang="en-US" sz="2000" kern="1200"/>
            <a:t>Helper</a:t>
          </a:r>
        </a:p>
        <a:p>
          <a:pPr marL="228600" lvl="1" indent="-228600" algn="l" defTabSz="889000">
            <a:lnSpc>
              <a:spcPct val="90000"/>
            </a:lnSpc>
            <a:spcBef>
              <a:spcPct val="0"/>
            </a:spcBef>
            <a:spcAft>
              <a:spcPct val="15000"/>
            </a:spcAft>
            <a:buChar char="•"/>
          </a:pPr>
          <a:r>
            <a:rPr lang="en-US" sz="2000" kern="1200"/>
            <a:t>Partner</a:t>
          </a:r>
        </a:p>
        <a:p>
          <a:pPr marL="228600" lvl="1" indent="-228600" algn="l" defTabSz="889000">
            <a:lnSpc>
              <a:spcPct val="90000"/>
            </a:lnSpc>
            <a:spcBef>
              <a:spcPct val="0"/>
            </a:spcBef>
            <a:spcAft>
              <a:spcPct val="15000"/>
            </a:spcAft>
            <a:buChar char="•"/>
          </a:pPr>
          <a:r>
            <a:rPr lang="en-US" sz="2000" kern="1200"/>
            <a:t>Advocate</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Focused on present: How can I help you today?</a:t>
          </a:r>
        </a:p>
      </dsp:txBody>
      <dsp:txXfrm>
        <a:off x="13226636" y="1273460"/>
        <a:ext cx="2863210" cy="6339839"/>
      </dsp:txXfrm>
    </dsp:sp>
    <dsp:sp modelId="{C618A61D-186A-4C70-8469-B559230026CB}">
      <dsp:nvSpPr>
        <dsp:cNvPr id="0" name=""/>
        <dsp:cNvSpPr/>
      </dsp:nvSpPr>
      <dsp:spPr>
        <a:xfrm>
          <a:off x="12651817" y="514699"/>
          <a:ext cx="1149638" cy="114963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492E0F6-A8DA-4C5B-BECF-EF4242CDF0BC}" type="datetimeFigureOut">
              <a:rPr lang="en-US" smtClean="0"/>
              <a:t>7/13/2023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780D727-3333-484C-A4E5-5F53917B733E}" type="slidenum">
              <a:rPr lang="en-US" smtClean="0"/>
              <a:t>‹#›</a:t>
            </a:fld>
            <a:endParaRPr lang="en-US"/>
          </a:p>
        </p:txBody>
      </p:sp>
    </p:spTree>
    <p:extLst>
      <p:ext uri="{BB962C8B-B14F-4D97-AF65-F5344CB8AC3E}">
        <p14:creationId xmlns:p14="http://schemas.microsoft.com/office/powerpoint/2010/main" val="101571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coveryanswers.org/addiction-10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Welcome</a:t>
            </a:r>
            <a:r>
              <a:rPr lang="en-US" baseline="0"/>
              <a:t> to the Recovery Ally Training. We are so happy that you are with us today. If you are here to learn how to be an Ally to Students, Friends, Family Members, or colleagues in Recovery, then you are in the right place.</a:t>
            </a:r>
            <a:endParaRPr lang="en-US">
              <a:cs typeface="Calibri"/>
            </a:endParaRPr>
          </a:p>
          <a:p>
            <a:endParaRPr lang="en-US" baseline="0">
              <a:cs typeface="Calibri" panose="020F0502020204030204"/>
            </a:endParaRPr>
          </a:p>
          <a:p>
            <a:r>
              <a:rPr lang="en-US" b="1"/>
              <a:t>DO</a:t>
            </a:r>
            <a:r>
              <a:rPr lang="en-US"/>
              <a:t>: Introduce yourself</a:t>
            </a:r>
            <a:r>
              <a:rPr lang="en-US" baseline="0"/>
              <a:t> and other facilitators if applicable:</a:t>
            </a:r>
            <a:endParaRPr lang="en-US" baseline="0">
              <a:cs typeface="Calibri" panose="020F0502020204030204"/>
            </a:endParaRPr>
          </a:p>
          <a:p>
            <a:pPr marL="171450" indent="-171450">
              <a:buFontTx/>
              <a:buChar char="-"/>
            </a:pPr>
            <a:r>
              <a:rPr lang="en-US" baseline="0"/>
              <a:t>Name</a:t>
            </a:r>
          </a:p>
          <a:p>
            <a:pPr marL="171450" indent="-171450">
              <a:buFontTx/>
              <a:buChar char="-"/>
            </a:pPr>
            <a:r>
              <a:rPr lang="en-US" baseline="0"/>
              <a:t>Any relevant information in regards to recovery (if you feel comfortable sharing)</a:t>
            </a:r>
          </a:p>
          <a:p>
            <a:pPr marL="171450" indent="-171450">
              <a:buFontTx/>
              <a:buChar char="-"/>
            </a:pPr>
            <a:r>
              <a:rPr lang="en-US" baseline="0"/>
              <a:t>Why you’re leading the training</a:t>
            </a:r>
          </a:p>
          <a:p>
            <a:endParaRPr lang="en-US" baseline="0">
              <a:cs typeface="Calibri" panose="020F0502020204030204"/>
            </a:endParaRPr>
          </a:p>
          <a:p>
            <a:r>
              <a:rPr lang="en-US" b="1"/>
              <a:t>HOUSEKEEPING: </a:t>
            </a:r>
            <a:endParaRPr lang="en-US">
              <a:cs typeface="Calibri" panose="020F0502020204030204"/>
            </a:endParaRPr>
          </a:p>
          <a:p>
            <a:r>
              <a:rPr lang="en-US">
                <a:cs typeface="Calibri" panose="020F0502020204030204"/>
              </a:rPr>
              <a:t>-</a:t>
            </a:r>
            <a:r>
              <a:rPr lang="en-US">
                <a:cs typeface="+mn-lt"/>
              </a:rPr>
              <a:t>-If you are not speaking, please stay on mute</a:t>
            </a:r>
          </a:p>
          <a:p>
            <a:r>
              <a:rPr lang="en-US">
                <a:cs typeface="+mn-lt"/>
              </a:rPr>
              <a:t>-Utilize chat feature</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1</a:t>
            </a:fld>
            <a:endParaRPr lang="en-US"/>
          </a:p>
        </p:txBody>
      </p:sp>
    </p:spTree>
    <p:extLst>
      <p:ext uri="{BB962C8B-B14F-4D97-AF65-F5344CB8AC3E}">
        <p14:creationId xmlns:p14="http://schemas.microsoft.com/office/powerpoint/2010/main" val="2438936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r>
              <a:rPr lang="en-US" b="1" baseline="0"/>
              <a:t> </a:t>
            </a:r>
            <a:r>
              <a:rPr lang="en-US" b="0" baseline="0"/>
              <a:t>Our next objective looks at confronting the myths and stigma regarding addiction and recovery, and how its negative impact can deter individuals from seeking support. </a:t>
            </a:r>
            <a:endParaRPr lang="en-US" b="1">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11</a:t>
            </a:fld>
            <a:endParaRPr lang="en-US"/>
          </a:p>
        </p:txBody>
      </p:sp>
    </p:spTree>
    <p:extLst>
      <p:ext uri="{BB962C8B-B14F-4D97-AF65-F5344CB8AC3E}">
        <p14:creationId xmlns:p14="http://schemas.microsoft.com/office/powerpoint/2010/main" val="188999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baseline="0"/>
              <a:t>SAY: </a:t>
            </a:r>
            <a:r>
              <a:rPr lang="en-US" baseline="0"/>
              <a:t>When the symptoms are behavioral vs. physical, it is harder for those that love the person to see it as a chronic medical disorder.</a:t>
            </a:r>
            <a:endParaRPr lang="en-US"/>
          </a:p>
          <a:p>
            <a:pPr defTabSz="933237">
              <a:defRPr/>
            </a:pPr>
            <a:endParaRPr lang="en-US" baseline="0"/>
          </a:p>
          <a:p>
            <a:pPr defTabSz="933237">
              <a:defRPr/>
            </a:pPr>
            <a:r>
              <a:rPr lang="en-US" b="1" baseline="0"/>
              <a:t>DO: </a:t>
            </a:r>
            <a:r>
              <a:rPr lang="en-US" b="0" baseline="0"/>
              <a:t>Walk through the comparisons of how we treat other diseases in comparison to substance use disorder</a:t>
            </a:r>
          </a:p>
          <a:p>
            <a:pPr defTabSz="933237">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26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words we use, even with good intention, have the ability to cause the opposite effect. </a:t>
            </a:r>
          </a:p>
          <a:p>
            <a:r>
              <a:rPr lang="en-US" b="1"/>
              <a:t>-</a:t>
            </a:r>
            <a:r>
              <a:rPr lang="en-US"/>
              <a:t>William White,</a:t>
            </a:r>
            <a:r>
              <a:rPr lang="en-US" baseline="0"/>
              <a:t> one of the founders of the modern day recovery movement, </a:t>
            </a:r>
            <a:r>
              <a:rPr lang="en-US"/>
              <a:t>reminds us that labels can:</a:t>
            </a:r>
            <a:endParaRPr lang="en-US">
              <a:cs typeface="Calibri"/>
            </a:endParaRPr>
          </a:p>
          <a:p>
            <a:pPr marL="1089382" lvl="2" indent="-174982">
              <a:buFont typeface="Arial" panose="020B0604020202020204" pitchFamily="34" charset="0"/>
              <a:buChar char="•"/>
            </a:pPr>
            <a:r>
              <a:rPr lang="en-US"/>
              <a:t>empower OR dis-empower</a:t>
            </a:r>
          </a:p>
          <a:p>
            <a:pPr marL="1089382" lvl="2" indent="-174982">
              <a:buFont typeface="Arial" panose="020B0604020202020204" pitchFamily="34" charset="0"/>
              <a:buChar char="•"/>
            </a:pPr>
            <a:r>
              <a:rPr lang="en-US"/>
              <a:t>humanize OR objectify</a:t>
            </a:r>
          </a:p>
          <a:p>
            <a:pPr marL="1089382" lvl="2" indent="-174982">
              <a:buFont typeface="Arial" panose="020B0604020202020204" pitchFamily="34" charset="0"/>
              <a:buChar char="•"/>
            </a:pPr>
            <a:r>
              <a:rPr lang="en-US"/>
              <a:t>engender compassion OR fear and hatred</a:t>
            </a:r>
          </a:p>
          <a:p>
            <a:pPr marL="1089382" lvl="2" indent="-174982">
              <a:buFont typeface="Arial" panose="020B0604020202020204" pitchFamily="34" charset="0"/>
              <a:buChar char="•"/>
            </a:pPr>
            <a:r>
              <a:rPr lang="en-US"/>
              <a:t>motivate OR deflate</a:t>
            </a:r>
          </a:p>
          <a:p>
            <a:pPr marL="1089382" lvl="2" indent="-174982">
              <a:buFont typeface="Arial" panose="020B0604020202020204" pitchFamily="34" charset="0"/>
              <a:buChar char="•"/>
            </a:pPr>
            <a:r>
              <a:rPr lang="en-US"/>
              <a:t>comfort OR wound</a:t>
            </a:r>
          </a:p>
          <a:p>
            <a:pPr marL="1089382" lvl="2" indent="-174982">
              <a:buFont typeface="Arial" panose="020B0604020202020204" pitchFamily="34" charset="0"/>
              <a:buChar char="•"/>
            </a:pPr>
            <a:r>
              <a:rPr lang="en-US"/>
              <a:t>unite OR create enmity</a:t>
            </a:r>
          </a:p>
          <a:p>
            <a:pPr marL="174982" indent="-174982">
              <a:buFont typeface="Arial" panose="020B0604020202020204" pitchFamily="34" charset="0"/>
              <a:buChar char="•"/>
            </a:pPr>
            <a:endParaRPr lang="en-US"/>
          </a:p>
          <a:p>
            <a:pPr marL="0" indent="0">
              <a:buFontTx/>
              <a:buNone/>
            </a:pPr>
            <a:r>
              <a:rPr lang="en-US" b="1"/>
              <a:t>CLICK and SAY: </a:t>
            </a:r>
            <a:r>
              <a:rPr lang="en-US"/>
              <a:t>Webster defines stigma as ‘a mark of shame or discredit</a:t>
            </a:r>
            <a:r>
              <a:rPr lang="en-US" i="1"/>
              <a:t>.</a:t>
            </a:r>
            <a:r>
              <a:rPr lang="en-US" i="1" baseline="0"/>
              <a:t> </a:t>
            </a:r>
            <a:endParaRPr lang="en-US"/>
          </a:p>
          <a:p>
            <a:endParaRPr lang="en-US" b="1"/>
          </a:p>
          <a:p>
            <a:r>
              <a:rPr lang="en-US" b="1"/>
              <a:t>ASK: </a:t>
            </a:r>
            <a:r>
              <a:rPr lang="en-US"/>
              <a:t>Any thoughts or reactions to what we’ve been discussing? </a:t>
            </a:r>
          </a:p>
          <a:p>
            <a:endParaRPr lang="en-US"/>
          </a:p>
          <a:p>
            <a:r>
              <a:rPr lang="en-US" b="1"/>
              <a:t>SAY:</a:t>
            </a:r>
            <a:r>
              <a:rPr lang="en-US" b="1" baseline="0"/>
              <a:t> </a:t>
            </a:r>
            <a:r>
              <a:rPr lang="en-US"/>
              <a:t>As</a:t>
            </a:r>
            <a:r>
              <a:rPr lang="en-US" baseline="0"/>
              <a:t> an ally, you can have such a powerful impact by not using the negative labels.</a:t>
            </a:r>
          </a:p>
          <a:p>
            <a:endParaRPr lang="en-US" baseline="0"/>
          </a:p>
          <a:p>
            <a:r>
              <a:rPr lang="en-US">
                <a:solidFill>
                  <a:srgbClr val="FF0000"/>
                </a:solidFill>
              </a:rPr>
              <a:t>Citation: </a:t>
            </a:r>
            <a:r>
              <a:rPr lang="en-US" b="1"/>
              <a:t>(1) </a:t>
            </a:r>
            <a:r>
              <a:rPr lang="en-US"/>
              <a:t>White, W. The rhetoric of recovery advocacy: An essay on the power of language. Posted as www.facesandvoicesofrecovery.org. In White, W. (2006). Let’s Go Make Some History: Chronicles of the New Addiction Recovery Advocacy Movement. Washington, D.C.: Johnson Institute and Faces and Voices of Recovery, pp. 37-76. </a:t>
            </a:r>
          </a:p>
          <a:p>
            <a:pPr defTabSz="933237">
              <a:defRPr/>
            </a:pPr>
            <a:endParaRPr lang="en-US"/>
          </a:p>
          <a:p>
            <a:endParaRPr lang="en-US"/>
          </a:p>
          <a:p>
            <a:endParaRPr lang="en-US"/>
          </a:p>
          <a:p>
            <a:endParaRPr lang="en-US" baseline="0"/>
          </a:p>
          <a:p>
            <a:endParaRPr lang="en-US" baseline="0"/>
          </a:p>
          <a:p>
            <a:endParaRPr lang="en-US"/>
          </a:p>
          <a:p>
            <a:pPr defTabSz="933237">
              <a:defRPr/>
            </a:pPr>
            <a:endParaRPr lang="en-US"/>
          </a:p>
          <a:p>
            <a:endParaRPr lang="en-US"/>
          </a:p>
          <a:p>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60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effectLst/>
              </a:rPr>
              <a:t>SAY: </a:t>
            </a:r>
          </a:p>
          <a:p>
            <a:r>
              <a:rPr lang="en-US" b="0" i="0">
                <a:effectLst/>
              </a:rPr>
              <a:t>Here</a:t>
            </a:r>
            <a:r>
              <a:rPr lang="en-US" b="0" i="0" baseline="0">
                <a:effectLst/>
              </a:rPr>
              <a:t> we have two lists:  you can see words to abandon on the left, words to use on the right. Let’s go through these together</a:t>
            </a:r>
          </a:p>
          <a:p>
            <a:endParaRPr lang="en-US" b="1" i="0" baseline="0">
              <a:effectLst/>
            </a:endParaRPr>
          </a:p>
          <a:p>
            <a:r>
              <a:rPr lang="en-US" b="1" i="0" baseline="0">
                <a:effectLst/>
              </a:rPr>
              <a:t>DO:</a:t>
            </a:r>
          </a:p>
          <a:p>
            <a:r>
              <a:rPr lang="en-US" b="0" i="0" baseline="0">
                <a:effectLst/>
              </a:rPr>
              <a:t>Read the slides as the words come up</a:t>
            </a:r>
          </a:p>
          <a:p>
            <a:endParaRPr lang="en-US" b="0" i="0" baseline="0">
              <a:effectLst/>
              <a:cs typeface="Calibri"/>
            </a:endParaRPr>
          </a:p>
          <a:p>
            <a:r>
              <a:rPr lang="en-US" b="1" i="0" baseline="0">
                <a:effectLst/>
                <a:cs typeface="Calibri"/>
              </a:rPr>
              <a:t>AFTER CLEAN / SOBER OR SUBSTANCE FREE SAY:</a:t>
            </a:r>
          </a:p>
          <a:p>
            <a:r>
              <a:rPr lang="en-US" b="0" i="0" baseline="0">
                <a:effectLst/>
                <a:cs typeface="Calibri"/>
              </a:rPr>
              <a:t>Does anyone know why we would want to abandon the word clean? </a:t>
            </a:r>
          </a:p>
          <a:p>
            <a:endParaRPr lang="en-US" b="0" i="0" baseline="0">
              <a:effectLst/>
              <a:cs typeface="Calibri"/>
            </a:endParaRPr>
          </a:p>
          <a:p>
            <a:r>
              <a:rPr lang="en-US" b="1" i="0" baseline="0">
                <a:effectLst/>
                <a:cs typeface="Calibri"/>
              </a:rPr>
              <a:t>CONTINUE READING SLIDE.</a:t>
            </a:r>
          </a:p>
          <a:p>
            <a:endParaRPr lang="en-US" b="1" i="0" baseline="0">
              <a:effectLst/>
            </a:endParaRPr>
          </a:p>
          <a:p>
            <a:r>
              <a:rPr lang="en-US" b="1" i="0" baseline="0">
                <a:effectLst/>
              </a:rPr>
              <a:t>SAY:</a:t>
            </a:r>
            <a:r>
              <a:rPr lang="en-US" b="0" i="0" baseline="0">
                <a:effectLst/>
              </a:rPr>
              <a:t> </a:t>
            </a:r>
          </a:p>
          <a:p>
            <a:r>
              <a:rPr lang="en-US" b="0" i="0" baseline="0">
                <a:effectLst/>
              </a:rPr>
              <a:t>We don’t label someone who has cancer as “You are cancer” but we can refer to them as “Having Cancer.” So, instead of calling someone a junkie, we can reframe the way we speak and say “person using alcohol / illicit drugs”. Again, the language we use is so important – as an ally, try to actively substitute the words to abandon with the words to use. Let’s dive into a scenario where we can apply some of the things we just learned to a real life situation. </a:t>
            </a:r>
          </a:p>
          <a:p>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14</a:t>
            </a:fld>
            <a:endParaRPr lang="en-US"/>
          </a:p>
        </p:txBody>
      </p:sp>
    </p:spTree>
    <p:extLst>
      <p:ext uri="{BB962C8B-B14F-4D97-AF65-F5344CB8AC3E}">
        <p14:creationId xmlns:p14="http://schemas.microsoft.com/office/powerpoint/2010/main" val="115876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1"/>
              <a:t>DO:</a:t>
            </a:r>
            <a:r>
              <a:rPr lang="en-US" sz="1100"/>
              <a:t> ASK PARTICIPANT TO READ</a:t>
            </a:r>
          </a:p>
          <a:p>
            <a:pPr>
              <a:defRPr/>
            </a:pPr>
            <a:endParaRPr lang="en-US" sz="1100">
              <a:cs typeface="Calibri" panose="020F0502020204030204"/>
            </a:endParaRPr>
          </a:p>
          <a:p>
            <a:pPr>
              <a:defRPr/>
            </a:pPr>
            <a:r>
              <a:rPr lang="en-US" sz="1100" b="1">
                <a:cs typeface="Calibri" panose="020F0502020204030204"/>
              </a:rPr>
              <a:t>DEBRIEF:</a:t>
            </a:r>
            <a:r>
              <a:rPr lang="en-US" sz="1100">
                <a:cs typeface="Calibri" panose="020F0502020204030204"/>
              </a:rPr>
              <a:t> Group</a:t>
            </a:r>
          </a:p>
          <a:p>
            <a:pPr>
              <a:defRPr/>
            </a:pPr>
            <a:endParaRPr lang="en-US" sz="11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cs typeface="Calibri"/>
              </a:rPr>
              <a:t>Option: Use Breakout</a:t>
            </a:r>
            <a:r>
              <a:rPr lang="en-US" sz="1100" b="1" baseline="0">
                <a:cs typeface="Calibri"/>
              </a:rPr>
              <a:t> Rooms for small group discussion. - 5 minutes</a:t>
            </a:r>
          </a:p>
          <a:p>
            <a:pPr marL="0" marR="0" lvl="0" indent="0" algn="l" defTabSz="914400">
              <a:lnSpc>
                <a:spcPct val="100000"/>
              </a:lnSpc>
              <a:spcBef>
                <a:spcPts val="0"/>
              </a:spcBef>
              <a:spcAft>
                <a:spcPts val="0"/>
              </a:spcAft>
              <a:buClrTx/>
              <a:buSzTx/>
              <a:buFontTx/>
              <a:buNone/>
              <a:tabLst/>
              <a:defRPr/>
            </a:pPr>
            <a:endParaRPr lang="en-US" sz="1100" b="1">
              <a:cs typeface="Calibri"/>
            </a:endParaRPr>
          </a:p>
          <a:p>
            <a:pPr>
              <a:buSzPts val="1100"/>
            </a:pPr>
            <a:endParaRPr lang="en-US" sz="1100">
              <a:solidFill>
                <a:srgbClr val="FF0000"/>
              </a:solidFill>
              <a:latin typeface="Arial"/>
              <a:ea typeface="Arial"/>
              <a:cs typeface="Arial"/>
            </a:endParaRPr>
          </a:p>
          <a:p>
            <a:endParaRPr lang="en-US"/>
          </a:p>
        </p:txBody>
      </p:sp>
      <p:sp>
        <p:nvSpPr>
          <p:cNvPr id="4" name="Slide Number Placeholder 3"/>
          <p:cNvSpPr>
            <a:spLocks noGrp="1"/>
          </p:cNvSpPr>
          <p:nvPr>
            <p:ph type="sldNum" sz="quarter" idx="10"/>
          </p:nvPr>
        </p:nvSpPr>
        <p:spPr/>
        <p:txBody>
          <a:bodyPr/>
          <a:lstStyle/>
          <a:p>
            <a:fld id="{B780D727-3333-484C-A4E5-5F53917B733E}" type="slidenum">
              <a:rPr lang="en-US" smtClean="0"/>
              <a:t>15</a:t>
            </a:fld>
            <a:endParaRPr lang="en-US"/>
          </a:p>
        </p:txBody>
      </p:sp>
    </p:spTree>
    <p:extLst>
      <p:ext uri="{BB962C8B-B14F-4D97-AF65-F5344CB8AC3E}">
        <p14:creationId xmlns:p14="http://schemas.microsoft.com/office/powerpoint/2010/main" val="212632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DO:</a:t>
            </a:r>
            <a:r>
              <a:rPr lang="en-US" sz="1200"/>
              <a:t> ASK PARTICIPANT TO READ</a:t>
            </a:r>
          </a:p>
          <a:p>
            <a:pPr>
              <a:defRPr/>
            </a:pPr>
            <a:endParaRPr lang="en-US" sz="1200">
              <a:cs typeface="Calibri" panose="020F0502020204030204"/>
            </a:endParaRPr>
          </a:p>
          <a:p>
            <a:pPr>
              <a:defRPr/>
            </a:pPr>
            <a:r>
              <a:rPr lang="en-US" sz="1200" b="1">
                <a:cs typeface="Calibri" panose="020F0502020204030204"/>
              </a:rPr>
              <a:t>DEBRIEF:</a:t>
            </a:r>
            <a:r>
              <a:rPr lang="en-US" sz="1200">
                <a:cs typeface="Calibri" panose="020F0502020204030204"/>
              </a:rPr>
              <a:t> Group</a:t>
            </a:r>
          </a:p>
          <a:p>
            <a:pPr>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cs typeface="Calibri"/>
              </a:rPr>
              <a:t>Option: Use Breakout</a:t>
            </a:r>
            <a:r>
              <a:rPr lang="en-US" sz="1200" b="1" baseline="0">
                <a:cs typeface="Calibri"/>
              </a:rPr>
              <a:t> Rooms for small group discussion. - 5 minutes</a:t>
            </a:r>
          </a:p>
        </p:txBody>
      </p:sp>
      <p:sp>
        <p:nvSpPr>
          <p:cNvPr id="4" name="Slide Number Placeholder 3"/>
          <p:cNvSpPr>
            <a:spLocks noGrp="1"/>
          </p:cNvSpPr>
          <p:nvPr>
            <p:ph type="sldNum" sz="quarter" idx="10"/>
          </p:nvPr>
        </p:nvSpPr>
        <p:spPr/>
        <p:txBody>
          <a:bodyPr/>
          <a:lstStyle/>
          <a:p>
            <a:fld id="{B780D727-3333-484C-A4E5-5F53917B733E}" type="slidenum">
              <a:rPr lang="en-US" smtClean="0"/>
              <a:t>16</a:t>
            </a:fld>
            <a:endParaRPr lang="en-US"/>
          </a:p>
        </p:txBody>
      </p:sp>
    </p:spTree>
    <p:extLst>
      <p:ext uri="{BB962C8B-B14F-4D97-AF65-F5344CB8AC3E}">
        <p14:creationId xmlns:p14="http://schemas.microsoft.com/office/powerpoint/2010/main" val="894724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0" baseline="0"/>
              <a:t> Our next objective includes using empathetic language when a person chooses to honor you by disclosing that they are struggling with substance use. </a:t>
            </a:r>
            <a:endParaRPr lang="en-US" b="1">
              <a:cs typeface="Calibri"/>
            </a:endParaRPr>
          </a:p>
          <a:p>
            <a:endParaRPr lang="en-US" b="1">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17</a:t>
            </a:fld>
            <a:endParaRPr lang="en-US"/>
          </a:p>
        </p:txBody>
      </p:sp>
    </p:spTree>
    <p:extLst>
      <p:ext uri="{BB962C8B-B14F-4D97-AF65-F5344CB8AC3E}">
        <p14:creationId xmlns:p14="http://schemas.microsoft.com/office/powerpoint/2010/main" val="2755360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a:t>SAY:</a:t>
            </a:r>
            <a:r>
              <a:rPr lang="en-US" b="1" baseline="0"/>
              <a:t> </a:t>
            </a:r>
          </a:p>
          <a:p>
            <a:pPr defTabSz="933237">
              <a:defRPr/>
            </a:pPr>
            <a:r>
              <a:rPr lang="en-US" baseline="0"/>
              <a:t>Active </a:t>
            </a:r>
            <a:r>
              <a:rPr lang="en-US"/>
              <a:t>listening is one of the most important skills an</a:t>
            </a:r>
            <a:r>
              <a:rPr lang="en-US" baseline="0"/>
              <a:t> ally needs </a:t>
            </a:r>
            <a:r>
              <a:rPr lang="en-US"/>
              <a:t>to possess.  </a:t>
            </a:r>
          </a:p>
          <a:p>
            <a:pPr defTabSz="933237">
              <a:defRPr/>
            </a:pPr>
            <a:r>
              <a:rPr lang="en-US"/>
              <a:t>Active listening</a:t>
            </a:r>
            <a:r>
              <a:rPr lang="en-US" baseline="0"/>
              <a:t> is also a skill that is transferable to your everyday life. </a:t>
            </a:r>
            <a:endParaRPr lang="en-US"/>
          </a:p>
          <a:p>
            <a:pPr defTabSz="933237">
              <a:defRPr/>
            </a:pPr>
            <a:endParaRPr lang="en-US"/>
          </a:p>
          <a:p>
            <a:pPr defTabSz="933237">
              <a:defRPr/>
            </a:pPr>
            <a:r>
              <a:rPr lang="en-US" b="1"/>
              <a:t>DO:</a:t>
            </a:r>
            <a:r>
              <a:rPr lang="en-US"/>
              <a:t> Read through the bullet points.</a:t>
            </a:r>
          </a:p>
          <a:p>
            <a:pPr defTabSz="933237">
              <a:defRPr/>
            </a:pPr>
            <a:endParaRPr lang="en-US"/>
          </a:p>
          <a:p>
            <a:pPr defTabSz="933237">
              <a:defRPr/>
            </a:pPr>
            <a:r>
              <a:rPr lang="en-US" b="1"/>
              <a:t>SAY:</a:t>
            </a:r>
          </a:p>
          <a:p>
            <a:pPr defTabSz="933237">
              <a:defRPr/>
            </a:pPr>
            <a:r>
              <a:rPr lang="en-US" baseline="0"/>
              <a:t>The first part of active listening is to focus on the speaker. The second part is to show you are listening. These go hand in hand – it is important to use body language to do both of these. For example:</a:t>
            </a:r>
          </a:p>
          <a:p>
            <a:pPr defTabSz="933237">
              <a:defRPr/>
            </a:pPr>
            <a:r>
              <a:rPr lang="en-US" baseline="0"/>
              <a:t>-Eye contact</a:t>
            </a:r>
          </a:p>
          <a:p>
            <a:pPr defTabSz="933237">
              <a:defRPr/>
            </a:pPr>
            <a:r>
              <a:rPr lang="en-US" baseline="0"/>
              <a:t>-Nodding head</a:t>
            </a:r>
          </a:p>
          <a:p>
            <a:pPr defTabSz="933237">
              <a:defRPr/>
            </a:pPr>
            <a:r>
              <a:rPr lang="en-US" baseline="0"/>
              <a:t>-Body towards theirs</a:t>
            </a:r>
          </a:p>
          <a:p>
            <a:pPr defTabSz="933237">
              <a:defRPr/>
            </a:pPr>
            <a:r>
              <a:rPr lang="en-US" baseline="0"/>
              <a:t>-Not on your phone </a:t>
            </a:r>
          </a:p>
          <a:p>
            <a:pPr defTabSz="933237">
              <a:defRPr/>
            </a:pPr>
            <a:endParaRPr lang="en-US" baseline="0"/>
          </a:p>
          <a:p>
            <a:pPr defTabSz="933237">
              <a:defRPr/>
            </a:pPr>
            <a:r>
              <a:rPr lang="en-US" baseline="0"/>
              <a:t>There are also things you can say to show you are listening</a:t>
            </a:r>
          </a:p>
          <a:p>
            <a:pPr defTabSz="933237">
              <a:defRPr/>
            </a:pPr>
            <a:r>
              <a:rPr lang="en-US" baseline="0"/>
              <a:t>“I was impacted when you said”</a:t>
            </a:r>
          </a:p>
          <a:p>
            <a:pPr defTabSz="933237">
              <a:defRPr/>
            </a:pPr>
            <a:r>
              <a:rPr lang="en-US" baseline="0"/>
              <a:t>“I felt connected to you when you said”</a:t>
            </a:r>
          </a:p>
          <a:p>
            <a:pPr defTabSz="933237">
              <a:defRPr/>
            </a:pPr>
            <a:r>
              <a:rPr lang="en-US" baseline="0"/>
              <a:t>“I was inspired when you shared”</a:t>
            </a:r>
          </a:p>
          <a:p>
            <a:pPr defTabSz="933237">
              <a:defRPr/>
            </a:pPr>
            <a:endParaRPr lang="en-US" baseline="0"/>
          </a:p>
          <a:p>
            <a:pPr defTabSz="933237">
              <a:defRPr/>
            </a:pPr>
            <a:r>
              <a:rPr lang="en-US" baseline="0"/>
              <a:t>These skills show you are being attentive to what the person is telling you.</a:t>
            </a:r>
          </a:p>
          <a:p>
            <a:pPr defTabSz="933237">
              <a:defRPr/>
            </a:pPr>
            <a:endParaRPr lang="en-US" baseline="0"/>
          </a:p>
          <a:p>
            <a:pPr defTabSz="933237">
              <a:defRPr/>
            </a:pPr>
            <a:r>
              <a:rPr lang="en-US" baseline="0"/>
              <a:t>The next part is allow speaker to finish without interruption. </a:t>
            </a:r>
          </a:p>
          <a:p>
            <a:pPr defTabSz="933237">
              <a:defRPr/>
            </a:pPr>
            <a:r>
              <a:rPr lang="en-US" baseline="0"/>
              <a:t>-Be patient. Often times, we are so concerned with how we are going to respond to someone, that we don’t really listen to them – and this can lead to interruptions or further misunderstandings. </a:t>
            </a:r>
          </a:p>
          <a:p>
            <a:pPr defTabSz="933237">
              <a:defRPr/>
            </a:pPr>
            <a:endParaRPr lang="en-US" baseline="0"/>
          </a:p>
          <a:p>
            <a:pPr defTabSz="933237">
              <a:defRPr/>
            </a:pPr>
            <a:r>
              <a:rPr lang="en-US" baseline="0"/>
              <a:t>The next part of active listening is to ask clarifying questions. Sometimes, people are afraid to ask questions. However, if you ask questions, it will give you more to the story, clarify, and show that you genuinely care about what the person is saying. </a:t>
            </a:r>
          </a:p>
          <a:p>
            <a:pPr defTabSz="933237">
              <a:defRPr/>
            </a:pPr>
            <a:endParaRPr lang="en-US" baseline="0"/>
          </a:p>
          <a:p>
            <a:pPr defTabSz="933237">
              <a:defRPr/>
            </a:pPr>
            <a:r>
              <a:rPr lang="en-US" baseline="0"/>
              <a:t>The last part is to summarize what you heard. This is important because you may get it wrong. And that is okay. The person speaking will most likely correct you – so that now you fully understand the situation. </a:t>
            </a:r>
          </a:p>
          <a:p>
            <a:pPr defTabSz="933237">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7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And</a:t>
            </a:r>
            <a:r>
              <a:rPr lang="en-US" b="0" baseline="0"/>
              <a:t> if you’ve never noticed before</a:t>
            </a:r>
            <a:r>
              <a:rPr lang="en-US"/>
              <a:t>…Listen and Silent have the same letters.</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90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In</a:t>
            </a:r>
            <a:r>
              <a:rPr lang="en-US" b="0" baseline="0"/>
              <a:t> addition to active listening, it is important to understand the different ways we treat people. </a:t>
            </a:r>
            <a:r>
              <a:rPr lang="en-US" b="0"/>
              <a:t>W</a:t>
            </a:r>
            <a:r>
              <a:rPr lang="en-US"/>
              <a:t>e treat people in one of three ways – as an object, as a recipient, or as a resource.  These three ways are true in all of our relationships – our significant others, our neighbors, our coworkers, our friends – even the person you bought your coffee from this morning. </a:t>
            </a:r>
          </a:p>
          <a:p>
            <a:endParaRPr lang="en-US"/>
          </a:p>
          <a:p>
            <a:r>
              <a:rPr lang="en-US" b="1"/>
              <a:t>OBJECT SAY: </a:t>
            </a:r>
            <a:r>
              <a:rPr lang="en-US"/>
              <a:t>We treat people as an object when we think we know what is best for them and they have no say in the matter.  Our culture is filled with examples of people treating us as objects. Educational and prison systems often treat us as objects as do health care systems, as we often feel we have limited control over what happens to us. </a:t>
            </a:r>
            <a:endParaRPr lang="en-US">
              <a:cs typeface="Calibri"/>
            </a:endParaRPr>
          </a:p>
          <a:p>
            <a:endParaRPr lang="en-US"/>
          </a:p>
          <a:p>
            <a:pPr defTabSz="933237">
              <a:defRPr/>
            </a:pPr>
            <a:r>
              <a:rPr lang="en-US" b="1"/>
              <a:t>RECIPIENT SAY:</a:t>
            </a:r>
            <a:r>
              <a:rPr lang="en-US"/>
              <a:t> I treat one as a recipient when I still believe that I know what is best for the other, but I "give" the other the opportunity to participate in decision-making because it will be "good" for the other person or group.  Thus, the other is supposed to receive the benefits of what the first person gives to them.  The person being the recipient often figures out that the decisions have already been made.</a:t>
            </a:r>
            <a:endParaRPr lang="en-US">
              <a:cs typeface="Calibri"/>
            </a:endParaRPr>
          </a:p>
          <a:p>
            <a:endParaRPr lang="en-US"/>
          </a:p>
          <a:p>
            <a:pPr defTabSz="933237">
              <a:defRPr/>
            </a:pPr>
            <a:r>
              <a:rPr lang="en-US" b="1"/>
              <a:t>RESOURCE SAY:</a:t>
            </a:r>
            <a:r>
              <a:rPr lang="en-US"/>
              <a:t> Finally, we have treating people as resources. Here there is an attitude of respect by the first person or group toward what the other person or group can do.  This attitude and the behaviors that follow it can be closely associated with two matters of great concern: self-esteem and productivity.  Creating a culture in which people are viewed as resources is a worthy goal.</a:t>
            </a:r>
            <a:endParaRPr lang="en-US">
              <a:cs typeface="Calibri"/>
            </a:endParaRPr>
          </a:p>
          <a:p>
            <a:endParaRPr lang="en-US" i="1"/>
          </a:p>
          <a:p>
            <a:pPr defTabSz="933237">
              <a:defRPr/>
            </a:pPr>
            <a:r>
              <a:rPr lang="en-US" b="1"/>
              <a:t>ASK: </a:t>
            </a:r>
            <a:r>
              <a:rPr lang="en-US"/>
              <a:t>Can anyone offer an example of any</a:t>
            </a:r>
            <a:r>
              <a:rPr lang="en-US" baseline="0"/>
              <a:t> of these? </a:t>
            </a:r>
          </a:p>
          <a:p>
            <a:pPr defTabSz="933237">
              <a:defRPr/>
            </a:pPr>
            <a:endParaRPr lang="en-US" baseline="0"/>
          </a:p>
          <a:p>
            <a:pPr defTabSz="933237">
              <a:defRPr/>
            </a:pPr>
            <a:r>
              <a:rPr lang="en-US" b="1"/>
              <a:t>SAY:</a:t>
            </a:r>
            <a:r>
              <a:rPr lang="en-US"/>
              <a:t> For most people, being treated as an object or as a recipient is a negative experience and being treated as a resource most often elicits positive feelings. The lesson for us is that when we are helping others as a recovery ally, it is important to treat people as resources as much as possible.  People are the experts on their own experience.  They may need help in knowing about or accessing resources, but ideally, it is their choice to make.</a:t>
            </a:r>
          </a:p>
          <a:p>
            <a:pPr defTabSz="933237">
              <a:defRPr/>
            </a:pPr>
            <a:endParaRPr lang="en-US">
              <a:cs typeface="Calibri"/>
            </a:endParaRPr>
          </a:p>
          <a:p>
            <a:pPr defTabSz="933237">
              <a:defRPr/>
            </a:pPr>
            <a:r>
              <a:rPr lang="en-US" b="1">
                <a:cs typeface="Calibri"/>
              </a:rPr>
              <a:t>Citation: </a:t>
            </a:r>
            <a:r>
              <a:rPr lang="en-US" sz="1200" b="1" i="0" kern="1200">
                <a:solidFill>
                  <a:schemeClr val="tx1"/>
                </a:solidFill>
                <a:effectLst/>
                <a:latin typeface="+mn-lt"/>
                <a:ea typeface="+mn-ea"/>
                <a:cs typeface="+mn-cs"/>
              </a:rPr>
              <a:t>Discovering the meaning of prevention: a practical approach to positive change. [William A </a:t>
            </a:r>
            <a:r>
              <a:rPr lang="en-US" sz="1200" b="1" i="0" kern="1200" err="1">
                <a:solidFill>
                  <a:schemeClr val="tx1"/>
                </a:solidFill>
                <a:effectLst/>
                <a:latin typeface="+mn-lt"/>
                <a:ea typeface="+mn-ea"/>
                <a:cs typeface="+mn-cs"/>
              </a:rPr>
              <a:t>Lofquist</a:t>
            </a:r>
            <a:r>
              <a:rPr lang="en-US" sz="1200" b="1" i="0" kern="1200">
                <a:solidFill>
                  <a:schemeClr val="tx1"/>
                </a:solidFill>
                <a:effectLst/>
                <a:latin typeface="+mn-lt"/>
                <a:ea typeface="+mn-ea"/>
                <a:cs typeface="+mn-cs"/>
              </a:rPr>
              <a:t>]</a:t>
            </a:r>
            <a:endParaRPr lang="en-US" b="1">
              <a:cs typeface="Calibri"/>
            </a:endParaRPr>
          </a:p>
          <a:p>
            <a:pPr defTabSz="933237">
              <a:defRPr/>
            </a:pPr>
            <a:endParaRPr lang="en-US"/>
          </a:p>
          <a:p>
            <a:pPr defTabSz="933237">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40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a:t>
            </a:r>
            <a:endParaRPr lang="en-US">
              <a:cs typeface="Calibri"/>
            </a:endParaRPr>
          </a:p>
          <a:p>
            <a:r>
              <a:rPr lang="en-US">
                <a:cs typeface="Calibri"/>
              </a:rPr>
              <a:t>-</a:t>
            </a:r>
            <a:r>
              <a:rPr lang="en-US"/>
              <a:t>In order to learn and grow together today, we want to establish a learning community where everyone can feel safe</a:t>
            </a:r>
            <a:r>
              <a:rPr lang="en-US" baseline="0"/>
              <a:t> to share their thoughts and opinions freely and openly.</a:t>
            </a:r>
            <a:r>
              <a:rPr lang="en-US"/>
              <a:t> </a:t>
            </a:r>
          </a:p>
          <a:p>
            <a:pPr marL="171450" indent="-171450">
              <a:buFontTx/>
              <a:buChar char="-"/>
            </a:pPr>
            <a:endParaRPr lang="en-US" baseline="0">
              <a:cs typeface="Calibri"/>
            </a:endParaRPr>
          </a:p>
          <a:p>
            <a:pPr marL="0" indent="0">
              <a:buFontTx/>
              <a:buNone/>
            </a:pPr>
            <a:r>
              <a:rPr lang="en-US" b="1" baseline="0">
                <a:cs typeface="Calibri"/>
              </a:rPr>
              <a:t>DO:</a:t>
            </a:r>
          </a:p>
          <a:p>
            <a:pPr marL="0" indent="0">
              <a:buFontTx/>
              <a:buNone/>
            </a:pPr>
            <a:r>
              <a:rPr lang="en-US" b="1" baseline="0">
                <a:cs typeface="Calibri"/>
              </a:rPr>
              <a:t>-</a:t>
            </a:r>
            <a:r>
              <a:rPr lang="en-US" b="0" baseline="0">
                <a:cs typeface="Calibri"/>
              </a:rPr>
              <a:t>Read the definition of community agreements</a:t>
            </a:r>
          </a:p>
          <a:p>
            <a:pPr marL="0" indent="0">
              <a:buFontTx/>
              <a:buNone/>
            </a:pPr>
            <a:endParaRPr lang="en-US" b="0" baseline="0">
              <a:cs typeface="Calibri"/>
            </a:endParaRPr>
          </a:p>
          <a:p>
            <a:pPr marL="0" indent="0">
              <a:buFontTx/>
              <a:buNone/>
            </a:pPr>
            <a:r>
              <a:rPr lang="en-US" b="1" baseline="0">
                <a:cs typeface="Calibri"/>
              </a:rPr>
              <a:t>SAY:</a:t>
            </a:r>
          </a:p>
          <a:p>
            <a:pPr marL="171450" indent="-171450">
              <a:buFontTx/>
              <a:buChar char="-"/>
            </a:pPr>
            <a:r>
              <a:rPr lang="en-US" baseline="0"/>
              <a:t>Let’s look at a list of suggested community agreements, and then see if there is anything missing that you want to add, or perhaps take away.</a:t>
            </a:r>
          </a:p>
          <a:p>
            <a:endParaRPr lang="en-US">
              <a:solidFill>
                <a:srgbClr val="FF0000"/>
              </a:solidFill>
              <a:cs typeface="Calibri"/>
            </a:endParaRPr>
          </a:p>
          <a:p>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3</a:t>
            </a:fld>
            <a:endParaRPr lang="en-US"/>
          </a:p>
        </p:txBody>
      </p:sp>
    </p:spTree>
    <p:extLst>
      <p:ext uri="{BB962C8B-B14F-4D97-AF65-F5344CB8AC3E}">
        <p14:creationId xmlns:p14="http://schemas.microsoft.com/office/powerpoint/2010/main" val="1332001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DO:</a:t>
            </a:r>
            <a:r>
              <a:rPr lang="en-US" sz="1200"/>
              <a:t> ASK PARTICIPANT TO READ</a:t>
            </a:r>
          </a:p>
          <a:p>
            <a:pPr>
              <a:defRPr/>
            </a:pPr>
            <a:endParaRPr lang="en-US" sz="1200">
              <a:cs typeface="Calibri" panose="020F0502020204030204"/>
            </a:endParaRPr>
          </a:p>
          <a:p>
            <a:pPr>
              <a:defRPr/>
            </a:pPr>
            <a:r>
              <a:rPr lang="en-US" sz="1200" b="1">
                <a:cs typeface="Calibri" panose="020F0502020204030204"/>
              </a:rPr>
              <a:t>DEBRIEF:</a:t>
            </a:r>
            <a:r>
              <a:rPr lang="en-US" sz="1200">
                <a:cs typeface="Calibri" panose="020F0502020204030204"/>
              </a:rPr>
              <a:t> Group</a:t>
            </a:r>
          </a:p>
          <a:p>
            <a:pPr>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cs typeface="Calibri"/>
              </a:rPr>
              <a:t>Option: Use Breakout</a:t>
            </a:r>
            <a:r>
              <a:rPr lang="en-US" sz="1200" b="1" baseline="0">
                <a:cs typeface="Calibri"/>
              </a:rPr>
              <a:t> Rooms for small group discussion. - 5 minutes</a:t>
            </a:r>
          </a:p>
        </p:txBody>
      </p:sp>
      <p:sp>
        <p:nvSpPr>
          <p:cNvPr id="4" name="Slide Number Placeholder 3"/>
          <p:cNvSpPr>
            <a:spLocks noGrp="1"/>
          </p:cNvSpPr>
          <p:nvPr>
            <p:ph type="sldNum" sz="quarter" idx="10"/>
          </p:nvPr>
        </p:nvSpPr>
        <p:spPr/>
        <p:txBody>
          <a:bodyPr/>
          <a:lstStyle/>
          <a:p>
            <a:fld id="{B780D727-3333-484C-A4E5-5F53917B733E}" type="slidenum">
              <a:rPr lang="en-US" smtClean="0"/>
              <a:t>21</a:t>
            </a:fld>
            <a:endParaRPr lang="en-US"/>
          </a:p>
        </p:txBody>
      </p:sp>
    </p:spTree>
    <p:extLst>
      <p:ext uri="{BB962C8B-B14F-4D97-AF65-F5344CB8AC3E}">
        <p14:creationId xmlns:p14="http://schemas.microsoft.com/office/powerpoint/2010/main" val="178386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Let’s continue on this journey of being a</a:t>
            </a:r>
            <a:r>
              <a:rPr lang="en-US" b="0" baseline="0"/>
              <a:t> recovery ally by talking about recovery as a lifetime journey with multiple pathways (pun intended).</a:t>
            </a:r>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246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DO:</a:t>
            </a:r>
            <a:endParaRPr lang="en-US" b="1" baseline="0">
              <a:cs typeface="Calibri"/>
            </a:endParaRPr>
          </a:p>
          <a:p>
            <a:r>
              <a:rPr lang="en-US"/>
              <a:t>Breakout rooms &amp; Set</a:t>
            </a:r>
            <a:r>
              <a:rPr lang="en-US" baseline="0"/>
              <a:t> timer for 5 minutes</a:t>
            </a:r>
            <a:endParaRPr lang="en-US">
              <a:cs typeface="Calibri"/>
            </a:endParaRPr>
          </a:p>
          <a:p>
            <a:endParaRPr lang="en-US"/>
          </a:p>
          <a:p>
            <a:endParaRPr lang="en-US"/>
          </a:p>
          <a:p>
            <a:r>
              <a:rPr lang="en-US" b="1"/>
              <a:t>Debrief:</a:t>
            </a:r>
            <a:endParaRPr lang="en-US" b="1">
              <a:cs typeface="Calibri"/>
            </a:endParaRPr>
          </a:p>
          <a:p>
            <a:r>
              <a:rPr lang="en-US"/>
              <a:t>One</a:t>
            </a:r>
            <a:r>
              <a:rPr lang="en-US" baseline="0"/>
              <a:t> person from each group say their definition of recovery. </a:t>
            </a:r>
            <a:endParaRPr lang="en-US"/>
          </a:p>
        </p:txBody>
      </p:sp>
      <p:sp>
        <p:nvSpPr>
          <p:cNvPr id="4" name="Slide Number Placeholder 3"/>
          <p:cNvSpPr>
            <a:spLocks noGrp="1"/>
          </p:cNvSpPr>
          <p:nvPr>
            <p:ph type="sldNum" sz="quarter" idx="10"/>
          </p:nvPr>
        </p:nvSpPr>
        <p:spPr/>
        <p:txBody>
          <a:bodyPr/>
          <a:lstStyle/>
          <a:p>
            <a:fld id="{B780D727-3333-484C-A4E5-5F53917B733E}" type="slidenum">
              <a:rPr lang="en-US" smtClean="0"/>
              <a:t>23</a:t>
            </a:fld>
            <a:endParaRPr lang="en-US"/>
          </a:p>
        </p:txBody>
      </p:sp>
    </p:spTree>
    <p:extLst>
      <p:ext uri="{BB962C8B-B14F-4D97-AF65-F5344CB8AC3E}">
        <p14:creationId xmlns:p14="http://schemas.microsoft.com/office/powerpoint/2010/main" val="225521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From SAMHSA we have this definition.</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24</a:t>
            </a:fld>
            <a:endParaRPr lang="en-US"/>
          </a:p>
        </p:txBody>
      </p:sp>
    </p:spTree>
    <p:extLst>
      <p:ext uri="{BB962C8B-B14F-4D97-AF65-F5344CB8AC3E}">
        <p14:creationId xmlns:p14="http://schemas.microsoft.com/office/powerpoint/2010/main" val="201495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SAY:</a:t>
            </a:r>
            <a:endParaRPr lang="en-US"/>
          </a:p>
          <a:p>
            <a:pPr marL="171450" indent="-171450">
              <a:buFontTx/>
              <a:buChar char="-"/>
            </a:pPr>
            <a:r>
              <a:rPr lang="en-US" b="0" baseline="0"/>
              <a:t>While we refer to multiple pathways of recovery, we must reference those pathways.</a:t>
            </a:r>
            <a:r>
              <a:rPr lang="en-US"/>
              <a:t> </a:t>
            </a:r>
          </a:p>
          <a:p>
            <a:pPr marL="171450" indent="-171450">
              <a:buFontTx/>
              <a:buChar char="-"/>
            </a:pPr>
            <a:r>
              <a:rPr lang="en-US" b="0" baseline="0"/>
              <a:t>As we have discussed in your definitions and as well as SAMHSA’s definition of recovery, we have learned that Recovery doesn’t always mean SOBER. Lets review options….</a:t>
            </a:r>
            <a:endParaRPr lang="en-US" b="0" baseline="0">
              <a:cs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a:t>Abstinence based recovery - </a:t>
            </a:r>
            <a:r>
              <a:rPr lang="en-US" sz="1200">
                <a:solidFill>
                  <a:srgbClr val="7564AB"/>
                </a:solidFill>
                <a:latin typeface="Montserrat Light"/>
              </a:rPr>
              <a:t>complete and sustained cessation of one’s primary drug(s), any other non-medical psychoactive drug and/or gambling (with nicotine and caffeine historically excepted)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a:t>Moderation-based recovery - </a:t>
            </a:r>
            <a:r>
              <a:rPr lang="en-US" sz="1200">
                <a:solidFill>
                  <a:srgbClr val="7564AB"/>
                </a:solidFill>
                <a:latin typeface="Montserrat Light"/>
              </a:rPr>
              <a:t>the sustained deceleration of alcohol, other drug use and/or gambling to a sub-clinical level, that is, a level that no longer meets diagnostic criteria</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a:t>Medication-assisted Recovery (MAT) - </a:t>
            </a:r>
            <a:r>
              <a:rPr lang="en-US" sz="1200">
                <a:solidFill>
                  <a:srgbClr val="7564AB"/>
                </a:solidFill>
                <a:latin typeface="Montserrat Light"/>
              </a:rPr>
              <a:t>the use of medically monitored pharmacological drugs to support recovery from addiction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solidFill>
                <a:srgbClr val="7564AB"/>
              </a:solidFill>
              <a:latin typeface="Montserrat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a:solidFill>
                  <a:srgbClr val="7564AB"/>
                </a:solidFill>
                <a:latin typeface="Montserrat Light"/>
              </a:rPr>
              <a:t>SAY:</a:t>
            </a:r>
          </a:p>
          <a:p>
            <a:pPr marL="171450" indent="-171450">
              <a:buFont typeface="Arial" panose="020B0604020202020204" pitchFamily="34" charset="0"/>
              <a:buChar char="•"/>
            </a:pPr>
            <a:r>
              <a:rPr lang="en-US" b="0" baseline="0"/>
              <a:t>You may encounter some arguments from people saying abstinence is the only way… You don’t need to argue with them, but who are we to determine the right way to do something.</a:t>
            </a:r>
            <a:r>
              <a:rPr lang="en-US"/>
              <a:t> </a:t>
            </a:r>
            <a:endParaRPr lang="en-US" b="0" baseline="0">
              <a:cs typeface="Calibri"/>
            </a:endParaRPr>
          </a:p>
          <a:p>
            <a:pPr marL="171450" indent="-171450">
              <a:buFont typeface="Arial" panose="020B0604020202020204" pitchFamily="34" charset="0"/>
              <a:buChar char="•"/>
            </a:pPr>
            <a:r>
              <a:rPr lang="en-US" b="0" baseline="0"/>
              <a:t>Now we are NOT advocating for an of these over the other, but what if in order for someone to get to an abstinence based recovery they must first start in a moderation-based recovery and then move to abstinence…</a:t>
            </a:r>
            <a:r>
              <a:rPr lang="en-US"/>
              <a:t> </a:t>
            </a:r>
            <a:endParaRPr lang="en-US" b="0" baseline="0">
              <a:cs typeface="Calibri"/>
            </a:endParaRPr>
          </a:p>
          <a:p>
            <a:pPr marL="171450" indent="-171450">
              <a:buFont typeface="Arial" panose="020B0604020202020204" pitchFamily="34" charset="0"/>
              <a:buChar char="•"/>
            </a:pPr>
            <a:r>
              <a:rPr lang="en-US" b="0" baseline="0"/>
              <a:t>We want recovery to be inviting, not limiting.</a:t>
            </a:r>
            <a:r>
              <a:rPr lang="en-US"/>
              <a:t> </a:t>
            </a:r>
            <a:endParaRPr lang="en-US" b="0" baseline="0">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25</a:t>
            </a:fld>
            <a:endParaRPr lang="en-US"/>
          </a:p>
        </p:txBody>
      </p:sp>
    </p:spTree>
    <p:extLst>
      <p:ext uri="{BB962C8B-B14F-4D97-AF65-F5344CB8AC3E}">
        <p14:creationId xmlns:p14="http://schemas.microsoft.com/office/powerpoint/2010/main" val="583900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a:t>
            </a:r>
            <a:endParaRPr lang="en-US">
              <a:cs typeface="Calibri"/>
            </a:endParaRPr>
          </a:p>
          <a:p>
            <a:pPr marL="171450" indent="-171450">
              <a:buFontTx/>
              <a:buChar char="-"/>
            </a:pPr>
            <a:r>
              <a:rPr lang="en-US"/>
              <a:t>The UConn Recovery</a:t>
            </a:r>
            <a:r>
              <a:rPr lang="en-US" baseline="0"/>
              <a:t> Community supports the following definition: “ You are in recovery when you say you are.”</a:t>
            </a:r>
            <a:r>
              <a:rPr lang="en-US"/>
              <a:t>  </a:t>
            </a:r>
          </a:p>
          <a:p>
            <a:pPr marL="171450" indent="-171450">
              <a:buFontTx/>
              <a:buChar char="-"/>
            </a:pPr>
            <a:r>
              <a:rPr lang="en-US" baseline="0"/>
              <a:t>If we consider the recoveree a resource, then it is up to them to make choices about their own recovery.</a:t>
            </a:r>
            <a:r>
              <a:rPr lang="en-US"/>
              <a:t> </a:t>
            </a:r>
            <a:endParaRPr lang="en-US" baseline="0">
              <a:cs typeface="Calibri"/>
            </a:endParaRPr>
          </a:p>
          <a:p>
            <a:pPr marL="171450" indent="-171450">
              <a:buFontTx/>
              <a:buChar char="-"/>
            </a:pPr>
            <a:r>
              <a:rPr lang="en-US" baseline="0"/>
              <a:t>We don’t need to debate programs, treatment plans, relapse, etc. It is like two people climbing Mount Everest following a different path and when they meet at the top they fight about who did it right. They both made it!</a:t>
            </a:r>
          </a:p>
          <a:p>
            <a:pPr marL="171450" indent="-171450">
              <a:buFontTx/>
              <a:buChar char="-"/>
            </a:pPr>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26</a:t>
            </a:fld>
            <a:endParaRPr lang="en-US"/>
          </a:p>
        </p:txBody>
      </p:sp>
    </p:spTree>
    <p:extLst>
      <p:ext uri="{BB962C8B-B14F-4D97-AF65-F5344CB8AC3E}">
        <p14:creationId xmlns:p14="http://schemas.microsoft.com/office/powerpoint/2010/main" val="4289987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Now lets talk about available resources.</a:t>
            </a:r>
            <a:endParaRPr lang="en-US"/>
          </a:p>
          <a:p>
            <a:endParaRPr lang="en-US"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32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a:t>
            </a:r>
            <a:endParaRPr lang="en-US">
              <a:cs typeface="Calibri"/>
            </a:endParaRPr>
          </a:p>
          <a:p>
            <a:pPr marL="171450" indent="-171450">
              <a:buFontTx/>
              <a:buChar char="-"/>
            </a:pPr>
            <a:r>
              <a:rPr lang="en-US"/>
              <a:t>Bottom line, there is no wrong</a:t>
            </a:r>
            <a:r>
              <a:rPr lang="en-US" baseline="0"/>
              <a:t> door to recovery.</a:t>
            </a:r>
            <a:r>
              <a:rPr lang="en-US"/>
              <a:t> </a:t>
            </a:r>
            <a:endParaRPr lang="en-US" baseline="0">
              <a:cs typeface="Calibri"/>
            </a:endParaRPr>
          </a:p>
          <a:p>
            <a:pPr marL="171450" indent="-171450">
              <a:buFontTx/>
              <a:buChar char="-"/>
            </a:pPr>
            <a:r>
              <a:rPr lang="en-US" baseline="0"/>
              <a:t>It is what works for the individual.</a:t>
            </a:r>
            <a:r>
              <a:rPr lang="en-US"/>
              <a:t> </a:t>
            </a:r>
            <a:endParaRPr lang="en-US" baseline="0">
              <a:cs typeface="Calibri"/>
            </a:endParaRPr>
          </a:p>
          <a:p>
            <a:pPr marL="171450" indent="-171450">
              <a:buFontTx/>
              <a:buChar char="-"/>
            </a:pPr>
            <a:r>
              <a:rPr lang="en-US" baseline="0"/>
              <a:t>Their ability to recover from their disorder and move into healthy productive lives.</a:t>
            </a:r>
            <a:r>
              <a:rPr lang="en-US"/>
              <a:t> </a:t>
            </a:r>
            <a:endParaRPr lang="en-US" baseline="0">
              <a:cs typeface="Calibri"/>
            </a:endParaRPr>
          </a:p>
          <a:p>
            <a:pPr marL="171450" indent="-171450">
              <a:buFontTx/>
              <a:buChar char="-"/>
            </a:pPr>
            <a:r>
              <a:rPr lang="en-US" baseline="0"/>
              <a:t>We have listed some of the most commonly used programs in your Resource Guide. Let’s walk through some.</a:t>
            </a:r>
            <a:endParaRPr lang="en-US" baseline="0">
              <a:cs typeface="Calibri"/>
            </a:endParaRPr>
          </a:p>
          <a:p>
            <a:endParaRPr lang="en-US" baseline="0"/>
          </a:p>
          <a:p>
            <a:r>
              <a:rPr lang="en-US" b="1" baseline="0"/>
              <a:t>SAY</a:t>
            </a:r>
            <a:r>
              <a:rPr lang="en-US" baseline="0"/>
              <a:t>:</a:t>
            </a:r>
            <a:r>
              <a:rPr lang="en-US"/>
              <a:t> </a:t>
            </a:r>
            <a:endParaRPr lang="en-US" baseline="0">
              <a:cs typeface="Calibri"/>
            </a:endParaRPr>
          </a:p>
          <a:p>
            <a:pPr marL="228600" indent="-228600">
              <a:buAutoNum type="arabicParenR"/>
            </a:pPr>
            <a:r>
              <a:rPr lang="en-US" baseline="0"/>
              <a:t>AA, probably the most talked about program, founded in 1939, it is based on a group of principles called the 12 Steps.</a:t>
            </a:r>
            <a:r>
              <a:rPr lang="en-US"/>
              <a:t> </a:t>
            </a:r>
            <a:endParaRPr lang="en-US" baseline="0">
              <a:cs typeface="Calibri"/>
            </a:endParaRPr>
          </a:p>
          <a:p>
            <a:pPr marL="228600" indent="-228600">
              <a:buAutoNum type="arabicParenR"/>
            </a:pPr>
            <a:r>
              <a:rPr lang="en-US" b="0" baseline="0"/>
              <a:t>The next is Narcotics Anonymous, started in 1983, it follows the same principles as AA but with a focus on drug addiction. Both of those programs rely on the concept of a higher power.</a:t>
            </a:r>
            <a:r>
              <a:rPr lang="en-US" b="0"/>
              <a:t> </a:t>
            </a:r>
            <a:endParaRPr lang="en-US" b="0" baseline="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a:t>Up next is Recovery Dharma, which uses Buddhist practices and principles to heal the suffering of addiction.</a:t>
            </a:r>
          </a:p>
          <a:p>
            <a:pPr marL="228600" indent="-228600">
              <a:buAutoNum type="arabicParenR"/>
            </a:pPr>
            <a:r>
              <a:rPr lang="en-US" b="0" baseline="0"/>
              <a:t>The </a:t>
            </a:r>
            <a:r>
              <a:rPr lang="en-US" baseline="0"/>
              <a:t>next door, is SMART Recovery. It stands for Self Management and Recovery Training. It takes a more science-based, self-empowered approach to addiction recovery, and complements 12 step recovery for those who practice both.</a:t>
            </a:r>
            <a:r>
              <a:rPr lang="en-US"/>
              <a:t> </a:t>
            </a:r>
            <a:endParaRPr lang="en-US" baseline="0">
              <a:cs typeface="Calibri"/>
            </a:endParaRPr>
          </a:p>
          <a:p>
            <a:pPr marL="228600" indent="-228600">
              <a:buAutoNum type="arabicParenR"/>
            </a:pPr>
            <a:r>
              <a:rPr lang="en-US" baseline="0"/>
              <a:t>12 Step Recovery Yoga combines the wisdom of yoga with the practical tools of 12-step programs.</a:t>
            </a:r>
            <a:r>
              <a:rPr lang="en-US"/>
              <a:t> </a:t>
            </a:r>
            <a:endParaRPr lang="en-US" baseline="0">
              <a:cs typeface="Calibri"/>
            </a:endParaRPr>
          </a:p>
          <a:p>
            <a:pPr marL="228600" indent="-228600">
              <a:buAutoNum type="arabicParenR"/>
            </a:pPr>
            <a:r>
              <a:rPr lang="en-US" baseline="0"/>
              <a:t>In The Rooms is a Global Recovery Community found online, allowing individuals to access meetings day and night, and specializing in specific types of addiction.</a:t>
            </a:r>
            <a:r>
              <a:rPr lang="en-US"/>
              <a:t> </a:t>
            </a:r>
          </a:p>
          <a:p>
            <a:pPr marL="228600" indent="-228600">
              <a:buAutoNum type="arabicParenR"/>
            </a:pPr>
            <a:r>
              <a:rPr lang="en-US" baseline="0">
                <a:cs typeface="Calibri"/>
              </a:rPr>
              <a:t>And the final door we will highlight today is Celebrate Recovery. </a:t>
            </a:r>
            <a:r>
              <a:rPr lang="en-US" sz="1200" b="0" i="0" kern="1200">
                <a:solidFill>
                  <a:schemeClr val="tx1"/>
                </a:solidFill>
                <a:effectLst/>
                <a:latin typeface="+mn-lt"/>
                <a:ea typeface="+mn-ea"/>
                <a:cs typeface="+mn-cs"/>
              </a:rPr>
              <a:t>a Christ-centered, 12 step recovery program for anyone struggling with hurt, pain or addiction of any kind.</a:t>
            </a:r>
            <a:endParaRPr lang="en-US" baseline="0">
              <a:cs typeface="Calibri"/>
            </a:endParaRPr>
          </a:p>
          <a:p>
            <a:pPr marL="228600" indent="-228600">
              <a:buAutoNum type="arabicParenR"/>
            </a:pPr>
            <a:endParaRPr lang="en-US" baseline="0">
              <a:cs typeface="Calibri"/>
            </a:endParaRPr>
          </a:p>
          <a:p>
            <a:pPr marL="228600" indent="-228600">
              <a:buAutoNum type="arabicParenR"/>
            </a:pPr>
            <a:r>
              <a:rPr lang="en-US" baseline="0"/>
              <a:t>In addition, there are a wide array of treatment providers that help an individual initiate recovery.</a:t>
            </a:r>
          </a:p>
          <a:p>
            <a:pPr marL="228600" indent="-228600">
              <a:buAutoNum type="arabicParenR"/>
            </a:pPr>
            <a:r>
              <a:rPr lang="en-US" baseline="0">
                <a:cs typeface="Calibri"/>
              </a:rPr>
              <a:t>It is not pictured here, but treatment is also an option for individuals just getting into recovery. </a:t>
            </a:r>
            <a:r>
              <a:rPr lang="en-US" sz="1200" b="0" i="0" kern="1200" baseline="0">
                <a:solidFill>
                  <a:schemeClr val="tx1"/>
                </a:solidFill>
                <a:effectLst/>
                <a:latin typeface="+mn-lt"/>
                <a:ea typeface="+mn-ea"/>
                <a:cs typeface="+mn-cs"/>
              </a:rPr>
              <a:t>W</a:t>
            </a:r>
            <a:r>
              <a:rPr lang="en-US" sz="1200" b="0" i="0" kern="1200">
                <a:solidFill>
                  <a:schemeClr val="tx1"/>
                </a:solidFill>
                <a:effectLst/>
                <a:latin typeface="+mn-lt"/>
                <a:ea typeface="+mn-ea"/>
                <a:cs typeface="+mn-cs"/>
              </a:rPr>
              <a:t>hile a treatment program is not required to begin recovery, it can often be a useful tool to initiate recovery. </a:t>
            </a:r>
            <a:r>
              <a:rPr lang="en-US" baseline="0">
                <a:cs typeface="Calibri"/>
              </a:rPr>
              <a:t>There are various treatment options on drugfreect.org. </a:t>
            </a:r>
          </a:p>
          <a:p>
            <a:pPr marL="228600" indent="-228600">
              <a:buAutoNum type="arabicParenR"/>
            </a:pPr>
            <a:endParaRPr lang="en-US" baseline="0"/>
          </a:p>
          <a:p>
            <a:pPr marL="0" indent="0">
              <a:buNone/>
            </a:pPr>
            <a:r>
              <a:rPr lang="en-US" b="1" baseline="0"/>
              <a:t>SAY: </a:t>
            </a:r>
            <a:r>
              <a:rPr lang="en-US" b="0" baseline="0"/>
              <a:t>Does anyone else have any other programs they like or are familiar with that they would like to share?</a:t>
            </a:r>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28</a:t>
            </a:fld>
            <a:endParaRPr lang="en-US"/>
          </a:p>
        </p:txBody>
      </p:sp>
    </p:spTree>
    <p:extLst>
      <p:ext uri="{BB962C8B-B14F-4D97-AF65-F5344CB8AC3E}">
        <p14:creationId xmlns:p14="http://schemas.microsoft.com/office/powerpoint/2010/main" val="225886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 </a:t>
            </a:r>
          </a:p>
          <a:p>
            <a:r>
              <a:rPr lang="en-US" b="1">
                <a:cs typeface="Calibri"/>
              </a:rPr>
              <a:t>When learning about resources, it’s important</a:t>
            </a:r>
            <a:r>
              <a:rPr lang="en-US" b="1" baseline="0">
                <a:cs typeface="Calibri"/>
              </a:rPr>
              <a:t> to know about the difference between these 4 roles. </a:t>
            </a:r>
            <a:endParaRPr lang="en-US" b="1"/>
          </a:p>
          <a:p>
            <a:endParaRPr lang="en-US" b="1">
              <a:cs typeface="Calibri"/>
            </a:endParaRPr>
          </a:p>
          <a:p>
            <a:r>
              <a:rPr lang="en-US" b="1"/>
              <a:t>SAY:</a:t>
            </a:r>
            <a:endParaRPr lang="en-US"/>
          </a:p>
          <a:p>
            <a:pPr marL="228600" indent="-228600">
              <a:buFont typeface="+mj-lt"/>
              <a:buAutoNum type="arabicPeriod"/>
            </a:pPr>
            <a:r>
              <a:rPr lang="en-US" b="0"/>
              <a:t>Therapist</a:t>
            </a:r>
            <a:r>
              <a:rPr lang="en-US" b="0" baseline="0"/>
              <a:t> – this is a trained professional that helps clients </a:t>
            </a:r>
            <a:r>
              <a:rPr lang="en-US" sz="1200" b="0" i="0" kern="1200">
                <a:solidFill>
                  <a:schemeClr val="tx1"/>
                </a:solidFill>
                <a:effectLst/>
                <a:latin typeface="+mn-lt"/>
                <a:ea typeface="+mn-ea"/>
                <a:cs typeface="+mn-cs"/>
              </a:rPr>
              <a:t>improve their mental health,</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manage symptoms of mental illness</a:t>
            </a:r>
            <a:r>
              <a:rPr lang="en-US" sz="1200" b="0" i="0" kern="1200" baseline="0">
                <a:solidFill>
                  <a:schemeClr val="tx1"/>
                </a:solidFill>
                <a:effectLst/>
                <a:latin typeface="+mn-lt"/>
                <a:ea typeface="+mn-ea"/>
                <a:cs typeface="+mn-cs"/>
              </a:rPr>
              <a:t> and </a:t>
            </a:r>
            <a:r>
              <a:rPr lang="en-US" sz="1200" b="0" i="0" kern="1200">
                <a:solidFill>
                  <a:schemeClr val="tx1"/>
                </a:solidFill>
                <a:effectLst/>
                <a:latin typeface="+mn-lt"/>
                <a:ea typeface="+mn-ea"/>
                <a:cs typeface="+mn-cs"/>
              </a:rPr>
              <a:t>change maladaptive behaviors and thinking patterns</a:t>
            </a:r>
            <a:r>
              <a:rPr lang="en-US" sz="1200" b="0" i="0" kern="1200" baseline="0">
                <a:solidFill>
                  <a:schemeClr val="tx1"/>
                </a:solidFill>
                <a:effectLst/>
                <a:latin typeface="+mn-lt"/>
                <a:ea typeface="+mn-ea"/>
                <a:cs typeface="+mn-cs"/>
              </a:rPr>
              <a:t>. Therapists also explore previous trauma to further understand the present issues. </a:t>
            </a:r>
            <a:endParaRPr lang="en-US" sz="1200" b="0" i="0" kern="1200">
              <a:solidFill>
                <a:schemeClr val="tx1"/>
              </a:solidFill>
              <a:effectLst/>
              <a:latin typeface="+mn-lt"/>
              <a:ea typeface="+mn-ea"/>
              <a:cs typeface="+mn-cs"/>
            </a:endParaRPr>
          </a:p>
          <a:p>
            <a:pPr marL="228600" indent="-228600">
              <a:buFont typeface="+mj-lt"/>
              <a:buAutoNum type="arabicPeriod"/>
            </a:pPr>
            <a:r>
              <a:rPr lang="en-US">
                <a:cs typeface="Calibri"/>
              </a:rPr>
              <a:t>Sponsor – usually a senior member of a 12 step program, a confidant, helper, mentor, or guide. They focus on the teachings of the fellowship and stage of recovery of the </a:t>
            </a:r>
            <a:r>
              <a:rPr lang="en-US" err="1">
                <a:cs typeface="Calibri"/>
              </a:rPr>
              <a:t>sponsee</a:t>
            </a:r>
            <a:r>
              <a:rPr lang="en-US">
                <a:cs typeface="Calibri"/>
              </a:rPr>
              <a:t>.</a:t>
            </a:r>
          </a:p>
          <a:p>
            <a:pPr marL="228600" indent="-228600">
              <a:buFontTx/>
              <a:buAutoNum type="arabicPeriod"/>
            </a:pPr>
            <a:r>
              <a:rPr lang="en-US">
                <a:cs typeface="Calibri"/>
              </a:rPr>
              <a:t>Recovery Coach – wears many hats, and is focused on the present. How can I help you with your recovery today?</a:t>
            </a:r>
          </a:p>
          <a:p>
            <a:pPr marL="228600" indent="-228600">
              <a:buFont typeface="+mj-lt"/>
              <a:buAutoNum type="arabicPeriod"/>
            </a:pPr>
            <a:r>
              <a:rPr lang="en-US" b="0"/>
              <a:t>Recovery</a:t>
            </a:r>
            <a:r>
              <a:rPr lang="en-US" b="0" baseline="0"/>
              <a:t> Ally </a:t>
            </a:r>
            <a:r>
              <a:rPr lang="en-US"/>
              <a:t>–</a:t>
            </a:r>
            <a:r>
              <a:rPr lang="en-US" b="0" baseline="0"/>
              <a:t> </a:t>
            </a:r>
            <a:r>
              <a:rPr lang="en-US"/>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23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DO:</a:t>
            </a:r>
            <a:r>
              <a:rPr lang="en-US" sz="1200"/>
              <a:t> ASK PARTICIPANT TO READ</a:t>
            </a:r>
          </a:p>
          <a:p>
            <a:pPr>
              <a:defRPr/>
            </a:pPr>
            <a:endParaRPr lang="en-US" sz="1200">
              <a:cs typeface="Calibri" panose="020F0502020204030204"/>
            </a:endParaRPr>
          </a:p>
          <a:p>
            <a:pPr>
              <a:defRPr/>
            </a:pPr>
            <a:r>
              <a:rPr lang="en-US" sz="1200" b="1">
                <a:cs typeface="Calibri" panose="020F0502020204030204"/>
              </a:rPr>
              <a:t>DEBRIEF:</a:t>
            </a:r>
            <a:r>
              <a:rPr lang="en-US" sz="1200">
                <a:cs typeface="Calibri" panose="020F0502020204030204"/>
              </a:rPr>
              <a:t> Group</a:t>
            </a:r>
          </a:p>
          <a:p>
            <a:pPr>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cs typeface="Calibri"/>
              </a:rPr>
              <a:t>Option: Use Breakout</a:t>
            </a:r>
            <a:r>
              <a:rPr lang="en-US" sz="1200" b="1" baseline="0">
                <a:cs typeface="Calibri"/>
              </a:rPr>
              <a:t> Rooms for small group discussion. - 5 minutes</a:t>
            </a:r>
          </a:p>
        </p:txBody>
      </p:sp>
      <p:sp>
        <p:nvSpPr>
          <p:cNvPr id="4" name="Slide Number Placeholder 3"/>
          <p:cNvSpPr>
            <a:spLocks noGrp="1"/>
          </p:cNvSpPr>
          <p:nvPr>
            <p:ph type="sldNum" sz="quarter" idx="10"/>
          </p:nvPr>
        </p:nvSpPr>
        <p:spPr/>
        <p:txBody>
          <a:bodyPr/>
          <a:lstStyle/>
          <a:p>
            <a:fld id="{B780D727-3333-484C-A4E5-5F53917B733E}" type="slidenum">
              <a:rPr lang="en-US" smtClean="0"/>
              <a:t>30</a:t>
            </a:fld>
            <a:endParaRPr lang="en-US"/>
          </a:p>
        </p:txBody>
      </p:sp>
    </p:spTree>
    <p:extLst>
      <p:ext uri="{BB962C8B-B14F-4D97-AF65-F5344CB8AC3E}">
        <p14:creationId xmlns:p14="http://schemas.microsoft.com/office/powerpoint/2010/main" val="2499194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DO</a:t>
            </a:r>
            <a:r>
              <a:rPr lang="en-US"/>
              <a:t>: </a:t>
            </a:r>
          </a:p>
          <a:p>
            <a:r>
              <a:rPr lang="en-US"/>
              <a:t>-ASK A PARTICIPANT TO READ THE COMMUNITY AGREEMENTS. </a:t>
            </a:r>
            <a:endParaRPr lang="en-US">
              <a:cs typeface="Calibri"/>
            </a:endParaRPr>
          </a:p>
          <a:p>
            <a:endParaRPr lang="en-US" baseline="0"/>
          </a:p>
          <a:p>
            <a:r>
              <a:rPr lang="en-US" b="1" baseline="0"/>
              <a:t>ASK: </a:t>
            </a:r>
          </a:p>
          <a:p>
            <a:r>
              <a:rPr lang="en-US" baseline="0"/>
              <a:t>-Any questions about any of these?</a:t>
            </a:r>
            <a:endParaRPr lang="en-US" b="1">
              <a:solidFill>
                <a:srgbClr val="FF0000"/>
              </a:solidFill>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4</a:t>
            </a:fld>
            <a:endParaRPr lang="en-US"/>
          </a:p>
        </p:txBody>
      </p:sp>
    </p:spTree>
    <p:extLst>
      <p:ext uri="{BB962C8B-B14F-4D97-AF65-F5344CB8AC3E}">
        <p14:creationId xmlns:p14="http://schemas.microsoft.com/office/powerpoint/2010/main" val="1823194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defTabSz="933237">
              <a:defRPr/>
            </a:pPr>
            <a:fld id="{B780D727-3333-484C-A4E5-5F53917B733E}" type="slidenum">
              <a:rPr lang="en-US">
                <a:solidFill>
                  <a:prstClr val="black"/>
                </a:solidFill>
                <a:latin typeface="Calibri" panose="020F0502020204030204"/>
              </a:rPr>
              <a:pPr defTabSz="9332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228339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baseline="0"/>
              <a:t>SAY: </a:t>
            </a:r>
          </a:p>
          <a:p>
            <a:pPr marL="0" lvl="0" indent="0">
              <a:buFontTx/>
              <a:buNone/>
            </a:pPr>
            <a:r>
              <a:rPr lang="en-US" b="0" baseline="0"/>
              <a:t>-In learning about all of these different resources, it is important to understand and practice the concept of warm-hand offs. </a:t>
            </a:r>
          </a:p>
          <a:p>
            <a:pPr marL="171450" lvl="0" indent="-171450">
              <a:buFontTx/>
              <a:buChar char="-"/>
            </a:pPr>
            <a:r>
              <a:rPr lang="en-US" b="0" baseline="0"/>
              <a:t>A warm hand off is connecting someone to the proper resources, but not just telling them where to go or giving them someone’s card, but in a way going with them to meet that resource, showing them the website, connecting them with the person who can help, etc…)</a:t>
            </a:r>
          </a:p>
          <a:p>
            <a:pPr marL="171450" lvl="0" indent="-171450">
              <a:buFontTx/>
              <a:buChar char="-"/>
            </a:pPr>
            <a:r>
              <a:rPr lang="en-US" b="0" baseline="0"/>
              <a:t>For example – if one of my students needed additional support from Center for Students with disabilities, I could walk them over and connect them with someone. In times of COVID – it may be harder to do this. Offering to do a Zoom call could be helpful. </a:t>
            </a:r>
          </a:p>
          <a:p>
            <a:pPr marL="171450" indent="-171450">
              <a:buFontTx/>
              <a:buChar char="-"/>
            </a:pPr>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32</a:t>
            </a:fld>
            <a:endParaRPr lang="en-US"/>
          </a:p>
        </p:txBody>
      </p:sp>
    </p:spTree>
    <p:extLst>
      <p:ext uri="{BB962C8B-B14F-4D97-AF65-F5344CB8AC3E}">
        <p14:creationId xmlns:p14="http://schemas.microsoft.com/office/powerpoint/2010/main" val="3796926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DO:</a:t>
            </a:r>
            <a:r>
              <a:rPr lang="en-US" sz="1200"/>
              <a:t> ASK PARTICIPANT TO READ</a:t>
            </a:r>
          </a:p>
          <a:p>
            <a:pPr>
              <a:defRPr/>
            </a:pPr>
            <a:endParaRPr lang="en-US" sz="1200">
              <a:cs typeface="Calibri" panose="020F0502020204030204"/>
            </a:endParaRPr>
          </a:p>
          <a:p>
            <a:pPr>
              <a:defRPr/>
            </a:pPr>
            <a:r>
              <a:rPr lang="en-US" sz="1200" b="1">
                <a:cs typeface="Calibri" panose="020F0502020204030204"/>
              </a:rPr>
              <a:t>DEBRIEF:</a:t>
            </a:r>
            <a:r>
              <a:rPr lang="en-US" sz="1200">
                <a:cs typeface="Calibri" panose="020F0502020204030204"/>
              </a:rPr>
              <a:t> Group</a:t>
            </a:r>
          </a:p>
          <a:p>
            <a:pPr>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cs typeface="Calibri"/>
              </a:rPr>
              <a:t>Option: Use Breakout</a:t>
            </a:r>
            <a:r>
              <a:rPr lang="en-US" sz="1200" b="1" baseline="0">
                <a:cs typeface="Calibri"/>
              </a:rPr>
              <a:t> Rooms for small group discussion. - 5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008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1"/>
              <a:t>DO:</a:t>
            </a:r>
            <a:r>
              <a:rPr lang="en-US" sz="1100"/>
              <a:t> ASK PARTICIPANT TO READ</a:t>
            </a:r>
          </a:p>
          <a:p>
            <a:pPr>
              <a:defRPr/>
            </a:pPr>
            <a:endParaRPr lang="en-US" sz="1100">
              <a:cs typeface="Calibri" panose="020F0502020204030204"/>
            </a:endParaRPr>
          </a:p>
          <a:p>
            <a:pPr>
              <a:defRPr/>
            </a:pPr>
            <a:r>
              <a:rPr lang="en-US" sz="1100" b="1">
                <a:cs typeface="Calibri" panose="020F0502020204030204"/>
              </a:rPr>
              <a:t>DEBRIEF:</a:t>
            </a:r>
            <a:r>
              <a:rPr lang="en-US" sz="1100">
                <a:cs typeface="Calibri" panose="020F0502020204030204"/>
              </a:rPr>
              <a:t> Group</a:t>
            </a:r>
          </a:p>
          <a:p>
            <a:pPr>
              <a:defRPr/>
            </a:pPr>
            <a:endParaRPr lang="en-US" sz="11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cs typeface="Calibri"/>
              </a:rPr>
              <a:t>Option: Use Breakout</a:t>
            </a:r>
            <a:r>
              <a:rPr lang="en-US" sz="1100" b="1" baseline="0">
                <a:cs typeface="Calibri"/>
              </a:rPr>
              <a:t> Rooms for small group discussion. - 5 minutes</a:t>
            </a:r>
          </a:p>
        </p:txBody>
      </p:sp>
      <p:sp>
        <p:nvSpPr>
          <p:cNvPr id="4" name="Slide Number Placeholder 3"/>
          <p:cNvSpPr>
            <a:spLocks noGrp="1"/>
          </p:cNvSpPr>
          <p:nvPr>
            <p:ph type="sldNum" sz="quarter" idx="10"/>
          </p:nvPr>
        </p:nvSpPr>
        <p:spPr/>
        <p:txBody>
          <a:bodyPr/>
          <a:lstStyle/>
          <a:p>
            <a:fld id="{B780D727-3333-484C-A4E5-5F53917B733E}" type="slidenum">
              <a:rPr lang="en-US" smtClean="0"/>
              <a:t>34</a:t>
            </a:fld>
            <a:endParaRPr lang="en-US"/>
          </a:p>
        </p:txBody>
      </p:sp>
    </p:spTree>
    <p:extLst>
      <p:ext uri="{BB962C8B-B14F-4D97-AF65-F5344CB8AC3E}">
        <p14:creationId xmlns:p14="http://schemas.microsoft.com/office/powerpoint/2010/main" val="278126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endParaRPr lang="en-US"/>
          </a:p>
          <a:p>
            <a:r>
              <a:rPr lang="en-US">
                <a:cs typeface="Calibri"/>
              </a:rPr>
              <a:t>- In the past two hours, we've gone over a lot. Before you leave us today, </a:t>
            </a:r>
            <a:r>
              <a:rPr lang="en-US"/>
              <a:t>let’s review</a:t>
            </a:r>
            <a:r>
              <a:rPr lang="en-US" baseline="0"/>
              <a:t> what an Ally can do.</a:t>
            </a:r>
            <a:r>
              <a:rPr lang="en-US"/>
              <a:t> </a:t>
            </a:r>
            <a:endParaRPr lang="en-US" baseline="0">
              <a:cs typeface="Calibri" panose="020F0502020204030204"/>
            </a:endParaRPr>
          </a:p>
          <a:p>
            <a:pPr marL="171450" indent="-171450">
              <a:buFontTx/>
              <a:buChar char="-"/>
            </a:pPr>
            <a:r>
              <a:rPr lang="en-US" baseline="0"/>
              <a:t>They can: </a:t>
            </a:r>
          </a:p>
          <a:p>
            <a:pPr marL="171450" indent="-171450">
              <a:buFontTx/>
              <a:buChar char="-"/>
            </a:pPr>
            <a:r>
              <a:rPr lang="en-US">
                <a:cs typeface="Calibri" panose="020F0502020204030204"/>
              </a:rPr>
              <a:t>Read points on slide</a:t>
            </a:r>
            <a:endParaRPr lang="en-US" b="1">
              <a:solidFill>
                <a:srgbClr val="FF0000"/>
              </a:solidFill>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696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SAY: </a:t>
            </a:r>
          </a:p>
          <a:p>
            <a:pPr marL="0" indent="0">
              <a:buFont typeface="Arial" panose="020B0604020202020204" pitchFamily="34" charset="0"/>
              <a:buNone/>
            </a:pPr>
            <a:r>
              <a:rPr lang="en-US" baseline="0"/>
              <a:t>Do you promise?</a:t>
            </a:r>
            <a:endParaRPr lang="en-US" baseline="0">
              <a:cs typeface="Calibri" panose="020F0502020204030204"/>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36</a:t>
            </a:fld>
            <a:endParaRPr lang="en-US"/>
          </a:p>
        </p:txBody>
      </p:sp>
    </p:spTree>
    <p:extLst>
      <p:ext uri="{BB962C8B-B14F-4D97-AF65-F5344CB8AC3E}">
        <p14:creationId xmlns:p14="http://schemas.microsoft.com/office/powerpoint/2010/main" val="3538774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endParaRPr lang="en-US"/>
          </a:p>
          <a:p>
            <a:pPr marL="171450" indent="-171450">
              <a:buFont typeface="Arial" panose="020B0604020202020204" pitchFamily="34" charset="0"/>
              <a:buChar char="•"/>
            </a:pPr>
            <a:r>
              <a:rPr lang="en-US" baseline="0"/>
              <a:t>Our hope is that as a result of this training, you begin to see those with substance use disorders community through a new set of lenses.</a:t>
            </a:r>
            <a:r>
              <a:rPr lang="en-US"/>
              <a:t> </a:t>
            </a:r>
          </a:p>
          <a:p>
            <a:pPr marL="171450" indent="-171450">
              <a:buFont typeface="Arial" panose="020B0604020202020204" pitchFamily="34" charset="0"/>
              <a:buChar char="•"/>
            </a:pPr>
            <a:r>
              <a:rPr lang="en-US" baseline="0"/>
              <a:t>Each of us have an opportunity to influence the community in a positive way.</a:t>
            </a:r>
            <a:r>
              <a:rPr lang="en-US"/>
              <a:t> </a:t>
            </a:r>
            <a:endParaRPr lang="en-US" baseline="0">
              <a:cs typeface="Calibri"/>
            </a:endParaRPr>
          </a:p>
          <a:p>
            <a:pPr marL="171450" indent="-171450">
              <a:buFont typeface="Arial" panose="020B0604020202020204" pitchFamily="34" charset="0"/>
              <a:buChar char="•"/>
            </a:pPr>
            <a:r>
              <a:rPr lang="en-US" baseline="0"/>
              <a:t>As a recovery ally, we ask that you advocate for those already in recovery, or those who may be seeking</a:t>
            </a:r>
            <a:r>
              <a:rPr lang="en-US"/>
              <a:t> </a:t>
            </a:r>
            <a:r>
              <a:rPr lang="en-US" baseline="0"/>
              <a:t> recovery.</a:t>
            </a:r>
            <a:r>
              <a:rPr lang="en-US"/>
              <a:t> </a:t>
            </a:r>
          </a:p>
          <a:p>
            <a:pPr marL="171450" indent="-171450">
              <a:buFont typeface="Arial" panose="020B0604020202020204" pitchFamily="34" charset="0"/>
              <a:buChar char="•"/>
            </a:pPr>
            <a:r>
              <a:rPr lang="en-US" baseline="0">
                <a:cs typeface="Calibri"/>
              </a:rPr>
              <a:t>By being part of this training today, you are helping us reach our goal of a Recovery Friendly campus, so for that, we thank you.</a:t>
            </a:r>
          </a:p>
          <a:p>
            <a:pPr marL="171450" indent="-171450">
              <a:buFont typeface="Arial" panose="020B0604020202020204" pitchFamily="34" charset="0"/>
              <a:buChar char="•"/>
            </a:pPr>
            <a:r>
              <a:rPr lang="en-US" baseline="0">
                <a:cs typeface="Calibri"/>
              </a:rPr>
              <a:t>If you have any questions or comments, please feel free to reach out. Have a great rest of your week!</a:t>
            </a:r>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0D727-3333-484C-A4E5-5F53917B7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DO: </a:t>
            </a:r>
          </a:p>
          <a:p>
            <a:r>
              <a:rPr lang="en-US">
                <a:cs typeface="Calibri"/>
              </a:rPr>
              <a:t>-Go down participant list – invite participants to turn on their webcam and audio. </a:t>
            </a:r>
            <a:endParaRPr lang="en-US"/>
          </a:p>
          <a:p>
            <a:endParaRPr lang="en-US" b="1"/>
          </a:p>
          <a:p>
            <a:r>
              <a:rPr lang="en-US" b="1"/>
              <a:t>DO</a:t>
            </a:r>
            <a:r>
              <a:rPr lang="en-US"/>
              <a:t>: </a:t>
            </a:r>
            <a:endParaRPr lang="en-US">
              <a:cs typeface="Calibri"/>
            </a:endParaRPr>
          </a:p>
          <a:p>
            <a:r>
              <a:rPr lang="en-US" baseline="0"/>
              <a:t>-Invite each participant to introduce themselves using the prompts on the screen.</a:t>
            </a:r>
            <a:r>
              <a:rPr lang="en-US"/>
              <a:t> </a:t>
            </a:r>
            <a:endParaRPr lang="en-US" baseline="0">
              <a:cs typeface="Calibri"/>
            </a:endParaRPr>
          </a:p>
          <a:p>
            <a:r>
              <a:rPr lang="en-US">
                <a:cs typeface="Calibri"/>
              </a:rPr>
              <a:t>-Take attendance</a:t>
            </a:r>
            <a:endParaRPr lang="en-US" baseline="0">
              <a:cs typeface="Calibri"/>
            </a:endParaRPr>
          </a:p>
          <a:p>
            <a:endParaRPr lang="en-US" baseline="0"/>
          </a:p>
          <a:p>
            <a:endParaRPr lang="en-US" b="1">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5</a:t>
            </a:fld>
            <a:endParaRPr lang="en-US"/>
          </a:p>
        </p:txBody>
      </p:sp>
    </p:spTree>
    <p:extLst>
      <p:ext uri="{BB962C8B-B14F-4D97-AF65-F5344CB8AC3E}">
        <p14:creationId xmlns:p14="http://schemas.microsoft.com/office/powerpoint/2010/main" val="154032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a:t>
            </a:r>
            <a:endParaRPr lang="en-US">
              <a:cs typeface="Calibri"/>
            </a:endParaRPr>
          </a:p>
          <a:p>
            <a:pPr marL="171450" indent="-171450">
              <a:buFontTx/>
              <a:buChar char="-"/>
            </a:pPr>
            <a:r>
              <a:rPr lang="en-US">
                <a:cs typeface="+mn-cs"/>
              </a:rPr>
              <a:t>Today’s plan consists of</a:t>
            </a:r>
            <a:r>
              <a:rPr lang="en-US"/>
              <a:t> 5</a:t>
            </a:r>
            <a:r>
              <a:rPr lang="en-US">
                <a:cs typeface="+mn-cs"/>
              </a:rPr>
              <a:t> objectives. The first objective</a:t>
            </a:r>
            <a:r>
              <a:rPr lang="en-US" baseline="0">
                <a:cs typeface="+mn-cs"/>
              </a:rPr>
              <a:t> is…</a:t>
            </a:r>
            <a:r>
              <a:rPr lang="en-US"/>
              <a:t> </a:t>
            </a:r>
            <a:endParaRPr lang="en-US">
              <a:cs typeface="Calibri"/>
            </a:endParaRPr>
          </a:p>
          <a:p>
            <a:pPr marL="628650" lvl="1" indent="-171450">
              <a:buFont typeface="Arial" panose="020B0604020202020204" pitchFamily="34" charset="0"/>
              <a:buChar char="•"/>
            </a:pPr>
            <a:r>
              <a:rPr lang="en-US" baseline="0"/>
              <a:t>Understanding the complex nature of addiction as a disease and that substance use disorders often cannot be resolved by the individual simply choosing to stop.</a:t>
            </a:r>
            <a:r>
              <a:rPr lang="en-US"/>
              <a:t> </a:t>
            </a:r>
          </a:p>
          <a:p>
            <a:pPr marL="628650" lvl="1" indent="-171450">
              <a:buFont typeface="Arial" panose="020B0604020202020204" pitchFamily="34" charset="0"/>
              <a:buChar char="•"/>
            </a:pPr>
            <a:r>
              <a:rPr lang="en-US"/>
              <a:t>(</a:t>
            </a:r>
            <a:r>
              <a:rPr lang="en-US" i="1"/>
              <a:t>Alternate)</a:t>
            </a:r>
            <a:endParaRPr lang="en-US"/>
          </a:p>
          <a:p>
            <a:br>
              <a:rPr lang="en-US" b="1">
                <a:cs typeface="+mn-lt"/>
              </a:rPr>
            </a:br>
            <a:endParaRPr lang="en-US" b="1">
              <a:cs typeface="Calibri"/>
            </a:endParaRPr>
          </a:p>
          <a:p>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6</a:t>
            </a:fld>
            <a:endParaRPr lang="en-US"/>
          </a:p>
        </p:txBody>
      </p:sp>
    </p:spTree>
    <p:extLst>
      <p:ext uri="{BB962C8B-B14F-4D97-AF65-F5344CB8AC3E}">
        <p14:creationId xmlns:p14="http://schemas.microsoft.com/office/powerpoint/2010/main" val="90731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p>
          <a:p>
            <a:r>
              <a:rPr lang="en-US" b="0" baseline="0"/>
              <a:t>Let’s dive into the first objective – understanding the complex nature of addiction as a disease. </a:t>
            </a:r>
            <a:endParaRPr lang="en-US" b="1" baseline="0">
              <a:cs typeface="Calibri"/>
            </a:endParaRPr>
          </a:p>
          <a:p>
            <a:endParaRPr lang="en-US">
              <a:cs typeface="Calibri"/>
            </a:endParaRPr>
          </a:p>
          <a:p>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7</a:t>
            </a:fld>
            <a:endParaRPr lang="en-US"/>
          </a:p>
        </p:txBody>
      </p:sp>
    </p:spTree>
    <p:extLst>
      <p:ext uri="{BB962C8B-B14F-4D97-AF65-F5344CB8AC3E}">
        <p14:creationId xmlns:p14="http://schemas.microsoft.com/office/powerpoint/2010/main" val="160926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endParaRPr lang="en-US"/>
          </a:p>
          <a:p>
            <a:pPr marL="171450" indent="-171450" fontAlgn="base">
              <a:buFontTx/>
              <a:buChar char="-"/>
            </a:pPr>
            <a:r>
              <a:rPr lang="en-US"/>
              <a:t>Addiction</a:t>
            </a:r>
            <a:r>
              <a:rPr lang="en-US" baseline="0"/>
              <a:t> is a disease. According to the</a:t>
            </a:r>
            <a:r>
              <a:rPr lang="en-US"/>
              <a:t> American Society of Addiction Medicine (ASAM</a:t>
            </a:r>
            <a:r>
              <a:rPr lang="en-US">
                <a:solidFill>
                  <a:srgbClr val="E6E6E6"/>
                </a:solidFill>
              </a:rPr>
              <a:t>), </a:t>
            </a:r>
            <a:r>
              <a:rPr lang="en-US">
                <a:solidFill>
                  <a:srgbClr val="E6E6E6"/>
                </a:solidFill>
                <a:hlinkClick r:id="rId3"/>
              </a:rPr>
              <a:t>addiction</a:t>
            </a:r>
            <a:r>
              <a:rPr lang="en-US"/>
              <a:t> is a primary, chronic, neuro-biologic disease with genetic, psychosocial, and environmental factors influencing its development and manifestation. </a:t>
            </a:r>
          </a:p>
          <a:p>
            <a:pPr marL="171450" indent="-171450" fontAlgn="base">
              <a:buFontTx/>
              <a:buChar char="-"/>
            </a:pPr>
            <a:endParaRPr lang="en-US"/>
          </a:p>
          <a:p>
            <a:pPr marL="171450" indent="-171450" fontAlgn="base">
              <a:buFontTx/>
              <a:buChar char="-"/>
            </a:pPr>
            <a:r>
              <a:rPr lang="en-US"/>
              <a:t>Addiction is a progressive, chronic, and oftentimes fatal disease. It is considered a brain disorder, because it involves functional changes to brain circuits involved in reward, stress, and self-control. </a:t>
            </a:r>
          </a:p>
          <a:p>
            <a:pPr marL="171450" indent="-171450" fontAlgn="base">
              <a:buFontTx/>
              <a:buChar char="-"/>
            </a:pPr>
            <a:endParaRPr lang="en-US"/>
          </a:p>
          <a:p>
            <a:pPr marL="171450" indent="-171450" fontAlgn="base">
              <a:buFontTx/>
              <a:buChar char="-"/>
            </a:pPr>
            <a:r>
              <a:rPr lang="en-US"/>
              <a:t>Something to keep in mind is that choice does not determine whether something is a disease. Heart disease, diabetes and some forms of cancer involve personal choices like diet, exercise, sun exposure, etc. A disease is what happens in the body as a result of those choices.</a:t>
            </a:r>
          </a:p>
          <a:p>
            <a:pPr marL="171450" indent="-171450" fontAlgn="base">
              <a:buFontTx/>
              <a:buChar char="-"/>
            </a:pPr>
            <a:endParaRPr lang="en-US"/>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a:t>Addiction is</a:t>
            </a:r>
            <a:r>
              <a:rPr lang="en-US" baseline="0"/>
              <a:t> NOT a moral failure by any means and once an individual is addicted, we have lost the power to choose. </a:t>
            </a:r>
          </a:p>
          <a:p>
            <a:pPr marL="171450" indent="-171450">
              <a:buFontTx/>
              <a:buChar char="-"/>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pPr defTabSz="933237">
              <a:defRPr/>
            </a:pPr>
            <a:fld id="{B780D727-3333-484C-A4E5-5F53917B733E}" type="slidenum">
              <a:rPr lang="en-US">
                <a:solidFill>
                  <a:prstClr val="black"/>
                </a:solidFill>
                <a:latin typeface="Calibri" panose="020F0502020204030204"/>
              </a:rPr>
              <a:pPr defTabSz="9332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93419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593"/>
              </a:lnSpc>
            </a:pPr>
            <a:r>
              <a:rPr lang="en-US" b="1"/>
              <a:t>SAY</a:t>
            </a:r>
            <a:r>
              <a:rPr lang="en-US"/>
              <a:t>: </a:t>
            </a:r>
            <a:endParaRPr lang="en-US">
              <a:cs typeface="Calibri"/>
            </a:endParaRPr>
          </a:p>
          <a:p>
            <a:pPr marL="171450" indent="-171450">
              <a:lnSpc>
                <a:spcPts val="4593"/>
              </a:lnSpc>
              <a:buFontTx/>
              <a:buChar char="-"/>
            </a:pPr>
            <a:r>
              <a:rPr lang="en-US"/>
              <a:t>Along with the definition of Addiction,</a:t>
            </a:r>
            <a:r>
              <a:rPr lang="en-US" baseline="0"/>
              <a:t> it is important to understand the definition of </a:t>
            </a:r>
            <a:r>
              <a:rPr lang="en-US"/>
              <a:t>Substance Use Disorder.</a:t>
            </a:r>
            <a:endParaRPr lang="en-US">
              <a:cs typeface="Calibri"/>
            </a:endParaRPr>
          </a:p>
          <a:p>
            <a:pPr marL="171450" indent="-171450">
              <a:lnSpc>
                <a:spcPts val="4593"/>
              </a:lnSpc>
              <a:buFontTx/>
              <a:buChar char="-"/>
            </a:pPr>
            <a:endParaRPr lang="en-US"/>
          </a:p>
          <a:p>
            <a:pPr marL="171450" indent="-171450">
              <a:lnSpc>
                <a:spcPts val="4593"/>
              </a:lnSpc>
              <a:buFontTx/>
              <a:buChar char="-"/>
            </a:pPr>
            <a:r>
              <a:rPr lang="en-US"/>
              <a:t>According to the Substance Abuse and Mental Health Service Administration, otherwise known as SAMHSA, a Substance Use Disorder is when </a:t>
            </a:r>
            <a:r>
              <a:rPr lang="en-US" spc="31">
                <a:solidFill>
                  <a:srgbClr val="7564AB"/>
                </a:solidFill>
                <a:latin typeface="Montserrat Light"/>
              </a:rPr>
              <a:t>the recurrent use of alcohol and/or other drugs cause clinical and functional impairment, such as health problems, disability, and failure to meet major responsibilities at work, school, or home. </a:t>
            </a:r>
          </a:p>
          <a:p>
            <a:pPr marL="171450" indent="-171450">
              <a:lnSpc>
                <a:spcPts val="4593"/>
              </a:lnSpc>
              <a:buFontTx/>
              <a:buChar char="-"/>
            </a:pPr>
            <a:endParaRPr lang="en-US" spc="31">
              <a:solidFill>
                <a:srgbClr val="7564AB"/>
              </a:solidFill>
              <a:latin typeface="Montserrat Light"/>
            </a:endParaRPr>
          </a:p>
          <a:p>
            <a:pPr marL="171450" indent="-171450">
              <a:lnSpc>
                <a:spcPts val="4593"/>
              </a:lnSpc>
              <a:buFontTx/>
              <a:buChar char="-"/>
            </a:pPr>
            <a:r>
              <a:rPr lang="en-US" spc="31">
                <a:solidFill>
                  <a:srgbClr val="7564AB"/>
                </a:solidFill>
                <a:latin typeface="Montserrat Light"/>
              </a:rPr>
              <a:t>There are often many</a:t>
            </a:r>
            <a:r>
              <a:rPr lang="en-US" spc="31" baseline="0">
                <a:solidFill>
                  <a:srgbClr val="7564AB"/>
                </a:solidFill>
                <a:latin typeface="Montserrat Light"/>
              </a:rPr>
              <a:t> b</a:t>
            </a:r>
            <a:r>
              <a:rPr lang="en-US" spc="31">
                <a:solidFill>
                  <a:srgbClr val="7564AB"/>
                </a:solidFill>
                <a:latin typeface="Montserrat Light"/>
              </a:rPr>
              <a:t>ehavioral, physical, and social changes that take place and have a negative impact on life.</a:t>
            </a:r>
          </a:p>
          <a:p>
            <a:pPr>
              <a:lnSpc>
                <a:spcPts val="4593"/>
              </a:lnSpc>
            </a:pPr>
            <a:endParaRPr lang="en-US" spc="31">
              <a:solidFill>
                <a:srgbClr val="7564AB"/>
              </a:solidFill>
              <a:latin typeface="Montserrat Light"/>
            </a:endParaRPr>
          </a:p>
          <a:p>
            <a:pPr>
              <a:lnSpc>
                <a:spcPts val="4593"/>
              </a:lnSpc>
            </a:pPr>
            <a:endParaRPr lang="en-US" spc="31">
              <a:solidFill>
                <a:srgbClr val="7564AB"/>
              </a:solidFill>
              <a:latin typeface="Montserrat Light"/>
            </a:endParaRPr>
          </a:p>
          <a:p>
            <a:pPr>
              <a:lnSpc>
                <a:spcPts val="4593"/>
              </a:lnSpc>
            </a:pPr>
            <a:r>
              <a:rPr lang="en-US" b="1" spc="31">
                <a:solidFill>
                  <a:srgbClr val="7564AB"/>
                </a:solidFill>
                <a:latin typeface="Montserrat Light"/>
              </a:rPr>
              <a:t>SAY:</a:t>
            </a:r>
            <a:r>
              <a:rPr lang="en-US" spc="31">
                <a:solidFill>
                  <a:srgbClr val="7564AB"/>
                </a:solidFill>
                <a:latin typeface="Montserrat Light"/>
              </a:rPr>
              <a:t> </a:t>
            </a:r>
          </a:p>
          <a:p>
            <a:pPr marL="171450" indent="-171450">
              <a:lnSpc>
                <a:spcPts val="4593"/>
              </a:lnSpc>
              <a:buFontTx/>
              <a:buChar char="-"/>
            </a:pPr>
            <a:r>
              <a:rPr lang="en-US" spc="31">
                <a:solidFill>
                  <a:srgbClr val="7564AB"/>
                </a:solidFill>
                <a:latin typeface="Montserrat Light"/>
              </a:rPr>
              <a:t>I</a:t>
            </a:r>
            <a:r>
              <a:rPr lang="en-US" spc="31" baseline="0">
                <a:solidFill>
                  <a:srgbClr val="7564AB"/>
                </a:solidFill>
                <a:latin typeface="Montserrat Light"/>
              </a:rPr>
              <a:t> would also like to point out that</a:t>
            </a:r>
            <a:r>
              <a:rPr lang="en-US" spc="31">
                <a:solidFill>
                  <a:srgbClr val="7564AB"/>
                </a:solidFill>
                <a:latin typeface="Montserrat Light"/>
              </a:rPr>
              <a:t> it says Substance USE disorder instead of substance abuse disorder… I’ll let you sit with that for a</a:t>
            </a:r>
            <a:r>
              <a:rPr lang="en-US" spc="31" baseline="0">
                <a:solidFill>
                  <a:srgbClr val="7564AB"/>
                </a:solidFill>
                <a:latin typeface="Montserrat Light"/>
              </a:rPr>
              <a:t> moment… </a:t>
            </a:r>
            <a:r>
              <a:rPr lang="en-US" spc="31">
                <a:solidFill>
                  <a:srgbClr val="7564AB"/>
                </a:solidFill>
                <a:latin typeface="Montserrat Light"/>
              </a:rPr>
              <a:t>Does anyone have</a:t>
            </a:r>
            <a:r>
              <a:rPr lang="en-US" spc="31" baseline="0">
                <a:solidFill>
                  <a:srgbClr val="7564AB"/>
                </a:solidFill>
                <a:latin typeface="Montserrat Light"/>
              </a:rPr>
              <a:t> any ideas why that may be? </a:t>
            </a:r>
            <a:endParaRPr lang="en-US" spc="31">
              <a:solidFill>
                <a:srgbClr val="7564AB"/>
              </a:solidFill>
              <a:latin typeface="Montserrat Light"/>
            </a:endParaRPr>
          </a:p>
          <a:p>
            <a:pPr marL="171450" indent="-171450">
              <a:lnSpc>
                <a:spcPts val="4593"/>
              </a:lnSpc>
              <a:buFontTx/>
              <a:buChar char="-"/>
            </a:pPr>
            <a:r>
              <a:rPr lang="en-US" spc="31">
                <a:solidFill>
                  <a:srgbClr val="7564AB"/>
                </a:solidFill>
                <a:latin typeface="Montserrat Light"/>
              </a:rPr>
              <a:t>**Let Group think**</a:t>
            </a:r>
          </a:p>
          <a:p>
            <a:pPr>
              <a:lnSpc>
                <a:spcPts val="4593"/>
              </a:lnSpc>
            </a:pPr>
            <a:endParaRPr lang="en-US" spc="31">
              <a:solidFill>
                <a:srgbClr val="7564AB"/>
              </a:solidFill>
              <a:latin typeface="Montserrat Light"/>
            </a:endParaRPr>
          </a:p>
          <a:p>
            <a:pPr marL="171450" indent="-171450">
              <a:lnSpc>
                <a:spcPts val="4593"/>
              </a:lnSpc>
              <a:buFontTx/>
              <a:buChar char="-"/>
            </a:pPr>
            <a:r>
              <a:rPr lang="en-US" spc="31">
                <a:solidFill>
                  <a:srgbClr val="7564AB"/>
                </a:solidFill>
                <a:latin typeface="Montserrat Light"/>
              </a:rPr>
              <a:t>While this is a topic we are going to touch later on, I wanted to point out the famous saying “its not what you’re saying, its how you say it….” Sometimes the words we apply to certain diseases, particularly addiction, can be daunting or have some negative cognitive associations… for example, Mental Health vs. Mental illness. </a:t>
            </a:r>
          </a:p>
          <a:p>
            <a:pPr marL="171450" indent="-171450">
              <a:lnSpc>
                <a:spcPts val="4593"/>
              </a:lnSpc>
              <a:buFontTx/>
              <a:buChar char="-"/>
            </a:pPr>
            <a:endParaRPr lang="en-US" spc="31">
              <a:solidFill>
                <a:srgbClr val="7564AB"/>
              </a:solidFill>
              <a:latin typeface="Montserrat Light"/>
            </a:endParaRPr>
          </a:p>
          <a:p>
            <a:pPr marL="171450" indent="-171450">
              <a:lnSpc>
                <a:spcPts val="4593"/>
              </a:lnSpc>
              <a:buFontTx/>
              <a:buChar char="-"/>
            </a:pPr>
            <a:r>
              <a:rPr lang="en-US" spc="31">
                <a:solidFill>
                  <a:srgbClr val="7564AB"/>
                </a:solidFill>
                <a:latin typeface="Montserrat Light"/>
              </a:rPr>
              <a:t>I just wanted to plant the seed,</a:t>
            </a:r>
            <a:r>
              <a:rPr lang="en-US" spc="31" baseline="0">
                <a:solidFill>
                  <a:srgbClr val="7564AB"/>
                </a:solidFill>
                <a:latin typeface="Montserrat Light"/>
              </a:rPr>
              <a:t> and it is s</a:t>
            </a:r>
            <a:r>
              <a:rPr lang="en-US" spc="31">
                <a:solidFill>
                  <a:srgbClr val="7564AB"/>
                </a:solidFill>
                <a:latin typeface="Montserrat Light"/>
              </a:rPr>
              <a:t>omething to think about while we move through this training. </a:t>
            </a:r>
          </a:p>
          <a:p>
            <a:pPr marL="171450" indent="-171450">
              <a:lnSpc>
                <a:spcPts val="4593"/>
              </a:lnSpc>
              <a:buFontTx/>
              <a:buChar char="-"/>
            </a:pPr>
            <a:endParaRPr lang="en-US" spc="31">
              <a:solidFill>
                <a:srgbClr val="7564AB"/>
              </a:solidFill>
              <a:latin typeface="Montserrat Light"/>
            </a:endParaRPr>
          </a:p>
          <a:p>
            <a:r>
              <a:rPr lang="en-US">
                <a:cs typeface="Calibri"/>
              </a:rPr>
              <a:t>-For</a:t>
            </a:r>
            <a:r>
              <a:rPr lang="en-US" baseline="0">
                <a:cs typeface="Calibri"/>
              </a:rPr>
              <a:t> your first opportunity to practice allyship, you can sign the petition to change National Institute of Drug Abuse, National Institute on Alcohol Abuse and Alcoholism, Substance Abuse and Mental Health Services Administration.</a:t>
            </a:r>
            <a:r>
              <a:rPr lang="en-US">
                <a:cs typeface="Calibri"/>
              </a:rPr>
              <a:t> </a:t>
            </a:r>
            <a:r>
              <a:rPr lang="en-US" baseline="0">
                <a:cs typeface="Calibri"/>
              </a:rPr>
              <a:t> I have just entered the link into the chat. https://actionnetwork.org/petitions/change-the-name-end-the-stigma</a:t>
            </a:r>
            <a:endParaRPr lang="en-US"/>
          </a:p>
          <a:p>
            <a:endParaRPr lang="en-US" b="1"/>
          </a:p>
          <a:p>
            <a:r>
              <a:rPr lang="en-US" b="1"/>
              <a:t>ADDITIONAL NOTES _ USE ONLY IF GROUP ASKS:</a:t>
            </a:r>
            <a:endParaRPr lang="en-US" b="1">
              <a:cs typeface="Calibri"/>
            </a:endParaRPr>
          </a:p>
          <a:p>
            <a:r>
              <a:rPr lang="en-US"/>
              <a:t>Below is a list of diagnostic criteria:</a:t>
            </a:r>
          </a:p>
          <a:p>
            <a:endParaRPr lang="en-US">
              <a:cs typeface="Calibri"/>
            </a:endParaRPr>
          </a:p>
          <a:p>
            <a:pPr marL="171450" lvl="0" indent="-171450">
              <a:buFont typeface="Arial" panose="020B0604020202020204" pitchFamily="34" charset="0"/>
              <a:buChar char="•"/>
            </a:pPr>
            <a:r>
              <a:rPr lang="en-US"/>
              <a:t>Using more than intended (in quantity, frequency or duration of use)</a:t>
            </a:r>
            <a:endParaRPr lang="en-US">
              <a:cs typeface="Calibri"/>
            </a:endParaRPr>
          </a:p>
          <a:p>
            <a:pPr marL="171450" lvl="0" indent="-171450">
              <a:buFont typeface="Arial" panose="020B0604020202020204" pitchFamily="34" charset="0"/>
              <a:buChar char="•"/>
            </a:pPr>
            <a:r>
              <a:rPr lang="en-US"/>
              <a:t>Increasing tolerance (i.e., needing more of the substance to feel the same effect)</a:t>
            </a:r>
            <a:endParaRPr lang="en-US">
              <a:cs typeface="Calibri"/>
            </a:endParaRPr>
          </a:p>
          <a:p>
            <a:pPr marL="171450" lvl="0" indent="-171450">
              <a:buFont typeface="Arial" panose="020B0604020202020204" pitchFamily="34" charset="0"/>
              <a:buChar char="•"/>
            </a:pPr>
            <a:r>
              <a:rPr lang="en-US"/>
              <a:t>Withdrawal symptoms</a:t>
            </a:r>
            <a:endParaRPr lang="en-US">
              <a:cs typeface="Calibri"/>
            </a:endParaRPr>
          </a:p>
          <a:p>
            <a:pPr marL="171450" lvl="0" indent="-171450">
              <a:buFont typeface="Arial" panose="020B0604020202020204" pitchFamily="34" charset="0"/>
              <a:buChar char="•"/>
            </a:pPr>
            <a:r>
              <a:rPr lang="en-US"/>
              <a:t>Wanting to reduce use or stop use, but not being able to</a:t>
            </a:r>
            <a:endParaRPr lang="en-US">
              <a:cs typeface="Calibri"/>
            </a:endParaRPr>
          </a:p>
          <a:p>
            <a:pPr marL="171450" lvl="0" indent="-171450">
              <a:buFont typeface="Arial" panose="020B0604020202020204" pitchFamily="34" charset="0"/>
              <a:buChar char="•"/>
            </a:pPr>
            <a:r>
              <a:rPr lang="en-US"/>
              <a:t>Craving for the substance </a:t>
            </a:r>
            <a:endParaRPr lang="en-US">
              <a:cs typeface="Calibri"/>
            </a:endParaRPr>
          </a:p>
          <a:p>
            <a:pPr marL="171450" lvl="0" indent="-171450">
              <a:buFont typeface="Arial" panose="020B0604020202020204" pitchFamily="34" charset="0"/>
              <a:buChar char="•"/>
            </a:pPr>
            <a:r>
              <a:rPr lang="en-US"/>
              <a:t>Giving up important activities because of substance use</a:t>
            </a:r>
            <a:endParaRPr lang="en-US">
              <a:cs typeface="Calibri"/>
            </a:endParaRPr>
          </a:p>
          <a:p>
            <a:pPr marL="171450" lvl="0" indent="-171450">
              <a:buFont typeface="Arial" panose="020B0604020202020204" pitchFamily="34" charset="0"/>
              <a:buChar char="•"/>
            </a:pPr>
            <a:r>
              <a:rPr lang="en-US"/>
              <a:t>Continuing to use despite danger</a:t>
            </a:r>
            <a:endParaRPr lang="en-US">
              <a:cs typeface="Calibri"/>
            </a:endParaRPr>
          </a:p>
          <a:p>
            <a:pPr marL="171450" lvl="0" indent="-171450">
              <a:buFont typeface="Arial" panose="020B0604020202020204" pitchFamily="34" charset="0"/>
              <a:buChar char="•"/>
            </a:pPr>
            <a:r>
              <a:rPr lang="en-US"/>
              <a:t>Inability to manage commitments due to substance use</a:t>
            </a:r>
            <a:endParaRPr lang="en-US">
              <a:cs typeface="Calibri"/>
            </a:endParaRPr>
          </a:p>
          <a:p>
            <a:pPr marL="171450" lvl="0" indent="-171450">
              <a:buFont typeface="Arial" panose="020B0604020202020204" pitchFamily="34" charset="0"/>
              <a:buChar char="•"/>
            </a:pPr>
            <a:r>
              <a:rPr lang="en-US"/>
              <a:t>Spending lots of time obtaining, using, and recovering from use</a:t>
            </a:r>
            <a:endParaRPr lang="en-US">
              <a:cs typeface="Calibri"/>
            </a:endParaRPr>
          </a:p>
          <a:p>
            <a:pPr marL="171450" lvl="0" indent="-171450">
              <a:buFont typeface="Arial" panose="020B0604020202020204" pitchFamily="34" charset="0"/>
              <a:buChar char="•"/>
            </a:pPr>
            <a:r>
              <a:rPr lang="en-US"/>
              <a:t>Continuing to use despite negative consequences in relationships</a:t>
            </a:r>
            <a:endParaRPr lang="en-US">
              <a:cs typeface="Calibri"/>
            </a:endParaRPr>
          </a:p>
          <a:p>
            <a:pPr marL="171450" indent="-171450">
              <a:buFont typeface="Arial" panose="020B0604020202020204" pitchFamily="34" charset="0"/>
              <a:buChar char="•"/>
            </a:pPr>
            <a:r>
              <a:rPr lang="en-US"/>
              <a:t>Continuing to use despite making physical or psychological problems worse</a:t>
            </a:r>
            <a:endParaRPr lang="en-US">
              <a:cs typeface="Calibri" panose="020F0502020204030204"/>
            </a:endParaRPr>
          </a:p>
          <a:p>
            <a:pPr marL="171450" indent="-171450">
              <a:buFontTx/>
              <a:buChar char="-"/>
            </a:pPr>
            <a:endParaRPr lang="en-US">
              <a:cs typeface="+mn-lt"/>
            </a:endParaRPr>
          </a:p>
          <a:p>
            <a:endParaRPr lang="en-US">
              <a:cs typeface="Calibri"/>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9</a:t>
            </a:fld>
            <a:endParaRPr lang="en-US"/>
          </a:p>
        </p:txBody>
      </p:sp>
    </p:spTree>
    <p:extLst>
      <p:ext uri="{BB962C8B-B14F-4D97-AF65-F5344CB8AC3E}">
        <p14:creationId xmlns:p14="http://schemas.microsoft.com/office/powerpoint/2010/main" val="283200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1450" indent="-171450">
              <a:lnSpc>
                <a:spcPts val="4593"/>
              </a:lnSpc>
              <a:buFontTx/>
              <a:buChar char="-"/>
            </a:pPr>
            <a:r>
              <a:rPr lang="en-US" spc="31" baseline="0">
                <a:solidFill>
                  <a:srgbClr val="7564AB"/>
                </a:solidFill>
                <a:latin typeface="Montserrat Light"/>
              </a:rPr>
              <a:t>As we have conducted this training, we heard from participants that they are very interested in the impact of addiction on the brain. So now we have a short 4 minute video to share with you. </a:t>
            </a:r>
          </a:p>
          <a:p>
            <a:endParaRPr lang="en-US" b="1"/>
          </a:p>
          <a:p>
            <a:r>
              <a:rPr lang="en-US" b="1">
                <a:cs typeface="Calibri"/>
              </a:rPr>
              <a:t>DO: </a:t>
            </a:r>
          </a:p>
          <a:p>
            <a:r>
              <a:rPr lang="en-US">
                <a:cs typeface="Calibri"/>
              </a:rPr>
              <a:t>Send link to chat </a:t>
            </a:r>
            <a:r>
              <a:rPr lang="en-US"/>
              <a:t>https://www.youtube.com/watch?v=s0bqT_hxMwI&amp;feature=youtu.be</a:t>
            </a:r>
          </a:p>
          <a:p>
            <a:endParaRPr lang="en-US" b="1"/>
          </a:p>
          <a:p>
            <a:r>
              <a:rPr lang="en-US" b="1"/>
              <a:t>SAY: </a:t>
            </a:r>
          </a:p>
          <a:p>
            <a:r>
              <a:rPr lang="en-US"/>
              <a:t>Please copy and paste the link in the chat, turn on mute, </a:t>
            </a:r>
            <a:r>
              <a:rPr lang="en-US" b="0" baseline="0"/>
              <a:t>and watch </a:t>
            </a:r>
            <a:r>
              <a:rPr lang="en-US"/>
              <a:t>the video. We will give you 4.5 minutes to do this</a:t>
            </a:r>
            <a:r>
              <a:rPr lang="en-US" b="0" baseline="0"/>
              <a:t>.</a:t>
            </a:r>
            <a:r>
              <a:rPr lang="en-US"/>
              <a:t> </a:t>
            </a:r>
          </a:p>
          <a:p>
            <a:endParaRPr lang="en-US">
              <a:cs typeface="Calibri"/>
            </a:endParaRPr>
          </a:p>
          <a:p>
            <a:r>
              <a:rPr lang="en-US" b="1" baseline="0"/>
              <a:t>SAY:</a:t>
            </a:r>
            <a:r>
              <a:rPr lang="en-US" b="0" baseline="0"/>
              <a:t> </a:t>
            </a:r>
          </a:p>
          <a:p>
            <a:r>
              <a:rPr lang="en-US" b="0" baseline="0"/>
              <a:t>Any thoughts on the video? Did you learn anything new? </a:t>
            </a:r>
          </a:p>
          <a:p>
            <a:endParaRPr lang="en-US" b="0" baseline="0"/>
          </a:p>
          <a:p>
            <a:r>
              <a:rPr lang="en-US" b="1" baseline="0"/>
              <a:t>SAY</a:t>
            </a:r>
            <a:r>
              <a:rPr lang="en-US" b="0" baseline="0"/>
              <a:t>: </a:t>
            </a:r>
          </a:p>
          <a:p>
            <a:r>
              <a:rPr lang="en-US" b="0" baseline="0"/>
              <a:t>It is clear after watching that video that once one becomes addicted, the hijacker (in reference to the character from the video) take ahold of our rational thinking.</a:t>
            </a:r>
            <a:endParaRPr lang="en-US" b="0" baseline="0">
              <a:cs typeface="Calibri"/>
            </a:endParaRPr>
          </a:p>
          <a:p>
            <a:endParaRPr lang="en-US">
              <a:cs typeface="Calibri"/>
            </a:endParaRPr>
          </a:p>
          <a:p>
            <a:r>
              <a:rPr lang="en-US" b="1">
                <a:cs typeface="Calibri"/>
              </a:rPr>
              <a:t>DO:</a:t>
            </a:r>
          </a:p>
          <a:p>
            <a:r>
              <a:rPr lang="en-US">
                <a:cs typeface="Calibri"/>
              </a:rPr>
              <a:t>Share personal examples.</a:t>
            </a:r>
          </a:p>
          <a:p>
            <a:endParaRPr lang="en-US">
              <a:cs typeface="Calibri"/>
            </a:endParaRPr>
          </a:p>
          <a:p>
            <a:endParaRPr lang="en-US" b="1">
              <a:cs typeface="Calibri" panose="020F0502020204030204"/>
            </a:endParaRPr>
          </a:p>
        </p:txBody>
      </p:sp>
      <p:sp>
        <p:nvSpPr>
          <p:cNvPr id="4" name="Slide Number Placeholder 3"/>
          <p:cNvSpPr>
            <a:spLocks noGrp="1"/>
          </p:cNvSpPr>
          <p:nvPr>
            <p:ph type="sldNum" sz="quarter" idx="10"/>
          </p:nvPr>
        </p:nvSpPr>
        <p:spPr/>
        <p:txBody>
          <a:bodyPr/>
          <a:lstStyle/>
          <a:p>
            <a:fld id="{B780D727-3333-484C-A4E5-5F53917B733E}" type="slidenum">
              <a:rPr lang="en-US" smtClean="0"/>
              <a:t>10</a:t>
            </a:fld>
            <a:endParaRPr lang="en-US"/>
          </a:p>
        </p:txBody>
      </p:sp>
    </p:spTree>
    <p:extLst>
      <p:ext uri="{BB962C8B-B14F-4D97-AF65-F5344CB8AC3E}">
        <p14:creationId xmlns:p14="http://schemas.microsoft.com/office/powerpoint/2010/main" val="14870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 </a:t>
            </a:r>
          </a:p>
        </p:txBody>
      </p:sp>
      <p:sp>
        <p:nvSpPr>
          <p:cNvPr id="3" name="Content Placeholder 2"/>
          <p:cNvSpPr>
            <a:spLocks noGrp="1"/>
          </p:cNvSpPr>
          <p:nvPr>
            <p:ph idx="1"/>
          </p:nvPr>
        </p:nvSpPr>
        <p:spPr/>
        <p:txBody>
          <a:bodyPr>
            <a:normAutofit/>
          </a:bodyPr>
          <a:lstStyle>
            <a:lvl1pPr>
              <a:defRPr sz="2700"/>
            </a:lvl1pPr>
            <a:lvl2pPr>
              <a:defRPr sz="2700"/>
            </a:lvl2pPr>
            <a:lvl3pPr>
              <a:defRPr sz="27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3925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a:t>
            </a:r>
          </a:p>
        </p:txBody>
      </p:sp>
      <p:sp>
        <p:nvSpPr>
          <p:cNvPr id="3" name="Content Placeholder 2"/>
          <p:cNvSpPr>
            <a:spLocks noGrp="1"/>
          </p:cNvSpPr>
          <p:nvPr>
            <p:ph sz="half" idx="1"/>
          </p:nvPr>
        </p:nvSpPr>
        <p:spPr>
          <a:xfrm>
            <a:off x="914400" y="2488556"/>
            <a:ext cx="8077200" cy="6788150"/>
          </a:xfrm>
        </p:spPr>
        <p:txBody>
          <a:bodyPr>
            <a:normAutofit/>
          </a:bodyPr>
          <a:lstStyle>
            <a:lvl1pPr>
              <a:defRPr sz="3000">
                <a:latin typeface="Arial"/>
                <a:cs typeface="Arial"/>
              </a:defRPr>
            </a:lvl1pPr>
            <a:lvl2pPr>
              <a:defRPr sz="3000">
                <a:latin typeface="Arial"/>
                <a:cs typeface="Arial"/>
              </a:defRPr>
            </a:lvl2pPr>
            <a:lvl3pPr>
              <a:defRPr sz="3000">
                <a:latin typeface="Arial"/>
                <a:cs typeface="Arial"/>
              </a:defRPr>
            </a:lvl3pPr>
            <a:lvl4pPr>
              <a:defRPr sz="3000">
                <a:latin typeface="Arial"/>
                <a:cs typeface="Arial"/>
              </a:defRPr>
            </a:lvl4pPr>
            <a:lvl5pPr>
              <a:defRPr sz="3000">
                <a:latin typeface="Arial"/>
                <a:cs typeface="Arial"/>
              </a:defRPr>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88556"/>
            <a:ext cx="8077200" cy="6788150"/>
          </a:xfrm>
        </p:spPr>
        <p:txBody>
          <a:bodyPr/>
          <a:lstStyle>
            <a:lvl1pPr marL="0" indent="0">
              <a:buNone/>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endParaRPr lang="en-US"/>
          </a:p>
        </p:txBody>
      </p:sp>
      <p:sp>
        <p:nvSpPr>
          <p:cNvPr id="5" name="Date Placeholder 4"/>
          <p:cNvSpPr>
            <a:spLocks noGrp="1"/>
          </p:cNvSpPr>
          <p:nvPr>
            <p:ph type="dt" sz="half" idx="10"/>
          </p:nvPr>
        </p:nvSpPr>
        <p:spPr/>
        <p:txBody>
          <a:bodyPr/>
          <a:lstStyle/>
          <a:p>
            <a:fld id="{3C30CA21-89C5-A040-B01E-D208A7FA3D8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985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Heading</a:t>
            </a:r>
          </a:p>
        </p:txBody>
      </p:sp>
      <p:sp>
        <p:nvSpPr>
          <p:cNvPr id="3" name="Text Placeholder 2"/>
          <p:cNvSpPr>
            <a:spLocks noGrp="1"/>
          </p:cNvSpPr>
          <p:nvPr>
            <p:ph type="body" idx="1" hasCustomPrompt="1"/>
          </p:nvPr>
        </p:nvSpPr>
        <p:spPr>
          <a:xfrm>
            <a:off x="914400" y="2301877"/>
            <a:ext cx="8080376" cy="962024"/>
          </a:xfrm>
        </p:spPr>
        <p:txBody>
          <a:bodyPr anchor="b"/>
          <a:lstStyle>
            <a:lvl1pPr marL="0" indent="0">
              <a:buNone/>
              <a:defRPr sz="3600" b="1">
                <a:latin typeface="Arial"/>
                <a:cs typeface="Aria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Subheading</a:t>
            </a:r>
          </a:p>
        </p:txBody>
      </p:sp>
      <p:sp>
        <p:nvSpPr>
          <p:cNvPr id="4" name="Content Placeholder 3"/>
          <p:cNvSpPr>
            <a:spLocks noGrp="1"/>
          </p:cNvSpPr>
          <p:nvPr>
            <p:ph sz="half" idx="2"/>
          </p:nvPr>
        </p:nvSpPr>
        <p:spPr>
          <a:xfrm>
            <a:off x="914400" y="3263901"/>
            <a:ext cx="8080376" cy="5924550"/>
          </a:xfrm>
        </p:spPr>
        <p:txBody>
          <a:bodyPr>
            <a:normAutofit/>
          </a:bodyPr>
          <a:lstStyle>
            <a:lvl1pPr>
              <a:defRPr sz="2700">
                <a:latin typeface="Arial"/>
                <a:cs typeface="Arial"/>
              </a:defRPr>
            </a:lvl1pPr>
            <a:lvl2pPr>
              <a:defRPr sz="2700">
                <a:latin typeface="Arial"/>
                <a:cs typeface="Arial"/>
              </a:defRPr>
            </a:lvl2pPr>
            <a:lvl3pPr>
              <a:defRPr sz="2700">
                <a:latin typeface="Arial"/>
                <a:cs typeface="Arial"/>
              </a:defRPr>
            </a:lvl3pPr>
            <a:lvl4pPr>
              <a:defRPr sz="2700">
                <a:latin typeface="Arial"/>
                <a:cs typeface="Arial"/>
              </a:defRPr>
            </a:lvl4pPr>
            <a:lvl5pPr>
              <a:defRPr sz="270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9290053" y="2301877"/>
            <a:ext cx="8083550" cy="962024"/>
          </a:xfrm>
        </p:spPr>
        <p:txBody>
          <a:bodyPr anchor="b"/>
          <a:lstStyle>
            <a:lvl1pPr marL="0" indent="0">
              <a:buNone/>
              <a:defRPr sz="3600" b="1">
                <a:latin typeface="Arial"/>
                <a:cs typeface="Aria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Subheading</a:t>
            </a:r>
          </a:p>
        </p:txBody>
      </p:sp>
      <p:sp>
        <p:nvSpPr>
          <p:cNvPr id="6" name="Content Placeholder 5"/>
          <p:cNvSpPr>
            <a:spLocks noGrp="1"/>
          </p:cNvSpPr>
          <p:nvPr>
            <p:ph sz="quarter" idx="4"/>
          </p:nvPr>
        </p:nvSpPr>
        <p:spPr>
          <a:xfrm>
            <a:off x="9290053" y="3263901"/>
            <a:ext cx="8083550" cy="5924550"/>
          </a:xfrm>
        </p:spPr>
        <p:txBody>
          <a:bodyPr>
            <a:normAutofit/>
          </a:bodyPr>
          <a:lstStyle>
            <a:lvl1pPr>
              <a:defRPr sz="2700">
                <a:latin typeface="Arial"/>
                <a:cs typeface="Arial"/>
              </a:defRPr>
            </a:lvl1pPr>
            <a:lvl2pPr>
              <a:defRPr sz="2700">
                <a:latin typeface="Arial"/>
                <a:cs typeface="Arial"/>
              </a:defRPr>
            </a:lvl2pPr>
            <a:lvl3pPr>
              <a:defRPr sz="2700">
                <a:latin typeface="Arial"/>
                <a:cs typeface="Arial"/>
              </a:defRPr>
            </a:lvl3pPr>
            <a:lvl4pPr>
              <a:defRPr sz="2700">
                <a:latin typeface="Arial"/>
                <a:cs typeface="Arial"/>
              </a:defRPr>
            </a:lvl4pPr>
            <a:lvl5pPr>
              <a:defRPr sz="270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78625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07358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33945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9"/>
            <a:ext cx="6016626" cy="1743074"/>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8875"/>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1"/>
            <a:ext cx="6016626" cy="7035800"/>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451415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901"/>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20750"/>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801"/>
            <a:ext cx="10972800" cy="1206500"/>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2199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78535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751"/>
            <a:ext cx="4114800" cy="87757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751"/>
            <a:ext cx="12039600" cy="87757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56526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68649" y="0"/>
            <a:ext cx="18356650" cy="240030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Placeholder 1"/>
          <p:cNvSpPr>
            <a:spLocks noGrp="1"/>
          </p:cNvSpPr>
          <p:nvPr>
            <p:ph type="title"/>
          </p:nvPr>
        </p:nvSpPr>
        <p:spPr>
          <a:xfrm>
            <a:off x="914400" y="412751"/>
            <a:ext cx="16459200" cy="171450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914400" y="2488556"/>
            <a:ext cx="16459200" cy="67881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9275"/>
          </a:xfrm>
          <a:prstGeom prst="rect">
            <a:avLst/>
          </a:prstGeom>
        </p:spPr>
        <p:txBody>
          <a:bodyPr vert="horz" lIns="91440" tIns="45720" rIns="91440" bIns="45720" rtlCol="0" anchor="ctr"/>
          <a:lstStyle>
            <a:lvl1pPr algn="l">
              <a:defRPr sz="1800">
                <a:solidFill>
                  <a:schemeClr val="tx1">
                    <a:tint val="75000"/>
                  </a:schemeClr>
                </a:solidFill>
              </a:defRPr>
            </a:lvl1pPr>
          </a:lstStyle>
          <a:p>
            <a:fld id="{3C30CA21-89C5-A040-B01E-D208A7FA3D8D}" type="datetimeFigureOut">
              <a:rPr lang="en-US" smtClean="0"/>
              <a:t>7/13/2023</a:t>
            </a:fld>
            <a:endParaRPr lang="en-US"/>
          </a:p>
        </p:txBody>
      </p:sp>
      <p:sp>
        <p:nvSpPr>
          <p:cNvPr id="5" name="Footer Placeholder 4"/>
          <p:cNvSpPr>
            <a:spLocks noGrp="1"/>
          </p:cNvSpPr>
          <p:nvPr>
            <p:ph type="ftr" sz="quarter" idx="3"/>
          </p:nvPr>
        </p:nvSpPr>
        <p:spPr>
          <a:xfrm>
            <a:off x="6248400" y="9534527"/>
            <a:ext cx="5791200" cy="549275"/>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9275"/>
          </a:xfrm>
          <a:prstGeom prst="rect">
            <a:avLst/>
          </a:prstGeom>
        </p:spPr>
        <p:txBody>
          <a:bodyPr vert="horz" lIns="91440" tIns="45720" rIns="91440" bIns="45720" rtlCol="0" anchor="ctr"/>
          <a:lstStyle>
            <a:lvl1pPr algn="r">
              <a:defRPr sz="18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2491942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spcBef>
          <a:spcPct val="0"/>
        </a:spcBef>
        <a:buNone/>
        <a:defRPr sz="6600" kern="1200">
          <a:solidFill>
            <a:srgbClr val="FFFFFF"/>
          </a:solidFill>
          <a:latin typeface="Arial"/>
          <a:ea typeface="+mj-ea"/>
          <a:cs typeface="Arial"/>
        </a:defRPr>
      </a:lvl1pPr>
    </p:titleStyle>
    <p:bodyStyle>
      <a:lvl1pPr marL="514350" indent="-514350" algn="l" defTabSz="685800" rtl="0" eaLnBrk="1" latinLnBrk="0" hangingPunct="1">
        <a:spcBef>
          <a:spcPct val="20000"/>
        </a:spcBef>
        <a:buFont typeface="Arial"/>
        <a:buChar char="•"/>
        <a:defRPr sz="2400" kern="1200">
          <a:solidFill>
            <a:schemeClr val="tx1"/>
          </a:solidFill>
          <a:latin typeface="Arial"/>
          <a:ea typeface="+mn-ea"/>
          <a:cs typeface="Arial"/>
        </a:defRPr>
      </a:lvl1pPr>
      <a:lvl2pPr marL="1114425" indent="-428625" algn="l" defTabSz="685800" rtl="0" eaLnBrk="1" latinLnBrk="0" hangingPunct="1">
        <a:spcBef>
          <a:spcPct val="20000"/>
        </a:spcBef>
        <a:buFont typeface="Arial"/>
        <a:buChar char="–"/>
        <a:defRPr sz="2400" kern="1200">
          <a:solidFill>
            <a:schemeClr val="tx1"/>
          </a:solidFill>
          <a:latin typeface="Arial"/>
          <a:ea typeface="+mn-ea"/>
          <a:cs typeface="Arial"/>
        </a:defRPr>
      </a:lvl2pPr>
      <a:lvl3pPr marL="1714500" indent="-342900" algn="l" defTabSz="685800" rtl="0" eaLnBrk="1" latinLnBrk="0" hangingPunct="1">
        <a:spcBef>
          <a:spcPct val="20000"/>
        </a:spcBef>
        <a:buFont typeface="Arial"/>
        <a:buChar char="•"/>
        <a:defRPr sz="2400" kern="1200">
          <a:solidFill>
            <a:schemeClr val="tx1"/>
          </a:solidFill>
          <a:latin typeface="Arial"/>
          <a:ea typeface="+mn-ea"/>
          <a:cs typeface="Arial"/>
        </a:defRPr>
      </a:lvl3pPr>
      <a:lvl4pPr marL="2400300" indent="-342900" algn="l" defTabSz="685800" rtl="0" eaLnBrk="1" latinLnBrk="0" hangingPunct="1">
        <a:spcBef>
          <a:spcPct val="20000"/>
        </a:spcBef>
        <a:buFont typeface="Arial"/>
        <a:buChar char="–"/>
        <a:defRPr sz="2400" kern="1200">
          <a:solidFill>
            <a:schemeClr val="tx1"/>
          </a:solidFill>
          <a:latin typeface="Arial"/>
          <a:ea typeface="+mn-ea"/>
          <a:cs typeface="Arial"/>
        </a:defRPr>
      </a:lvl4pPr>
      <a:lvl5pPr marL="3086100" indent="-342900" algn="l" defTabSz="685800" rtl="0" eaLnBrk="1" latinLnBrk="0" hangingPunct="1">
        <a:spcBef>
          <a:spcPct val="20000"/>
        </a:spcBef>
        <a:buFont typeface="Arial"/>
        <a:buChar char="»"/>
        <a:defRPr sz="2400" kern="1200">
          <a:solidFill>
            <a:schemeClr val="tx1"/>
          </a:solidFill>
          <a:latin typeface="Arial"/>
          <a:ea typeface="+mn-ea"/>
          <a:cs typeface="Arial"/>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iKjBKDdg6d4?feature=oembed" TargetMode="External"/><Relationship Id="rId5" Type="http://schemas.openxmlformats.org/officeDocument/2006/relationships/image" Target="../media/image9.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hyperlink" Target="http://www.williamwhitepapers.com/pr/2001RhetoricofRecoveryAdvocacy.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 y="9417696"/>
            <a:ext cx="18288001" cy="869304"/>
          </a:xfrm>
          <a:prstGeom prst="rect">
            <a:avLst/>
          </a:prstGeom>
          <a:solidFill>
            <a:srgbClr val="FFCC00"/>
          </a:solidFill>
        </p:spPr>
      </p:sp>
      <p:sp>
        <p:nvSpPr>
          <p:cNvPr id="5" name="AutoShape 5"/>
          <p:cNvSpPr/>
          <p:nvPr/>
        </p:nvSpPr>
        <p:spPr>
          <a:xfrm>
            <a:off x="1028700" y="1447421"/>
            <a:ext cx="16230600" cy="115888"/>
          </a:xfrm>
          <a:prstGeom prst="rect">
            <a:avLst/>
          </a:prstGeom>
          <a:solidFill>
            <a:srgbClr val="FFCC00"/>
          </a:solidFill>
        </p:spPr>
      </p:sp>
      <p:sp>
        <p:nvSpPr>
          <p:cNvPr id="7" name="TextBox 7"/>
          <p:cNvSpPr txBox="1"/>
          <p:nvPr/>
        </p:nvSpPr>
        <p:spPr>
          <a:xfrm>
            <a:off x="1028700" y="4738448"/>
            <a:ext cx="16084929" cy="3334247"/>
          </a:xfrm>
          <a:prstGeom prst="rect">
            <a:avLst/>
          </a:prstGeom>
        </p:spPr>
        <p:txBody>
          <a:bodyPr lIns="0" tIns="0" rIns="0" bIns="0" rtlCol="0" anchor="t">
            <a:spAutoFit/>
          </a:bodyPr>
          <a:lstStyle/>
          <a:p>
            <a:pPr>
              <a:lnSpc>
                <a:spcPts val="12960"/>
              </a:lnSpc>
            </a:pPr>
            <a:r>
              <a:rPr lang="en-US" sz="12000" b="1" i="0" spc="840">
                <a:solidFill>
                  <a:srgbClr val="FFFDF5"/>
                </a:solidFill>
                <a:latin typeface="Montserrat"/>
              </a:rPr>
              <a:t>RECOVERY ALLY Training</a:t>
            </a:r>
          </a:p>
        </p:txBody>
      </p:sp>
      <p:sp>
        <p:nvSpPr>
          <p:cNvPr id="12" name="Rectangle 11"/>
          <p:cNvSpPr/>
          <p:nvPr/>
        </p:nvSpPr>
        <p:spPr>
          <a:xfrm>
            <a:off x="202659" y="9564613"/>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pic>
        <p:nvPicPr>
          <p:cNvPr id="3" name="Picture 3" descr="Logo, company name&#10;&#10;Description automatically generated">
            <a:extLst>
              <a:ext uri="{FF2B5EF4-FFF2-40B4-BE49-F238E27FC236}">
                <a16:creationId xmlns:a16="http://schemas.microsoft.com/office/drawing/2014/main" id="{0D6A8240-B8D8-7AC3-7F91-3C09627D2427}"/>
              </a:ext>
            </a:extLst>
          </p:cNvPr>
          <p:cNvPicPr>
            <a:picLocks noChangeAspect="1"/>
          </p:cNvPicPr>
          <p:nvPr/>
        </p:nvPicPr>
        <p:blipFill>
          <a:blip r:embed="rId4"/>
          <a:stretch>
            <a:fillRect/>
          </a:stretch>
        </p:blipFill>
        <p:spPr>
          <a:xfrm>
            <a:off x="6322326" y="1362889"/>
            <a:ext cx="5660408" cy="3791030"/>
          </a:xfrm>
          <a:prstGeom prst="rect">
            <a:avLst/>
          </a:prstGeom>
        </p:spPr>
      </p:pic>
    </p:spTree>
    <p:extLst>
      <p:ext uri="{BB962C8B-B14F-4D97-AF65-F5344CB8AC3E}">
        <p14:creationId xmlns:p14="http://schemas.microsoft.com/office/powerpoint/2010/main" val="4164943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p:cNvSpPr txBox="1"/>
          <p:nvPr/>
        </p:nvSpPr>
        <p:spPr>
          <a:xfrm>
            <a:off x="228600" y="9563100"/>
            <a:ext cx="4419600" cy="369332"/>
          </a:xfrm>
          <a:prstGeom prst="rect">
            <a:avLst/>
          </a:prstGeom>
          <a:noFill/>
        </p:spPr>
        <p:txBody>
          <a:bodyPr wrap="square" rtlCol="0">
            <a:spAutoFit/>
          </a:bodyPr>
          <a:lstStyle/>
          <a:p>
            <a:r>
              <a:rPr lang="en-US"/>
              <a:t>Source: Addiction Policy Forum</a:t>
            </a:r>
          </a:p>
        </p:txBody>
      </p:sp>
      <p:pic>
        <p:nvPicPr>
          <p:cNvPr id="3" name="Picture 3" descr="Logo, company name&#10;&#10;Description automatically generated">
            <a:extLst>
              <a:ext uri="{FF2B5EF4-FFF2-40B4-BE49-F238E27FC236}">
                <a16:creationId xmlns:a16="http://schemas.microsoft.com/office/drawing/2014/main" id="{3FAB9113-A23B-0D53-A1D2-6F59D506A68A}"/>
              </a:ext>
            </a:extLst>
          </p:cNvPr>
          <p:cNvPicPr>
            <a:picLocks noChangeAspect="1"/>
          </p:cNvPicPr>
          <p:nvPr/>
        </p:nvPicPr>
        <p:blipFill>
          <a:blip r:embed="rId4"/>
          <a:stretch>
            <a:fillRect/>
          </a:stretch>
        </p:blipFill>
        <p:spPr>
          <a:xfrm>
            <a:off x="15011693" y="8129307"/>
            <a:ext cx="3681483" cy="2460374"/>
          </a:xfrm>
          <a:prstGeom prst="rect">
            <a:avLst/>
          </a:prstGeom>
        </p:spPr>
      </p:pic>
      <p:pic>
        <p:nvPicPr>
          <p:cNvPr id="2" name="Online Media 1" title="The Hijacker || Episode 1">
            <a:hlinkClick r:id="" action="ppaction://media"/>
            <a:extLst>
              <a:ext uri="{FF2B5EF4-FFF2-40B4-BE49-F238E27FC236}">
                <a16:creationId xmlns:a16="http://schemas.microsoft.com/office/drawing/2014/main" id="{E95BF146-8123-F7BC-DD31-4E06389BF28F}"/>
              </a:ext>
            </a:extLst>
          </p:cNvPr>
          <p:cNvPicPr>
            <a:picLocks noRot="1" noChangeAspect="1"/>
          </p:cNvPicPr>
          <p:nvPr>
            <a:videoFile r:link="rId1"/>
          </p:nvPr>
        </p:nvPicPr>
        <p:blipFill>
          <a:blip r:embed="rId5"/>
          <a:stretch>
            <a:fillRect/>
          </a:stretch>
        </p:blipFill>
        <p:spPr>
          <a:xfrm>
            <a:off x="2008037" y="673459"/>
            <a:ext cx="13991564" cy="8681288"/>
          </a:xfrm>
          <a:prstGeom prst="rect">
            <a:avLst/>
          </a:prstGeom>
        </p:spPr>
      </p:pic>
    </p:spTree>
    <p:extLst>
      <p:ext uri="{BB962C8B-B14F-4D97-AF65-F5344CB8AC3E}">
        <p14:creationId xmlns:p14="http://schemas.microsoft.com/office/powerpoint/2010/main" val="2481208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3" t="1677" r="7571" b="1160"/>
          <a:stretch>
            <a:fillRect/>
          </a:stretch>
        </p:blipFill>
        <p:spPr>
          <a:xfrm>
            <a:off x="12047414" y="-266700"/>
            <a:ext cx="6544853" cy="10895534"/>
          </a:xfrm>
          <a:prstGeom prst="rect">
            <a:avLst/>
          </a:prstGeom>
        </p:spPr>
      </p:pic>
      <p:sp>
        <p:nvSpPr>
          <p:cNvPr id="4" name="AutoShape 4"/>
          <p:cNvSpPr/>
          <p:nvPr/>
        </p:nvSpPr>
        <p:spPr>
          <a:xfrm>
            <a:off x="-304267" y="9417696"/>
            <a:ext cx="18896534" cy="1072147"/>
          </a:xfrm>
          <a:prstGeom prst="rect">
            <a:avLst/>
          </a:prstGeom>
          <a:solidFill>
            <a:srgbClr val="FFCC37"/>
          </a:solidFill>
        </p:spPr>
      </p:sp>
      <p:sp>
        <p:nvSpPr>
          <p:cNvPr id="6" name="TextBox 6"/>
          <p:cNvSpPr txBox="1"/>
          <p:nvPr/>
        </p:nvSpPr>
        <p:spPr>
          <a:xfrm>
            <a:off x="1029488" y="192010"/>
            <a:ext cx="10781511" cy="1151341"/>
          </a:xfrm>
          <a:prstGeom prst="rect">
            <a:avLst/>
          </a:prstGeom>
        </p:spPr>
        <p:txBody>
          <a:bodyPr wrap="square" lIns="0" tIns="0" rIns="0" bIns="0" rtlCol="0" anchor="t">
            <a:spAutoFit/>
          </a:bodyPr>
          <a:lstStyle/>
          <a:p>
            <a:pPr>
              <a:lnSpc>
                <a:spcPts val="9450"/>
              </a:lnSpc>
            </a:pPr>
            <a:r>
              <a:rPr lang="en-US" sz="7500" b="1" spc="67">
                <a:solidFill>
                  <a:srgbClr val="6C62CA"/>
                </a:solidFill>
                <a:latin typeface="Montserrat"/>
              </a:rPr>
              <a:t>Key Points</a:t>
            </a:r>
            <a:endParaRPr lang="en-US" sz="7500" b="1" i="0" spc="67">
              <a:solidFill>
                <a:srgbClr val="6C62CA"/>
              </a:solidFill>
              <a:latin typeface="Montserrat"/>
            </a:endParaRPr>
          </a:p>
        </p:txBody>
      </p:sp>
      <p:sp>
        <p:nvSpPr>
          <p:cNvPr id="7" name="TextBox 7"/>
          <p:cNvSpPr txBox="1"/>
          <p:nvPr/>
        </p:nvSpPr>
        <p:spPr>
          <a:xfrm>
            <a:off x="346807" y="2180245"/>
            <a:ext cx="11582400" cy="4078039"/>
          </a:xfrm>
          <a:prstGeom prst="rect">
            <a:avLst/>
          </a:prstGeom>
        </p:spPr>
        <p:txBody>
          <a:bodyPr wrap="square" lIns="0" tIns="0" rIns="0" bIns="0" rtlCol="0" anchor="t">
            <a:spAutoFit/>
          </a:bodyPr>
          <a:lstStyle/>
          <a:p>
            <a:pPr marL="516890" lvl="1" indent="-285750">
              <a:lnSpc>
                <a:spcPts val="4200"/>
              </a:lnSpc>
              <a:spcBef>
                <a:spcPts val="1200"/>
              </a:spcBef>
              <a:spcAft>
                <a:spcPts val="1200"/>
              </a:spcAft>
              <a:buFont typeface="Arial" panose="020B0604020202020204" pitchFamily="34" charset="0"/>
              <a:buChar char="•"/>
            </a:pPr>
            <a:r>
              <a:rPr lang="en-US" sz="3600" spc="28">
                <a:solidFill>
                  <a:srgbClr val="C3BCDA"/>
                </a:solidFill>
                <a:latin typeface="Montserrat Light"/>
              </a:rPr>
              <a:t>Understand the complex nature of </a:t>
            </a:r>
            <a:r>
              <a:rPr lang="en-US" sz="3600" b="1" spc="28">
                <a:solidFill>
                  <a:srgbClr val="C3BCDA"/>
                </a:solidFill>
                <a:latin typeface="Montserrat Light"/>
              </a:rPr>
              <a:t>addiction as a disease</a:t>
            </a:r>
            <a:r>
              <a:rPr lang="en-US" sz="3600" spc="28">
                <a:solidFill>
                  <a:srgbClr val="C3BCDA"/>
                </a:solidFill>
                <a:latin typeface="Montserrat Light"/>
              </a:rPr>
              <a:t> and that substance use disorders often cannot be resolved by the individual simply choosing to stop. </a:t>
            </a:r>
          </a:p>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Confront </a:t>
            </a:r>
            <a:r>
              <a:rPr lang="en-US" sz="3600" b="1" spc="28">
                <a:solidFill>
                  <a:srgbClr val="6C62CA"/>
                </a:solidFill>
                <a:latin typeface="Montserrat Light"/>
              </a:rPr>
              <a:t>myths and stigma </a:t>
            </a:r>
            <a:r>
              <a:rPr lang="en-US" sz="3600" spc="28">
                <a:solidFill>
                  <a:srgbClr val="6C62CA"/>
                </a:solidFill>
                <a:latin typeface="Montserrat Light"/>
              </a:rPr>
              <a:t>regarding addiction and recovery and how its negative impact deters individuals from seeking support </a:t>
            </a:r>
          </a:p>
        </p:txBody>
      </p:sp>
      <p:sp>
        <p:nvSpPr>
          <p:cNvPr id="8" name="AutoShape 8"/>
          <p:cNvSpPr/>
          <p:nvPr/>
        </p:nvSpPr>
        <p:spPr>
          <a:xfrm>
            <a:off x="1352828" y="1489783"/>
            <a:ext cx="9333944" cy="115888"/>
          </a:xfrm>
          <a:prstGeom prst="rect">
            <a:avLst/>
          </a:prstGeom>
          <a:solidFill>
            <a:srgbClr val="6C62CA"/>
          </a:solidFill>
        </p:spPr>
      </p:sp>
    </p:spTree>
    <p:extLst>
      <p:ext uri="{BB962C8B-B14F-4D97-AF65-F5344CB8AC3E}">
        <p14:creationId xmlns:p14="http://schemas.microsoft.com/office/powerpoint/2010/main" val="170964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254246" y="1485900"/>
            <a:ext cx="17779506" cy="7086600"/>
          </a:xfrm>
          <a:prstGeom prst="rect">
            <a:avLst/>
          </a:prstGeom>
          <a:solidFill>
            <a:srgbClr val="6C62CA"/>
          </a:solidFill>
        </p:spPr>
      </p:sp>
      <p:sp>
        <p:nvSpPr>
          <p:cNvPr id="8" name="TextBox 8"/>
          <p:cNvSpPr txBox="1"/>
          <p:nvPr/>
        </p:nvSpPr>
        <p:spPr>
          <a:xfrm>
            <a:off x="357485" y="6692178"/>
            <a:ext cx="3436773" cy="410961"/>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73162" y="168192"/>
            <a:ext cx="17779505" cy="1122808"/>
          </a:xfrm>
          <a:prstGeom prst="rect">
            <a:avLst/>
          </a:prstGeom>
        </p:spPr>
        <p:txBody>
          <a:bodyPr wrap="square" lIns="0" tIns="0" rIns="0" bIns="0" rtlCol="0" anchor="ctr">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kumimoji="0" lang="en-US" sz="6600" b="1" i="0" u="none" strike="noStrike" kern="1200" cap="none" spc="67" normalizeH="0" baseline="0" noProof="0">
                <a:ln>
                  <a:noFill/>
                </a:ln>
                <a:solidFill>
                  <a:srgbClr val="6C62CA"/>
                </a:solidFill>
                <a:effectLst/>
                <a:uLnTx/>
                <a:uFillTx/>
                <a:latin typeface="Montserrat"/>
                <a:ea typeface="+mn-ea"/>
                <a:cs typeface="+mn-cs"/>
              </a:rPr>
              <a:t>Chronic</a:t>
            </a:r>
            <a:r>
              <a:rPr kumimoji="0" lang="en-US" sz="6600" b="1" i="0" u="none" strike="noStrike" kern="1200" cap="none" spc="67" normalizeH="0" noProof="0">
                <a:ln>
                  <a:noFill/>
                </a:ln>
                <a:solidFill>
                  <a:srgbClr val="6C62CA"/>
                </a:solidFill>
                <a:effectLst/>
                <a:uLnTx/>
                <a:uFillTx/>
                <a:latin typeface="Montserrat"/>
                <a:ea typeface="+mn-ea"/>
                <a:cs typeface="+mn-cs"/>
              </a:rPr>
              <a:t> Medical Disorders and Stigma</a:t>
            </a:r>
            <a:endParaRPr lang="en-US" sz="6600" b="1" i="0" u="none" strike="noStrike" kern="1200" cap="none" spc="67" normalizeH="0" baseline="0" noProof="0">
              <a:ln>
                <a:noFill/>
              </a:ln>
              <a:solidFill>
                <a:srgbClr val="6C62CA"/>
              </a:solidFill>
              <a:effectLst/>
              <a:uLnTx/>
              <a:uFillTx/>
              <a:latin typeface="Montserrat"/>
            </a:endParaRPr>
          </a:p>
        </p:txBody>
      </p:sp>
      <p:pic>
        <p:nvPicPr>
          <p:cNvPr id="24" name="Picture 23" descr="White Chicken Enchilada Casserole Recipe | Little Spice J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92" y="1856199"/>
            <a:ext cx="2985578" cy="4480560"/>
          </a:xfrm>
          <a:prstGeom prst="rect">
            <a:avLst/>
          </a:prstGeom>
          <a:ln>
            <a:noFill/>
          </a:ln>
          <a:effectLst>
            <a:outerShdw blurRad="292100" dist="139700" dir="2700000" algn="tl" rotWithShape="0">
              <a:srgbClr val="333333">
                <a:alpha val="65000"/>
              </a:srgbClr>
            </a:outerShdw>
          </a:effectLst>
        </p:spPr>
      </p:pic>
      <p:pic>
        <p:nvPicPr>
          <p:cNvPr id="25" name="Picture 24" descr="dealrocker on Xanga - We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023" y="1856199"/>
            <a:ext cx="4205577" cy="4480560"/>
          </a:xfrm>
          <a:prstGeom prst="rect">
            <a:avLst/>
          </a:prstGeom>
          <a:ln>
            <a:noFill/>
          </a:ln>
          <a:effectLst>
            <a:outerShdw blurRad="292100" dist="139700" dir="2700000" algn="tl" rotWithShape="0">
              <a:srgbClr val="333333">
                <a:alpha val="65000"/>
              </a:srgbClr>
            </a:outerShdw>
          </a:effectLst>
        </p:spPr>
      </p:pic>
      <p:pic>
        <p:nvPicPr>
          <p:cNvPr id="26" name="Picture 25" descr="File:Jamaica road sign R34-2.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5400" y="1856199"/>
            <a:ext cx="4480560" cy="448056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1456206" y="6367751"/>
            <a:ext cx="2985578" cy="923330"/>
          </a:xfrm>
          <a:prstGeom prst="rect">
            <a:avLst/>
          </a:prstGeom>
          <a:noFill/>
        </p:spPr>
        <p:txBody>
          <a:bodyPr wrap="square" rtlCol="0" anchor="ctr">
            <a:spAutoFit/>
          </a:bodyPr>
          <a:lstStyle/>
          <a:p>
            <a:pPr algn="ctr"/>
            <a:r>
              <a:rPr lang="en-US" sz="5400">
                <a:solidFill>
                  <a:srgbClr val="FFC000"/>
                </a:solidFill>
              </a:rPr>
              <a:t>Cancer</a:t>
            </a:r>
          </a:p>
        </p:txBody>
      </p:sp>
      <p:sp>
        <p:nvSpPr>
          <p:cNvPr id="28" name="TextBox 27"/>
          <p:cNvSpPr txBox="1"/>
          <p:nvPr/>
        </p:nvSpPr>
        <p:spPr>
          <a:xfrm>
            <a:off x="6092246" y="6491353"/>
            <a:ext cx="5496807" cy="923330"/>
          </a:xfrm>
          <a:prstGeom prst="rect">
            <a:avLst/>
          </a:prstGeom>
          <a:noFill/>
        </p:spPr>
        <p:txBody>
          <a:bodyPr wrap="square" rtlCol="0" anchor="ctr">
            <a:spAutoFit/>
          </a:bodyPr>
          <a:lstStyle/>
          <a:p>
            <a:pPr algn="ctr"/>
            <a:r>
              <a:rPr lang="en-US" sz="5400">
                <a:solidFill>
                  <a:srgbClr val="FFC000"/>
                </a:solidFill>
              </a:rPr>
              <a:t>Heart Disease</a:t>
            </a:r>
          </a:p>
        </p:txBody>
      </p:sp>
      <p:sp>
        <p:nvSpPr>
          <p:cNvPr id="29" name="TextBox 28"/>
          <p:cNvSpPr txBox="1"/>
          <p:nvPr/>
        </p:nvSpPr>
        <p:spPr>
          <a:xfrm>
            <a:off x="13106400" y="6367751"/>
            <a:ext cx="4053109" cy="923330"/>
          </a:xfrm>
          <a:prstGeom prst="rect">
            <a:avLst/>
          </a:prstGeom>
          <a:noFill/>
        </p:spPr>
        <p:txBody>
          <a:bodyPr wrap="square" rtlCol="0" anchor="ctr">
            <a:spAutoFit/>
          </a:bodyPr>
          <a:lstStyle/>
          <a:p>
            <a:pPr algn="ctr"/>
            <a:r>
              <a:rPr lang="en-US" sz="5400">
                <a:solidFill>
                  <a:srgbClr val="FFC000"/>
                </a:solidFill>
              </a:rPr>
              <a:t>Addiction</a:t>
            </a:r>
          </a:p>
        </p:txBody>
      </p:sp>
      <p:sp>
        <p:nvSpPr>
          <p:cNvPr id="30" name="TextBox 29"/>
          <p:cNvSpPr txBox="1"/>
          <p:nvPr/>
        </p:nvSpPr>
        <p:spPr>
          <a:xfrm>
            <a:off x="966481" y="7210063"/>
            <a:ext cx="4038600" cy="1077218"/>
          </a:xfrm>
          <a:prstGeom prst="rect">
            <a:avLst/>
          </a:prstGeom>
          <a:noFill/>
        </p:spPr>
        <p:txBody>
          <a:bodyPr wrap="square" rtlCol="0" anchor="ctr">
            <a:spAutoFit/>
          </a:bodyPr>
          <a:lstStyle/>
          <a:p>
            <a:pPr algn="ctr"/>
            <a:r>
              <a:rPr lang="en-US" sz="3200">
                <a:solidFill>
                  <a:schemeClr val="bg1"/>
                </a:solidFill>
              </a:rPr>
              <a:t>Weight loss, pain, hair loss, etc.</a:t>
            </a:r>
          </a:p>
        </p:txBody>
      </p:sp>
      <p:sp>
        <p:nvSpPr>
          <p:cNvPr id="31" name="TextBox 30"/>
          <p:cNvSpPr txBox="1"/>
          <p:nvPr/>
        </p:nvSpPr>
        <p:spPr>
          <a:xfrm>
            <a:off x="6380176" y="7328096"/>
            <a:ext cx="4745024" cy="1077218"/>
          </a:xfrm>
          <a:prstGeom prst="rect">
            <a:avLst/>
          </a:prstGeom>
          <a:noFill/>
        </p:spPr>
        <p:txBody>
          <a:bodyPr wrap="square" rtlCol="0" anchor="ctr">
            <a:spAutoFit/>
          </a:bodyPr>
          <a:lstStyle/>
          <a:p>
            <a:pPr algn="ctr"/>
            <a:r>
              <a:rPr lang="en-US" sz="3200">
                <a:solidFill>
                  <a:schemeClr val="bg1"/>
                </a:solidFill>
              </a:rPr>
              <a:t>Chest pain, shortness of breath, etc.</a:t>
            </a:r>
          </a:p>
        </p:txBody>
      </p:sp>
      <p:sp>
        <p:nvSpPr>
          <p:cNvPr id="32" name="TextBox 31"/>
          <p:cNvSpPr txBox="1"/>
          <p:nvPr/>
        </p:nvSpPr>
        <p:spPr>
          <a:xfrm>
            <a:off x="11872630" y="7210063"/>
            <a:ext cx="6474814" cy="1077218"/>
          </a:xfrm>
          <a:prstGeom prst="rect">
            <a:avLst/>
          </a:prstGeom>
          <a:noFill/>
        </p:spPr>
        <p:txBody>
          <a:bodyPr wrap="square" rtlCol="0" anchor="ctr">
            <a:spAutoFit/>
          </a:bodyPr>
          <a:lstStyle/>
          <a:p>
            <a:pPr algn="ctr"/>
            <a:r>
              <a:rPr lang="en-US" sz="3200">
                <a:solidFill>
                  <a:schemeClr val="bg1"/>
                </a:solidFill>
              </a:rPr>
              <a:t>Moody, irritable, irrational, withdrawn, lying, stealing, etc.</a:t>
            </a:r>
          </a:p>
        </p:txBody>
      </p:sp>
      <p:sp>
        <p:nvSpPr>
          <p:cNvPr id="14" name="TextBox 12"/>
          <p:cNvSpPr txBox="1"/>
          <p:nvPr/>
        </p:nvSpPr>
        <p:spPr>
          <a:xfrm>
            <a:off x="-1066800" y="8301419"/>
            <a:ext cx="13233154" cy="1053173"/>
          </a:xfrm>
          <a:prstGeom prst="rect">
            <a:avLst/>
          </a:prstGeom>
        </p:spPr>
        <p:txBody>
          <a:bodyPr wrap="square"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kumimoji="0" lang="en-US" sz="4400" b="1" i="0" u="none" strike="noStrike" kern="1200" cap="none" spc="67" normalizeH="0" baseline="0" noProof="0">
                <a:ln>
                  <a:noFill/>
                </a:ln>
                <a:solidFill>
                  <a:srgbClr val="6C62CA"/>
                </a:solidFill>
                <a:effectLst/>
                <a:uLnTx/>
                <a:uFillTx/>
                <a:latin typeface="Montserrat"/>
                <a:ea typeface="+mn-ea"/>
                <a:cs typeface="+mn-cs"/>
              </a:rPr>
              <a:t>So if addiction is a disease…</a:t>
            </a:r>
            <a:endParaRPr lang="en-US" sz="4400" b="1" i="0" u="none" strike="noStrike" kern="1200" cap="none" spc="67" normalizeH="0" baseline="0" noProof="0">
              <a:ln>
                <a:noFill/>
              </a:ln>
              <a:solidFill>
                <a:srgbClr val="6C62CA"/>
              </a:solidFill>
              <a:effectLst/>
              <a:uLnTx/>
              <a:uFillTx/>
              <a:latin typeface="Montserrat"/>
            </a:endParaRPr>
          </a:p>
        </p:txBody>
      </p:sp>
      <p:sp>
        <p:nvSpPr>
          <p:cNvPr id="15" name="TextBox 12"/>
          <p:cNvSpPr txBox="1"/>
          <p:nvPr/>
        </p:nvSpPr>
        <p:spPr>
          <a:xfrm>
            <a:off x="6019800" y="8983917"/>
            <a:ext cx="14757154" cy="1027782"/>
          </a:xfrm>
          <a:prstGeom prst="rect">
            <a:avLst/>
          </a:prstGeom>
        </p:spPr>
        <p:txBody>
          <a:bodyPr wrap="square"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lang="en-US" sz="3600" b="1" spc="67" noProof="0">
                <a:solidFill>
                  <a:srgbClr val="6C62CA"/>
                </a:solidFill>
                <a:latin typeface="Montserrat"/>
              </a:rPr>
              <a:t>w</a:t>
            </a:r>
            <a:r>
              <a:rPr kumimoji="0" lang="en-US" sz="3600" b="1" i="0" u="none" strike="noStrike" kern="1200" cap="none" spc="67" normalizeH="0" baseline="0" noProof="0">
                <a:ln>
                  <a:noFill/>
                </a:ln>
                <a:solidFill>
                  <a:srgbClr val="6C62CA"/>
                </a:solidFill>
                <a:effectLst/>
                <a:uLnTx/>
                <a:uFillTx/>
                <a:latin typeface="Montserrat"/>
                <a:ea typeface="+mn-ea"/>
                <a:cs typeface="+mn-cs"/>
              </a:rPr>
              <a:t>hy don’t we treat it like one?</a:t>
            </a:r>
            <a:endParaRPr lang="en-US" sz="3600" b="1" i="0" u="none" strike="noStrike" kern="1200" cap="none" spc="67" normalizeH="0" baseline="0" noProof="0">
              <a:ln>
                <a:noFill/>
              </a:ln>
              <a:solidFill>
                <a:srgbClr val="6C62CA"/>
              </a:solidFill>
              <a:effectLst/>
              <a:uLnTx/>
              <a:uFillTx/>
              <a:latin typeface="Montserrat"/>
            </a:endParaRPr>
          </a:p>
        </p:txBody>
      </p:sp>
    </p:spTree>
    <p:extLst>
      <p:ext uri="{BB962C8B-B14F-4D97-AF65-F5344CB8AC3E}">
        <p14:creationId xmlns:p14="http://schemas.microsoft.com/office/powerpoint/2010/main" val="283283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267" y="9417696"/>
            <a:ext cx="18896534" cy="1072147"/>
          </a:xfrm>
          <a:prstGeom prst="rect">
            <a:avLst/>
          </a:prstGeom>
          <a:solidFill>
            <a:srgbClr val="FFCC37"/>
          </a:solidFill>
        </p:spPr>
      </p:sp>
      <p:sp>
        <p:nvSpPr>
          <p:cNvPr id="4" name="TextBox 4"/>
          <p:cNvSpPr txBox="1"/>
          <p:nvPr/>
        </p:nvSpPr>
        <p:spPr>
          <a:xfrm>
            <a:off x="1028700" y="312528"/>
            <a:ext cx="16192224" cy="1151341"/>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1" i="0" u="none" strike="noStrike" kern="1200" cap="none" spc="67" normalizeH="0" baseline="0" noProof="0">
                <a:ln>
                  <a:noFill/>
                </a:ln>
                <a:solidFill>
                  <a:srgbClr val="6C62CA"/>
                </a:solidFill>
                <a:effectLst/>
                <a:uLnTx/>
                <a:uFillTx/>
                <a:latin typeface="Montserrat"/>
                <a:ea typeface="+mn-ea"/>
                <a:cs typeface="+mn-cs"/>
              </a:rPr>
              <a:t>The Power of Labels</a:t>
            </a:r>
            <a:endParaRPr lang="en-US" sz="7500" b="1" i="0" u="none" strike="noStrike" kern="1200" cap="none" spc="67" normalizeH="0" baseline="0" noProof="0">
              <a:ln>
                <a:noFill/>
              </a:ln>
              <a:solidFill>
                <a:srgbClr val="6C62CA"/>
              </a:solidFill>
              <a:effectLst/>
              <a:uLnTx/>
              <a:uFillTx/>
              <a:latin typeface="Montserrat"/>
            </a:endParaRPr>
          </a:p>
        </p:txBody>
      </p:sp>
      <p:sp>
        <p:nvSpPr>
          <p:cNvPr id="5" name="TextBox 5"/>
          <p:cNvSpPr txBox="1"/>
          <p:nvPr/>
        </p:nvSpPr>
        <p:spPr>
          <a:xfrm>
            <a:off x="683644" y="2866857"/>
            <a:ext cx="10665952" cy="1152751"/>
          </a:xfrm>
          <a:prstGeom prst="rect">
            <a:avLst/>
          </a:prstGeom>
        </p:spPr>
        <p:txBody>
          <a:bodyPr wrap="square" lIns="0" tIns="0" rIns="0" bIns="0" rtlCol="0" anchor="t">
            <a:spAutoFit/>
          </a:bodyPr>
          <a:lstStyle/>
          <a:p>
            <a:pPr>
              <a:lnSpc>
                <a:spcPts val="4560"/>
              </a:lnSpc>
              <a:defRPr/>
            </a:pPr>
            <a:r>
              <a:rPr kumimoji="0" lang="en-US" sz="3800" b="1" i="0" u="none" strike="noStrike" kern="1200" cap="none" spc="281" normalizeH="0" baseline="0" noProof="0">
                <a:ln>
                  <a:noFill/>
                </a:ln>
                <a:solidFill>
                  <a:srgbClr val="6C62CA"/>
                </a:solidFill>
                <a:effectLst/>
                <a:uLnTx/>
                <a:uFillTx/>
                <a:latin typeface="Montserrat"/>
                <a:ea typeface="+mn-ea"/>
                <a:cs typeface="+mn-cs"/>
              </a:rPr>
              <a:t>Labels </a:t>
            </a:r>
            <a:r>
              <a:rPr lang="en-US" sz="3800" b="1" spc="281">
                <a:solidFill>
                  <a:srgbClr val="6C62CA"/>
                </a:solidFill>
                <a:latin typeface="Montserrat"/>
              </a:rPr>
              <a:t>impact identity and have the ability to either:</a:t>
            </a:r>
            <a:endParaRPr lang="en-US" sz="3800" b="1" i="0" u="none" strike="noStrike" kern="1200" cap="none" spc="281" normalizeH="0" baseline="0" noProof="0">
              <a:ln>
                <a:noFill/>
              </a:ln>
              <a:solidFill>
                <a:srgbClr val="6C62CA"/>
              </a:solidFill>
              <a:effectLst/>
              <a:uLnTx/>
              <a:uFillTx/>
              <a:latin typeface="Montserrat"/>
            </a:endParaRPr>
          </a:p>
        </p:txBody>
      </p:sp>
      <p:sp>
        <p:nvSpPr>
          <p:cNvPr id="6" name="TextBox 6"/>
          <p:cNvSpPr txBox="1"/>
          <p:nvPr/>
        </p:nvSpPr>
        <p:spPr>
          <a:xfrm>
            <a:off x="1541032" y="4220884"/>
            <a:ext cx="4573877" cy="3462486"/>
          </a:xfrm>
          <a:prstGeom prst="rect">
            <a:avLst/>
          </a:prstGeom>
        </p:spPr>
        <p:txBody>
          <a:bodyPr wrap="square" lIns="0" tIns="0" rIns="0" bIns="0" rtlCol="0" anchor="t">
            <a:spAutoFit/>
          </a:bodyPr>
          <a:lstStyle/>
          <a:p>
            <a:pPr marL="0" marR="0" lvl="0" indent="0"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empower</a:t>
            </a:r>
            <a:endParaRPr lang="en-US" sz="3000" b="0" i="0" u="none" strike="noStrike" kern="1200" cap="none" spc="30" normalizeH="0" baseline="0" noProof="0">
              <a:ln>
                <a:noFill/>
              </a:ln>
              <a:solidFill>
                <a:srgbClr val="6C62CA"/>
              </a:solidFill>
              <a:effectLst/>
              <a:uLnTx/>
              <a:uFillTx/>
              <a:latin typeface="Montserrat Light"/>
            </a:endParaRPr>
          </a:p>
          <a:p>
            <a:pPr marL="0" marR="0" lvl="0" indent="0"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humanize</a:t>
            </a:r>
            <a:endParaRPr lang="en-US" sz="3000" b="0" i="0" u="none" strike="noStrike" kern="1200" cap="none" spc="30" normalizeH="0" baseline="0" noProof="0">
              <a:ln>
                <a:noFill/>
              </a:ln>
              <a:solidFill>
                <a:srgbClr val="6C62CA"/>
              </a:solidFill>
              <a:effectLst/>
              <a:uLnTx/>
              <a:uFillTx/>
              <a:latin typeface="Montserrat Light"/>
            </a:endParaRPr>
          </a:p>
          <a:p>
            <a:pPr marL="0" marR="0" lvl="0" indent="0"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engender compassion</a:t>
            </a:r>
            <a:endParaRPr lang="en-US" sz="3000" b="0" i="0" u="none" strike="noStrike" kern="1200" cap="none" spc="30" normalizeH="0" baseline="0" noProof="0">
              <a:ln>
                <a:noFill/>
              </a:ln>
              <a:solidFill>
                <a:srgbClr val="6C62CA"/>
              </a:solidFill>
              <a:effectLst/>
              <a:uLnTx/>
              <a:uFillTx/>
              <a:latin typeface="Montserrat Light"/>
            </a:endParaRPr>
          </a:p>
          <a:p>
            <a:pPr>
              <a:lnSpc>
                <a:spcPts val="4500"/>
              </a:lnSpc>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motivate</a:t>
            </a:r>
            <a:endParaRPr lang="en-US" sz="3000" spc="30">
              <a:solidFill>
                <a:srgbClr val="6C62CA"/>
              </a:solidFill>
              <a:latin typeface="Montserrat Light"/>
            </a:endParaRPr>
          </a:p>
          <a:p>
            <a:pPr marL="0" marR="0" lvl="0" indent="0"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comfort</a:t>
            </a:r>
            <a:endParaRPr lang="en-US" sz="3000" b="0" i="0" u="none" strike="noStrike" kern="1200" cap="none" spc="30" normalizeH="0" baseline="0" noProof="0">
              <a:ln>
                <a:noFill/>
              </a:ln>
              <a:solidFill>
                <a:srgbClr val="6C62CA"/>
              </a:solidFill>
              <a:effectLst/>
              <a:uLnTx/>
              <a:uFillTx/>
              <a:latin typeface="Montserrat Light"/>
            </a:endParaRPr>
          </a:p>
          <a:p>
            <a:pPr marL="0" marR="0" lvl="0" indent="0" defTabSz="914400" rtl="0" eaLnBrk="1" fontAlgn="auto" latinLnBrk="0" hangingPunct="1">
              <a:lnSpc>
                <a:spcPts val="4500"/>
              </a:lnSpc>
              <a:spcBef>
                <a:spcPts val="0"/>
              </a:spcBef>
              <a:spcAft>
                <a:spcPts val="0"/>
              </a:spcAft>
              <a:buClrTx/>
              <a:buSzTx/>
              <a:buFontTx/>
              <a:buNone/>
              <a:tabLst/>
              <a:defRPr/>
            </a:pPr>
            <a:r>
              <a:rPr lang="en-US" sz="3000" spc="30">
                <a:solidFill>
                  <a:srgbClr val="6C62CA"/>
                </a:solidFill>
                <a:latin typeface="Montserrat Light"/>
              </a:rPr>
              <a:t>unit</a:t>
            </a:r>
            <a:r>
              <a:rPr lang="en-US" sz="3000" spc="30" noProof="0">
                <a:solidFill>
                  <a:srgbClr val="6C62CA"/>
                </a:solidFill>
                <a:latin typeface="Montserrat Light"/>
              </a:rPr>
              <a:t>e</a:t>
            </a:r>
            <a:endParaRPr lang="en-US" sz="3000" b="0" i="0" u="none" strike="noStrike" kern="1200" cap="none" spc="30" normalizeH="0" baseline="0" noProof="0">
              <a:ln>
                <a:noFill/>
              </a:ln>
              <a:solidFill>
                <a:srgbClr val="6C62CA"/>
              </a:solidFill>
              <a:effectLst/>
              <a:uLnTx/>
              <a:uFillTx/>
              <a:latin typeface="Montserrat Light"/>
            </a:endParaRPr>
          </a:p>
        </p:txBody>
      </p:sp>
      <p:sp>
        <p:nvSpPr>
          <p:cNvPr id="7" name="AutoShape 7"/>
          <p:cNvSpPr/>
          <p:nvPr/>
        </p:nvSpPr>
        <p:spPr>
          <a:xfrm>
            <a:off x="1028700" y="1534788"/>
            <a:ext cx="16230600" cy="114300"/>
          </a:xfrm>
          <a:prstGeom prst="rect">
            <a:avLst/>
          </a:prstGeom>
          <a:solidFill>
            <a:srgbClr val="6C62CA"/>
          </a:solidFill>
        </p:spPr>
      </p:sp>
      <p:sp>
        <p:nvSpPr>
          <p:cNvPr id="9" name="Oval 8"/>
          <p:cNvSpPr/>
          <p:nvPr/>
        </p:nvSpPr>
        <p:spPr>
          <a:xfrm>
            <a:off x="11657020" y="897291"/>
            <a:ext cx="5576185" cy="2806182"/>
          </a:xfrm>
          <a:prstGeom prst="ellipse">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11327725" y="1722712"/>
            <a:ext cx="6038333" cy="1354217"/>
          </a:xfrm>
          <a:prstGeom prst="rect">
            <a:avLst/>
          </a:prstGeom>
          <a:noFill/>
        </p:spPr>
        <p:txBody>
          <a:bodyPr wrap="square" lIns="91440" tIns="45720" rIns="91440" bIns="45720" rtlCol="0" anchor="t">
            <a:spAutoFit/>
          </a:bodyPr>
          <a:lstStyle/>
          <a:p>
            <a:pPr algn="ctr"/>
            <a:r>
              <a:rPr lang="en-US" sz="3200"/>
              <a:t>Stigma: a mark of shame or discredit</a:t>
            </a:r>
            <a:endParaRPr lang="en-US" sz="3200">
              <a:cs typeface="Calibri"/>
            </a:endParaRPr>
          </a:p>
          <a:p>
            <a:pPr algn="ctr"/>
            <a:r>
              <a:rPr lang="en-US"/>
              <a:t>(source: Webster’s Dictionary)</a:t>
            </a:r>
            <a:endParaRPr lang="en-US">
              <a:cs typeface="Calibri"/>
            </a:endParaRPr>
          </a:p>
        </p:txBody>
      </p:sp>
      <p:sp>
        <p:nvSpPr>
          <p:cNvPr id="12" name="Rectangle 11"/>
          <p:cNvSpPr/>
          <p:nvPr/>
        </p:nvSpPr>
        <p:spPr>
          <a:xfrm>
            <a:off x="202659" y="9564613"/>
            <a:ext cx="17250454" cy="369332"/>
          </a:xfrm>
          <a:prstGeom prst="rect">
            <a:avLst/>
          </a:prstGeom>
        </p:spPr>
        <p:txBody>
          <a:bodyPr wrap="square">
            <a:spAutoFit/>
          </a:bodyPr>
          <a:lstStyle/>
          <a:p>
            <a:r>
              <a:rPr lang="en-US" b="1" spc="67">
                <a:solidFill>
                  <a:srgbClr val="7564AB"/>
                </a:solidFill>
                <a:latin typeface="Montserrat"/>
              </a:rPr>
              <a:t> </a:t>
            </a:r>
            <a:r>
              <a:rPr lang="en-US">
                <a:hlinkClick r:id="rId3"/>
              </a:rPr>
              <a:t>http://www.williamwhitepapers.com/pr/2001RhetoricofRecoveryAdvocacy.pdf</a:t>
            </a:r>
            <a:endParaRPr lang="en-US">
              <a:solidFill>
                <a:schemeClr val="bg1"/>
              </a:solidFill>
              <a:cs typeface="Calibri"/>
            </a:endParaRPr>
          </a:p>
        </p:txBody>
      </p:sp>
      <p:sp>
        <p:nvSpPr>
          <p:cNvPr id="8" name="TextBox 7">
            <a:extLst>
              <a:ext uri="{FF2B5EF4-FFF2-40B4-BE49-F238E27FC236}">
                <a16:creationId xmlns:a16="http://schemas.microsoft.com/office/drawing/2014/main" id="{9E55F7C7-9811-70FA-3152-15B731155EE8}"/>
              </a:ext>
            </a:extLst>
          </p:cNvPr>
          <p:cNvSpPr txBox="1"/>
          <p:nvPr/>
        </p:nvSpPr>
        <p:spPr>
          <a:xfrm>
            <a:off x="5801264" y="4162245"/>
            <a:ext cx="4895490"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ts val="4500"/>
              </a:lnSpc>
            </a:pPr>
            <a:r>
              <a:rPr lang="en-US" sz="3000">
                <a:solidFill>
                  <a:srgbClr val="6C62CA"/>
                </a:solidFill>
                <a:latin typeface="Segoe UI"/>
                <a:cs typeface="Segoe UI"/>
              </a:rPr>
              <a:t> </a:t>
            </a:r>
            <a:r>
              <a:rPr lang="en-US" sz="3000">
                <a:solidFill>
                  <a:srgbClr val="6C62CA"/>
                </a:solidFill>
                <a:latin typeface="Montserrat Light"/>
                <a:cs typeface="Segoe UI"/>
              </a:rPr>
              <a:t>dis-empower</a:t>
            </a:r>
          </a:p>
          <a:p>
            <a:pPr algn="r">
              <a:lnSpc>
                <a:spcPts val="4500"/>
              </a:lnSpc>
            </a:pPr>
            <a:r>
              <a:rPr lang="en-US" sz="3000">
                <a:solidFill>
                  <a:srgbClr val="6C62CA"/>
                </a:solidFill>
                <a:latin typeface="Montserrat Light"/>
                <a:cs typeface="Segoe UI"/>
              </a:rPr>
              <a:t>objectify</a:t>
            </a:r>
          </a:p>
          <a:p>
            <a:pPr algn="r">
              <a:lnSpc>
                <a:spcPts val="4500"/>
              </a:lnSpc>
            </a:pPr>
            <a:r>
              <a:rPr lang="en-US" sz="3000">
                <a:solidFill>
                  <a:srgbClr val="6C62CA"/>
                </a:solidFill>
                <a:latin typeface="Montserrat Light"/>
                <a:cs typeface="Segoe UI"/>
              </a:rPr>
              <a:t> fear and hatred</a:t>
            </a:r>
          </a:p>
          <a:p>
            <a:pPr algn="r">
              <a:lnSpc>
                <a:spcPts val="4500"/>
              </a:lnSpc>
            </a:pPr>
            <a:r>
              <a:rPr lang="en-US" sz="3000">
                <a:solidFill>
                  <a:srgbClr val="6C62CA"/>
                </a:solidFill>
                <a:latin typeface="Montserrat Light"/>
                <a:cs typeface="Segoe UI"/>
              </a:rPr>
              <a:t>deflate</a:t>
            </a:r>
          </a:p>
          <a:p>
            <a:pPr algn="r">
              <a:lnSpc>
                <a:spcPts val="4500"/>
              </a:lnSpc>
            </a:pPr>
            <a:r>
              <a:rPr lang="en-US" sz="3000">
                <a:solidFill>
                  <a:srgbClr val="6C62CA"/>
                </a:solidFill>
                <a:latin typeface="Montserrat Light"/>
                <a:cs typeface="Segoe UI"/>
              </a:rPr>
              <a:t>wound</a:t>
            </a:r>
          </a:p>
          <a:p>
            <a:pPr algn="r">
              <a:lnSpc>
                <a:spcPts val="4500"/>
              </a:lnSpc>
            </a:pPr>
            <a:r>
              <a:rPr lang="en-US" sz="3000">
                <a:solidFill>
                  <a:srgbClr val="6C62CA"/>
                </a:solidFill>
                <a:latin typeface="Montserrat Light"/>
                <a:cs typeface="Segoe UI"/>
              </a:rPr>
              <a:t>create enmity</a:t>
            </a:r>
          </a:p>
          <a:p>
            <a:pPr algn="r"/>
            <a:endParaRPr lang="en-US">
              <a:cs typeface="Calibri"/>
            </a:endParaRPr>
          </a:p>
        </p:txBody>
      </p:sp>
    </p:spTree>
    <p:extLst>
      <p:ext uri="{BB962C8B-B14F-4D97-AF65-F5344CB8AC3E}">
        <p14:creationId xmlns:p14="http://schemas.microsoft.com/office/powerpoint/2010/main" val="224328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590151" y="859807"/>
            <a:ext cx="6819624" cy="1053173"/>
          </a:xfrm>
          <a:prstGeom prst="rect">
            <a:avLst/>
          </a:prstGeom>
        </p:spPr>
        <p:txBody>
          <a:bodyPr lIns="0" tIns="0" rIns="0" bIns="0" rtlCol="0" anchor="t">
            <a:spAutoFit/>
          </a:bodyPr>
          <a:lstStyle/>
          <a:p>
            <a:pPr algn="ctr">
              <a:lnSpc>
                <a:spcPts val="9450"/>
              </a:lnSpc>
            </a:pPr>
            <a:r>
              <a:rPr lang="en-US" sz="4400" b="1" spc="67">
                <a:solidFill>
                  <a:srgbClr val="7030A0"/>
                </a:solidFill>
                <a:latin typeface="Montserrat"/>
              </a:rPr>
              <a:t>Messages to Abandon</a:t>
            </a:r>
            <a:endParaRPr lang="en-US" sz="4400" b="1" i="0" spc="67">
              <a:solidFill>
                <a:srgbClr val="7030A0"/>
              </a:solidFill>
              <a:latin typeface="Montserrat"/>
            </a:endParaRPr>
          </a:p>
        </p:txBody>
      </p:sp>
      <p:sp>
        <p:nvSpPr>
          <p:cNvPr id="5" name="AutoShape 5"/>
          <p:cNvSpPr/>
          <p:nvPr/>
        </p:nvSpPr>
        <p:spPr>
          <a:xfrm>
            <a:off x="601443" y="2068818"/>
            <a:ext cx="6819900" cy="114300"/>
          </a:xfrm>
          <a:prstGeom prst="rect">
            <a:avLst/>
          </a:prstGeom>
          <a:solidFill>
            <a:srgbClr val="6C62CA"/>
          </a:solidFill>
        </p:spPr>
      </p:sp>
      <p:sp>
        <p:nvSpPr>
          <p:cNvPr id="6" name="TextBox 6"/>
          <p:cNvSpPr txBox="1"/>
          <p:nvPr/>
        </p:nvSpPr>
        <p:spPr>
          <a:xfrm>
            <a:off x="9142320" y="855527"/>
            <a:ext cx="6819624" cy="1065805"/>
          </a:xfrm>
          <a:prstGeom prst="rect">
            <a:avLst/>
          </a:prstGeom>
        </p:spPr>
        <p:txBody>
          <a:bodyPr lIns="0" tIns="0" rIns="0" bIns="0" rtlCol="0" anchor="t">
            <a:spAutoFit/>
          </a:bodyPr>
          <a:lstStyle/>
          <a:p>
            <a:pPr algn="ctr">
              <a:lnSpc>
                <a:spcPts val="9450"/>
              </a:lnSpc>
            </a:pPr>
            <a:r>
              <a:rPr lang="en-US" sz="4400" b="1" spc="67">
                <a:solidFill>
                  <a:schemeClr val="accent6">
                    <a:lumMod val="75000"/>
                  </a:schemeClr>
                </a:solidFill>
                <a:latin typeface="Montserrat"/>
              </a:rPr>
              <a:t>Messages to Adopt</a:t>
            </a:r>
            <a:endParaRPr lang="en-US">
              <a:solidFill>
                <a:schemeClr val="accent6">
                  <a:lumMod val="75000"/>
                </a:schemeClr>
              </a:solidFill>
              <a:cs typeface="Calibri"/>
            </a:endParaRPr>
          </a:p>
        </p:txBody>
      </p:sp>
      <p:sp>
        <p:nvSpPr>
          <p:cNvPr id="7" name="AutoShape 7"/>
          <p:cNvSpPr/>
          <p:nvPr/>
        </p:nvSpPr>
        <p:spPr>
          <a:xfrm>
            <a:off x="9149128" y="2068818"/>
            <a:ext cx="6819900" cy="114300"/>
          </a:xfrm>
          <a:prstGeom prst="rect">
            <a:avLst/>
          </a:prstGeom>
          <a:solidFill>
            <a:schemeClr val="accent6">
              <a:lumMod val="75000"/>
            </a:schemeClr>
          </a:solidFill>
        </p:spPr>
      </p:sp>
      <p:sp>
        <p:nvSpPr>
          <p:cNvPr id="10" name="TextBox 9"/>
          <p:cNvSpPr txBox="1"/>
          <p:nvPr/>
        </p:nvSpPr>
        <p:spPr>
          <a:xfrm>
            <a:off x="668546" y="2298353"/>
            <a:ext cx="6956718" cy="6740307"/>
          </a:xfrm>
          <a:prstGeom prst="rect">
            <a:avLst/>
          </a:prstGeom>
          <a:noFill/>
        </p:spPr>
        <p:txBody>
          <a:bodyPr wrap="square" lIns="91440" tIns="45720" rIns="91440" bIns="45720" rtlCol="0" anchor="t">
            <a:spAutoFit/>
          </a:bodyPr>
          <a:lstStyle/>
          <a:p>
            <a:r>
              <a:rPr lang="en-US" sz="4800"/>
              <a:t>Substance Abuse</a:t>
            </a:r>
            <a:endParaRPr lang="en-US" sz="4800">
              <a:cs typeface="Calibri"/>
            </a:endParaRPr>
          </a:p>
          <a:p>
            <a:r>
              <a:rPr lang="en-US" sz="4800"/>
              <a:t>Clean/Dirty</a:t>
            </a:r>
            <a:endParaRPr lang="en-US" sz="4800">
              <a:cs typeface="Calibri"/>
            </a:endParaRPr>
          </a:p>
          <a:p>
            <a:r>
              <a:rPr lang="en-US" sz="4800"/>
              <a:t>Addict</a:t>
            </a:r>
            <a:endParaRPr lang="en-US" sz="4800">
              <a:cs typeface="Calibri"/>
            </a:endParaRPr>
          </a:p>
          <a:p>
            <a:r>
              <a:rPr lang="en-US" sz="4800"/>
              <a:t>Ex-addict</a:t>
            </a:r>
            <a:endParaRPr lang="en-US" sz="4800">
              <a:cs typeface="Calibri"/>
            </a:endParaRPr>
          </a:p>
          <a:p>
            <a:r>
              <a:rPr lang="en-US" sz="4800"/>
              <a:t>Battling with an addiction</a:t>
            </a:r>
            <a:endParaRPr lang="en-US" sz="4800">
              <a:cs typeface="Calibri"/>
            </a:endParaRPr>
          </a:p>
          <a:p>
            <a:r>
              <a:rPr lang="en-US" sz="4800"/>
              <a:t>Medication as a crutch</a:t>
            </a:r>
            <a:endParaRPr lang="en-US" sz="4800">
              <a:cs typeface="Calibri"/>
            </a:endParaRPr>
          </a:p>
          <a:p>
            <a:r>
              <a:rPr lang="en-US" sz="4800"/>
              <a:t>Addict, junkie, druggie</a:t>
            </a:r>
            <a:endParaRPr lang="en-US" sz="4800">
              <a:cs typeface="Calibri"/>
            </a:endParaRPr>
          </a:p>
          <a:p>
            <a:r>
              <a:rPr lang="en-US" sz="4800"/>
              <a:t>Relapse prevention</a:t>
            </a:r>
            <a:endParaRPr lang="en-US" sz="4800">
              <a:cs typeface="Calibri"/>
            </a:endParaRPr>
          </a:p>
          <a:p>
            <a:r>
              <a:rPr lang="en-US" sz="4800"/>
              <a:t>Relapse</a:t>
            </a:r>
            <a:endParaRPr lang="en-US" sz="4800">
              <a:cs typeface="Calibri"/>
            </a:endParaRPr>
          </a:p>
        </p:txBody>
      </p:sp>
      <p:sp>
        <p:nvSpPr>
          <p:cNvPr id="11" name="TextBox 10"/>
          <p:cNvSpPr txBox="1"/>
          <p:nvPr/>
        </p:nvSpPr>
        <p:spPr>
          <a:xfrm>
            <a:off x="8373980" y="2298353"/>
            <a:ext cx="9914020" cy="6740307"/>
          </a:xfrm>
          <a:prstGeom prst="rect">
            <a:avLst/>
          </a:prstGeom>
          <a:noFill/>
        </p:spPr>
        <p:txBody>
          <a:bodyPr wrap="square" lIns="91440" tIns="45720" rIns="91440" bIns="45720" rtlCol="0" anchor="t">
            <a:spAutoFit/>
          </a:bodyPr>
          <a:lstStyle/>
          <a:p>
            <a:r>
              <a:rPr lang="en-US" sz="4800"/>
              <a:t>Substance use</a:t>
            </a:r>
            <a:endParaRPr lang="en-US" sz="4800">
              <a:cs typeface="Calibri"/>
            </a:endParaRPr>
          </a:p>
          <a:p>
            <a:r>
              <a:rPr lang="en-US" sz="4800"/>
              <a:t>Sober or substance-free</a:t>
            </a:r>
            <a:endParaRPr lang="en-US" sz="4800">
              <a:cs typeface="Calibri"/>
            </a:endParaRPr>
          </a:p>
          <a:p>
            <a:r>
              <a:rPr lang="en-US" sz="4800"/>
              <a:t>Person with a substance use disorder</a:t>
            </a:r>
            <a:endParaRPr lang="en-US" sz="4800">
              <a:cs typeface="Calibri"/>
            </a:endParaRPr>
          </a:p>
          <a:p>
            <a:r>
              <a:rPr lang="en-US" sz="4800"/>
              <a:t>Person living in recovery</a:t>
            </a:r>
            <a:endParaRPr lang="en-US" sz="4800">
              <a:cs typeface="Calibri"/>
            </a:endParaRPr>
          </a:p>
          <a:p>
            <a:r>
              <a:rPr lang="en-US" sz="4800"/>
              <a:t>Person living with an addiction</a:t>
            </a:r>
            <a:endParaRPr lang="en-US" sz="4800">
              <a:cs typeface="Calibri"/>
            </a:endParaRPr>
          </a:p>
          <a:p>
            <a:r>
              <a:rPr lang="en-US" sz="4800"/>
              <a:t>Medication as a treatment tool</a:t>
            </a:r>
            <a:endParaRPr lang="en-US" sz="4800">
              <a:cs typeface="Calibri"/>
            </a:endParaRPr>
          </a:p>
          <a:p>
            <a:r>
              <a:rPr lang="en-US" sz="4800"/>
              <a:t>Person using alcohol or illicit drugs</a:t>
            </a:r>
            <a:endParaRPr lang="en-US" sz="4800">
              <a:cs typeface="Calibri"/>
            </a:endParaRPr>
          </a:p>
          <a:p>
            <a:r>
              <a:rPr lang="en-US" sz="4800"/>
              <a:t>Recovery Management/Enhancement</a:t>
            </a:r>
            <a:endParaRPr lang="en-US" sz="4800">
              <a:cs typeface="Calibri"/>
            </a:endParaRPr>
          </a:p>
          <a:p>
            <a:r>
              <a:rPr lang="en-US" sz="4800"/>
              <a:t>Return to use</a:t>
            </a:r>
            <a:endParaRPr lang="en-US" sz="4800">
              <a:cs typeface="Calibri"/>
            </a:endParaRPr>
          </a:p>
        </p:txBody>
      </p:sp>
      <p:sp>
        <p:nvSpPr>
          <p:cNvPr id="12" name="Rectangle 11"/>
          <p:cNvSpPr/>
          <p:nvPr/>
        </p:nvSpPr>
        <p:spPr>
          <a:xfrm>
            <a:off x="-95294" y="9795784"/>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sp>
        <p:nvSpPr>
          <p:cNvPr id="3" name="&quot;Not Allowed&quot; Symbol 2">
            <a:extLst>
              <a:ext uri="{FF2B5EF4-FFF2-40B4-BE49-F238E27FC236}">
                <a16:creationId xmlns:a16="http://schemas.microsoft.com/office/drawing/2014/main" id="{761AA54D-7C79-082B-12C1-78BC4D35E3FF}"/>
              </a:ext>
            </a:extLst>
          </p:cNvPr>
          <p:cNvSpPr/>
          <p:nvPr/>
        </p:nvSpPr>
        <p:spPr>
          <a:xfrm>
            <a:off x="3579962" y="3515265"/>
            <a:ext cx="1811547" cy="1617452"/>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miley Face 1">
            <a:extLst>
              <a:ext uri="{FF2B5EF4-FFF2-40B4-BE49-F238E27FC236}">
                <a16:creationId xmlns:a16="http://schemas.microsoft.com/office/drawing/2014/main" id="{D87E3FB8-174F-0998-1B61-09320C3DFC38}"/>
              </a:ext>
            </a:extLst>
          </p:cNvPr>
          <p:cNvSpPr/>
          <p:nvPr/>
        </p:nvSpPr>
        <p:spPr>
          <a:xfrm>
            <a:off x="15247189" y="2307565"/>
            <a:ext cx="1660585" cy="1337094"/>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utoShape 2">
            <a:extLst>
              <a:ext uri="{FF2B5EF4-FFF2-40B4-BE49-F238E27FC236}">
                <a16:creationId xmlns:a16="http://schemas.microsoft.com/office/drawing/2014/main" id="{E8247475-0450-88FE-E3C9-C5F887DDCFFE}"/>
              </a:ext>
            </a:extLst>
          </p:cNvPr>
          <p:cNvSpPr/>
          <p:nvPr/>
        </p:nvSpPr>
        <p:spPr>
          <a:xfrm>
            <a:off x="-304267" y="9417696"/>
            <a:ext cx="18896534" cy="1072147"/>
          </a:xfrm>
          <a:prstGeom prst="rect">
            <a:avLst/>
          </a:prstGeom>
          <a:solidFill>
            <a:srgbClr val="FFCC37"/>
          </a:solidFill>
        </p:spPr>
      </p:sp>
      <p:pic>
        <p:nvPicPr>
          <p:cNvPr id="9" name="Picture 3" descr="Logo, company name&#10;&#10;Description automatically generated">
            <a:extLst>
              <a:ext uri="{FF2B5EF4-FFF2-40B4-BE49-F238E27FC236}">
                <a16:creationId xmlns:a16="http://schemas.microsoft.com/office/drawing/2014/main" id="{3B130E5E-3316-182B-C2FF-C184F8C278BD}"/>
              </a:ext>
            </a:extLst>
          </p:cNvPr>
          <p:cNvPicPr>
            <a:picLocks noChangeAspect="1"/>
          </p:cNvPicPr>
          <p:nvPr/>
        </p:nvPicPr>
        <p:blipFill>
          <a:blip r:embed="rId3"/>
          <a:stretch>
            <a:fillRect/>
          </a:stretch>
        </p:blipFill>
        <p:spPr>
          <a:xfrm>
            <a:off x="14723741" y="8030285"/>
            <a:ext cx="3681483" cy="2460374"/>
          </a:xfrm>
          <a:prstGeom prst="rect">
            <a:avLst/>
          </a:prstGeom>
        </p:spPr>
      </p:pic>
      <p:sp>
        <p:nvSpPr>
          <p:cNvPr id="15" name="TextBox 12">
            <a:extLst>
              <a:ext uri="{FF2B5EF4-FFF2-40B4-BE49-F238E27FC236}">
                <a16:creationId xmlns:a16="http://schemas.microsoft.com/office/drawing/2014/main" id="{02737FE6-AEE1-065E-FDA1-EDB67A70C6A1}"/>
              </a:ext>
            </a:extLst>
          </p:cNvPr>
          <p:cNvSpPr txBox="1"/>
          <p:nvPr/>
        </p:nvSpPr>
        <p:spPr>
          <a:xfrm>
            <a:off x="3387084" y="-899"/>
            <a:ext cx="10263002" cy="1151341"/>
          </a:xfrm>
          <a:prstGeom prst="rect">
            <a:avLst/>
          </a:prstGeom>
        </p:spPr>
        <p:txBody>
          <a:bodyPr wrap="square" lIns="0" tIns="0" rIns="0" bIns="0" rtlCol="0" anchor="t">
            <a:spAutoFit/>
          </a:bodyPr>
          <a:lstStyle/>
          <a:p>
            <a:pPr algn="ctr">
              <a:lnSpc>
                <a:spcPts val="9450"/>
              </a:lnSpc>
              <a:defRPr/>
            </a:pPr>
            <a:r>
              <a:rPr lang="en-US" sz="7500" b="1" spc="67" dirty="0">
                <a:solidFill>
                  <a:srgbClr val="6C62CA"/>
                </a:solidFill>
                <a:latin typeface="Montserrat"/>
              </a:rPr>
              <a:t>Speak the language</a:t>
            </a:r>
            <a:endParaRPr lang="en-US" sz="7500" b="1" i="0" u="none" strike="noStrike" kern="1200" cap="none" spc="67" normalizeH="0" baseline="0" noProof="0" dirty="0">
              <a:ln>
                <a:noFill/>
              </a:ln>
              <a:solidFill>
                <a:srgbClr val="6C62CA"/>
              </a:solidFill>
              <a:effectLst/>
              <a:uLnTx/>
              <a:uFillTx/>
              <a:latin typeface="Montserrat"/>
            </a:endParaRPr>
          </a:p>
        </p:txBody>
      </p:sp>
    </p:spTree>
    <p:extLst>
      <p:ext uri="{BB962C8B-B14F-4D97-AF65-F5344CB8AC3E}">
        <p14:creationId xmlns:p14="http://schemas.microsoft.com/office/powerpoint/2010/main" val="24178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889771" y="1588445"/>
            <a:ext cx="7614358" cy="5770811"/>
          </a:xfrm>
          <a:prstGeom prst="rect">
            <a:avLst/>
          </a:prstGeom>
        </p:spPr>
        <p:txBody>
          <a:bodyPr lIns="0" tIns="0" rIns="0" bIns="0" rtlCol="0" anchor="t">
            <a:spAutoFit/>
          </a:bodyPr>
          <a:lstStyle/>
          <a:p>
            <a:pPr>
              <a:lnSpc>
                <a:spcPts val="4500"/>
              </a:lnSpc>
            </a:pPr>
            <a:r>
              <a:rPr lang="en-US" sz="3000" spc="30">
                <a:solidFill>
                  <a:srgbClr val="7564AB"/>
                </a:solidFill>
                <a:latin typeface="Montserrat Light"/>
              </a:rPr>
              <a:t>Your friend</a:t>
            </a:r>
            <a:r>
              <a:rPr lang="en-US" sz="3000" b="0" i="0" spc="30">
                <a:solidFill>
                  <a:srgbClr val="7564AB"/>
                </a:solidFill>
                <a:latin typeface="Montserrat Light"/>
              </a:rPr>
              <a:t> </a:t>
            </a:r>
            <a:r>
              <a:rPr lang="en-US" sz="3000" spc="30">
                <a:solidFill>
                  <a:srgbClr val="7564AB"/>
                </a:solidFill>
                <a:latin typeface="Montserrat Light"/>
              </a:rPr>
              <a:t>talks</a:t>
            </a:r>
            <a:r>
              <a:rPr lang="en-US" sz="3000" b="0" i="0" spc="30">
                <a:solidFill>
                  <a:srgbClr val="7564AB"/>
                </a:solidFill>
                <a:latin typeface="Montserrat Light"/>
              </a:rPr>
              <a:t> about how annoyin</a:t>
            </a:r>
            <a:r>
              <a:rPr lang="en-US" sz="3000" spc="30">
                <a:solidFill>
                  <a:srgbClr val="7564AB"/>
                </a:solidFill>
                <a:latin typeface="Montserrat Light"/>
              </a:rPr>
              <a:t>g a mutual friend of yours has been recently. Your friend begins complaining, "How all this person does is smoke/vape cannabis” and how much of a “loser” this person is, constantly referring to them as “a hippie pot head with no friends…” As an Ally, how might you step in to help this situation?</a:t>
            </a:r>
            <a:endParaRPr lang="en-US" sz="3000" b="0" i="0" spc="30">
              <a:solidFill>
                <a:srgbClr val="7564AB"/>
              </a:solidFill>
              <a:latin typeface="Montserrat Light"/>
            </a:endParaRPr>
          </a:p>
        </p:txBody>
      </p:sp>
      <p:pic>
        <p:nvPicPr>
          <p:cNvPr id="9" name="Picture 3" descr="Logo, company name&#10;&#10;Description automatically generated">
            <a:extLst>
              <a:ext uri="{FF2B5EF4-FFF2-40B4-BE49-F238E27FC236}">
                <a16:creationId xmlns:a16="http://schemas.microsoft.com/office/drawing/2014/main" id="{BEB3F357-91F8-0100-9079-5087146806BD}"/>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142508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905695" y="1663065"/>
            <a:ext cx="7614358" cy="5193729"/>
          </a:xfrm>
          <a:prstGeom prst="rect">
            <a:avLst/>
          </a:prstGeom>
        </p:spPr>
        <p:txBody>
          <a:bodyPr lIns="0" tIns="0" rIns="0" bIns="0" rtlCol="0" anchor="t">
            <a:spAutoFit/>
          </a:bodyPr>
          <a:lstStyle/>
          <a:p>
            <a:pPr>
              <a:lnSpc>
                <a:spcPts val="4500"/>
              </a:lnSpc>
            </a:pPr>
            <a:r>
              <a:rPr lang="en-US" sz="3000" spc="30">
                <a:solidFill>
                  <a:srgbClr val="7564AB"/>
                </a:solidFill>
                <a:latin typeface="Montserrat Light"/>
              </a:rPr>
              <a:t>A student comes to your office for an appointment and reveals they are 30 days into recovery. They reveal that their roommates are partying and using substances around them, which makes it hard to sleep. You notice that they are failing some of their classes. You would like to support this student in recovery, how do you respond? </a:t>
            </a:r>
            <a:endParaRPr lang="en-US" sz="3000" b="0" i="0" spc="30">
              <a:solidFill>
                <a:srgbClr val="7564AB"/>
              </a:solidFill>
              <a:latin typeface="Montserrat Light"/>
            </a:endParaRPr>
          </a:p>
        </p:txBody>
      </p:sp>
      <p:pic>
        <p:nvPicPr>
          <p:cNvPr id="9" name="Picture 3" descr="Logo, company name&#10;&#10;Description automatically generated">
            <a:extLst>
              <a:ext uri="{FF2B5EF4-FFF2-40B4-BE49-F238E27FC236}">
                <a16:creationId xmlns:a16="http://schemas.microsoft.com/office/drawing/2014/main" id="{2B71EE31-AD9E-1FEE-9966-E3DEA1C2DAD4}"/>
              </a:ext>
            </a:extLst>
          </p:cNvPr>
          <p:cNvPicPr>
            <a:picLocks noChangeAspect="1"/>
          </p:cNvPicPr>
          <p:nvPr/>
        </p:nvPicPr>
        <p:blipFill>
          <a:blip r:embed="rId3"/>
          <a:stretch>
            <a:fillRect/>
          </a:stretch>
        </p:blipFill>
        <p:spPr>
          <a:xfrm>
            <a:off x="-5863" y="6951983"/>
            <a:ext cx="3681483" cy="24603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3" t="1677" r="7571" b="1160"/>
          <a:stretch>
            <a:fillRect/>
          </a:stretch>
        </p:blipFill>
        <p:spPr>
          <a:xfrm>
            <a:off x="12047414" y="-266700"/>
            <a:ext cx="6544853" cy="10895534"/>
          </a:xfrm>
          <a:prstGeom prst="rect">
            <a:avLst/>
          </a:prstGeom>
        </p:spPr>
      </p:pic>
      <p:sp>
        <p:nvSpPr>
          <p:cNvPr id="4" name="AutoShape 4"/>
          <p:cNvSpPr/>
          <p:nvPr/>
        </p:nvSpPr>
        <p:spPr>
          <a:xfrm>
            <a:off x="-304267" y="9417696"/>
            <a:ext cx="18896534" cy="1072147"/>
          </a:xfrm>
          <a:prstGeom prst="rect">
            <a:avLst/>
          </a:prstGeom>
          <a:solidFill>
            <a:srgbClr val="FFCC37"/>
          </a:solidFill>
        </p:spPr>
      </p:sp>
      <p:sp>
        <p:nvSpPr>
          <p:cNvPr id="6" name="TextBox 6"/>
          <p:cNvSpPr txBox="1"/>
          <p:nvPr/>
        </p:nvSpPr>
        <p:spPr>
          <a:xfrm>
            <a:off x="1029488" y="192010"/>
            <a:ext cx="10781511" cy="1151341"/>
          </a:xfrm>
          <a:prstGeom prst="rect">
            <a:avLst/>
          </a:prstGeom>
        </p:spPr>
        <p:txBody>
          <a:bodyPr wrap="square" lIns="0" tIns="0" rIns="0" bIns="0" rtlCol="0" anchor="t">
            <a:spAutoFit/>
          </a:bodyPr>
          <a:lstStyle/>
          <a:p>
            <a:pPr>
              <a:lnSpc>
                <a:spcPts val="9450"/>
              </a:lnSpc>
            </a:pPr>
            <a:r>
              <a:rPr lang="en-US" sz="7500" b="1" spc="67">
                <a:solidFill>
                  <a:srgbClr val="6C62CA"/>
                </a:solidFill>
                <a:latin typeface="Montserrat"/>
              </a:rPr>
              <a:t>Key Points</a:t>
            </a:r>
            <a:endParaRPr lang="en-US" sz="7500" b="1" i="0" spc="67">
              <a:solidFill>
                <a:srgbClr val="6C62CA"/>
              </a:solidFill>
              <a:latin typeface="Montserrat"/>
            </a:endParaRPr>
          </a:p>
        </p:txBody>
      </p:sp>
      <p:sp>
        <p:nvSpPr>
          <p:cNvPr id="7" name="TextBox 7"/>
          <p:cNvSpPr txBox="1"/>
          <p:nvPr/>
        </p:nvSpPr>
        <p:spPr>
          <a:xfrm>
            <a:off x="346807" y="2180245"/>
            <a:ext cx="11582400" cy="6540252"/>
          </a:xfrm>
          <a:prstGeom prst="rect">
            <a:avLst/>
          </a:prstGeom>
        </p:spPr>
        <p:txBody>
          <a:bodyPr wrap="square" lIns="0" tIns="0" rIns="0" bIns="0" rtlCol="0" anchor="t">
            <a:spAutoFit/>
          </a:bodyPr>
          <a:lstStyle/>
          <a:p>
            <a:pPr marL="516890" lvl="1" indent="-285750">
              <a:lnSpc>
                <a:spcPts val="4200"/>
              </a:lnSpc>
              <a:spcBef>
                <a:spcPts val="1200"/>
              </a:spcBef>
              <a:spcAft>
                <a:spcPts val="1200"/>
              </a:spcAft>
              <a:buFont typeface="Arial" panose="020B0604020202020204" pitchFamily="34" charset="0"/>
              <a:buChar char="•"/>
            </a:pPr>
            <a:r>
              <a:rPr lang="en-US" sz="3600" spc="28">
                <a:solidFill>
                  <a:srgbClr val="E6E6E6"/>
                </a:solidFill>
                <a:latin typeface="Montserrat Light"/>
              </a:rPr>
              <a:t>Understand the complex nature of </a:t>
            </a:r>
            <a:r>
              <a:rPr lang="en-US" sz="3600" b="1" spc="28">
                <a:solidFill>
                  <a:srgbClr val="E6E6E6"/>
                </a:solidFill>
                <a:latin typeface="Montserrat Light"/>
              </a:rPr>
              <a:t>addiction as a disease</a:t>
            </a:r>
            <a:r>
              <a:rPr lang="en-US" sz="3600" spc="28">
                <a:solidFill>
                  <a:srgbClr val="E6E6E6"/>
                </a:solidFill>
                <a:latin typeface="Montserrat Light"/>
              </a:rPr>
              <a:t> and that substance use disorders often cannot be resolved by the individual simply choosing to stop. </a:t>
            </a:r>
          </a:p>
          <a:p>
            <a:pPr marL="516890" lvl="1" indent="-285750">
              <a:lnSpc>
                <a:spcPts val="4200"/>
              </a:lnSpc>
              <a:spcBef>
                <a:spcPts val="1200"/>
              </a:spcBef>
              <a:spcAft>
                <a:spcPts val="1200"/>
              </a:spcAft>
              <a:buFont typeface="Arial" panose="020B0604020202020204" pitchFamily="34" charset="0"/>
              <a:buChar char="•"/>
            </a:pPr>
            <a:r>
              <a:rPr lang="en-US" sz="3600" spc="28">
                <a:solidFill>
                  <a:srgbClr val="E6E6E6"/>
                </a:solidFill>
                <a:latin typeface="Montserrat Light"/>
              </a:rPr>
              <a:t>Confront </a:t>
            </a:r>
            <a:r>
              <a:rPr lang="en-US" sz="3600" b="1" spc="28">
                <a:solidFill>
                  <a:srgbClr val="E6E6E6"/>
                </a:solidFill>
                <a:latin typeface="Montserrat Light"/>
              </a:rPr>
              <a:t>myths and stigma </a:t>
            </a:r>
            <a:r>
              <a:rPr lang="en-US" sz="3600" spc="28">
                <a:solidFill>
                  <a:srgbClr val="E6E6E6"/>
                </a:solidFill>
                <a:latin typeface="Montserrat Light"/>
              </a:rPr>
              <a:t>regarding addiction and recovery and how its negative impact deters individuals from seeking support </a:t>
            </a:r>
          </a:p>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Use </a:t>
            </a:r>
            <a:r>
              <a:rPr lang="en-US" sz="3600" b="1" spc="28">
                <a:solidFill>
                  <a:srgbClr val="6C62CA"/>
                </a:solidFill>
                <a:latin typeface="Montserrat Light"/>
              </a:rPr>
              <a:t>empathetic language and effectively listen </a:t>
            </a:r>
            <a:r>
              <a:rPr lang="en-US" sz="3600" spc="28">
                <a:solidFill>
                  <a:srgbClr val="6C62CA"/>
                </a:solidFill>
                <a:latin typeface="Montserrat Light"/>
              </a:rPr>
              <a:t>when a person chooses to honor you by disclosing that they are struggling with substance use.</a:t>
            </a:r>
          </a:p>
        </p:txBody>
      </p:sp>
      <p:sp>
        <p:nvSpPr>
          <p:cNvPr id="8" name="AutoShape 8"/>
          <p:cNvSpPr/>
          <p:nvPr/>
        </p:nvSpPr>
        <p:spPr>
          <a:xfrm>
            <a:off x="1352828" y="1489783"/>
            <a:ext cx="9333944" cy="115888"/>
          </a:xfrm>
          <a:prstGeom prst="rect">
            <a:avLst/>
          </a:prstGeom>
          <a:solidFill>
            <a:srgbClr val="6C62CA"/>
          </a:solidFill>
        </p:spPr>
      </p:sp>
    </p:spTree>
    <p:extLst>
      <p:ext uri="{BB962C8B-B14F-4D97-AF65-F5344CB8AC3E}">
        <p14:creationId xmlns:p14="http://schemas.microsoft.com/office/powerpoint/2010/main" val="313016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254247" y="4152900"/>
            <a:ext cx="17779506" cy="6134100"/>
          </a:xfrm>
          <a:prstGeom prst="rect">
            <a:avLst/>
          </a:prstGeom>
          <a:solidFill>
            <a:srgbClr val="6C62CA"/>
          </a:solidFill>
        </p:spPr>
      </p:sp>
      <p:grpSp>
        <p:nvGrpSpPr>
          <p:cNvPr id="3" name="Group 3"/>
          <p:cNvGrpSpPr/>
          <p:nvPr/>
        </p:nvGrpSpPr>
        <p:grpSpPr>
          <a:xfrm>
            <a:off x="3387848" y="7768394"/>
            <a:ext cx="4413958" cy="1620847"/>
            <a:chOff x="0" y="-76200"/>
            <a:chExt cx="5885277" cy="2161129"/>
          </a:xfrm>
        </p:grpSpPr>
        <p:sp>
          <p:nvSpPr>
            <p:cNvPr id="4" name="TextBox 4"/>
            <p:cNvSpPr txBox="1"/>
            <p:nvPr/>
          </p:nvSpPr>
          <p:spPr>
            <a:xfrm>
              <a:off x="0" y="-76200"/>
              <a:ext cx="5885277" cy="1156813"/>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64" normalizeH="0" baseline="0" noProof="0">
                  <a:ln>
                    <a:noFill/>
                  </a:ln>
                  <a:solidFill>
                    <a:srgbClr val="FFCC37"/>
                  </a:solidFill>
                  <a:effectLst/>
                  <a:uLnTx/>
                  <a:uFillTx/>
                  <a:latin typeface="Montserrat"/>
                  <a:ea typeface="+mn-ea"/>
                  <a:cs typeface="+mn-cs"/>
                </a:rPr>
                <a:t>SHOW YOU ARE LISTENING</a:t>
              </a:r>
            </a:p>
          </p:txBody>
        </p:sp>
        <p:sp>
          <p:nvSpPr>
            <p:cNvPr id="5" name="TextBox 5"/>
            <p:cNvSpPr txBox="1"/>
            <p:nvPr/>
          </p:nvSpPr>
          <p:spPr>
            <a:xfrm>
              <a:off x="0" y="1389604"/>
              <a:ext cx="5885277" cy="695325"/>
            </a:xfrm>
            <a:prstGeom prst="rect">
              <a:avLst/>
            </a:prstGeom>
          </p:spPr>
          <p:txBody>
            <a:bodyPr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57485" y="5708069"/>
            <a:ext cx="3436773" cy="1395070"/>
            <a:chOff x="0" y="0"/>
            <a:chExt cx="4582365" cy="1860094"/>
          </a:xfrm>
        </p:grpSpPr>
        <p:sp>
          <p:nvSpPr>
            <p:cNvPr id="7" name="TextBox 7"/>
            <p:cNvSpPr txBox="1"/>
            <p:nvPr/>
          </p:nvSpPr>
          <p:spPr>
            <a:xfrm>
              <a:off x="0" y="-76200"/>
              <a:ext cx="4582365" cy="1160666"/>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64" normalizeH="0" baseline="0" noProof="0">
                  <a:ln>
                    <a:noFill/>
                  </a:ln>
                  <a:solidFill>
                    <a:srgbClr val="FFCC37"/>
                  </a:solidFill>
                  <a:effectLst/>
                  <a:uLnTx/>
                  <a:uFillTx/>
                  <a:latin typeface="Montserrat"/>
                  <a:ea typeface="+mn-ea"/>
                  <a:cs typeface="+mn-cs"/>
                </a:rPr>
                <a:t>FOCUS ON THE SPEAKER</a:t>
              </a:r>
            </a:p>
          </p:txBody>
        </p:sp>
        <p:sp>
          <p:nvSpPr>
            <p:cNvPr id="8" name="TextBox 8"/>
            <p:cNvSpPr txBox="1"/>
            <p:nvPr/>
          </p:nvSpPr>
          <p:spPr>
            <a:xfrm>
              <a:off x="0" y="1312146"/>
              <a:ext cx="4582365" cy="547948"/>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634468" y="7866257"/>
            <a:ext cx="4413958" cy="1563697"/>
            <a:chOff x="0" y="0"/>
            <a:chExt cx="5885277" cy="2084929"/>
          </a:xfrm>
        </p:grpSpPr>
        <p:sp>
          <p:nvSpPr>
            <p:cNvPr id="10" name="TextBox 10"/>
            <p:cNvSpPr txBox="1"/>
            <p:nvPr/>
          </p:nvSpPr>
          <p:spPr>
            <a:xfrm>
              <a:off x="0" y="-76200"/>
              <a:ext cx="5885277" cy="1173480"/>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64" normalizeH="0" baseline="0" noProof="0">
                  <a:ln>
                    <a:noFill/>
                  </a:ln>
                  <a:solidFill>
                    <a:srgbClr val="FFCC37"/>
                  </a:solidFill>
                  <a:effectLst/>
                  <a:uLnTx/>
                  <a:uFillTx/>
                  <a:latin typeface="Montserrat"/>
                  <a:ea typeface="+mn-ea"/>
                  <a:cs typeface="+mn-cs"/>
                </a:rPr>
                <a:t>ASK CLARIFYING QUESTIONS</a:t>
              </a:r>
            </a:p>
          </p:txBody>
        </p:sp>
        <p:sp>
          <p:nvSpPr>
            <p:cNvPr id="11" name="TextBox 11"/>
            <p:cNvSpPr txBox="1"/>
            <p:nvPr/>
          </p:nvSpPr>
          <p:spPr>
            <a:xfrm>
              <a:off x="0" y="1389604"/>
              <a:ext cx="5885277" cy="695325"/>
            </a:xfrm>
            <a:prstGeom prst="rect">
              <a:avLst/>
            </a:prstGeom>
          </p:spPr>
          <p:txBody>
            <a:bodyPr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2114688" y="904875"/>
            <a:ext cx="14058624" cy="1190625"/>
          </a:xfrm>
          <a:prstGeom prst="rect">
            <a:avLst/>
          </a:prstGeom>
        </p:spPr>
        <p:txBody>
          <a:bodyPr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kumimoji="0" lang="en-US" sz="7500" b="1" i="0" u="none" strike="noStrike" kern="1200" cap="none" spc="67" normalizeH="0" baseline="0" noProof="0">
                <a:ln>
                  <a:noFill/>
                </a:ln>
                <a:solidFill>
                  <a:srgbClr val="6C62CA"/>
                </a:solidFill>
                <a:effectLst/>
                <a:uLnTx/>
                <a:uFillTx/>
                <a:latin typeface="Montserrat"/>
                <a:ea typeface="+mn-ea"/>
                <a:cs typeface="+mn-cs"/>
              </a:rPr>
              <a:t>Active Listening</a:t>
            </a:r>
            <a:endParaRPr lang="en-US" sz="7500" b="1" i="0" u="none" strike="noStrike" kern="1200" cap="none" spc="67" normalizeH="0" baseline="0" noProof="0">
              <a:ln>
                <a:noFill/>
              </a:ln>
              <a:solidFill>
                <a:srgbClr val="6C62CA"/>
              </a:solidFill>
              <a:effectLst/>
              <a:uLnTx/>
              <a:uFillTx/>
              <a:latin typeface="Montserrat"/>
            </a:endParaRPr>
          </a:p>
        </p:txBody>
      </p:sp>
      <p:grpSp>
        <p:nvGrpSpPr>
          <p:cNvPr id="13" name="Group 13"/>
          <p:cNvGrpSpPr/>
          <p:nvPr/>
        </p:nvGrpSpPr>
        <p:grpSpPr>
          <a:xfrm>
            <a:off x="14534329" y="5697189"/>
            <a:ext cx="3396186" cy="1539898"/>
            <a:chOff x="0" y="0"/>
            <a:chExt cx="5314950" cy="1985762"/>
          </a:xfrm>
        </p:grpSpPr>
        <p:sp>
          <p:nvSpPr>
            <p:cNvPr id="14" name="TextBox 14"/>
            <p:cNvSpPr txBox="1"/>
            <p:nvPr/>
          </p:nvSpPr>
          <p:spPr>
            <a:xfrm>
              <a:off x="0" y="-76200"/>
              <a:ext cx="5314950" cy="1170023"/>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64" normalizeH="0" baseline="0" noProof="0">
                  <a:ln>
                    <a:noFill/>
                  </a:ln>
                  <a:solidFill>
                    <a:srgbClr val="FFCC37"/>
                  </a:solidFill>
                  <a:effectLst/>
                  <a:uLnTx/>
                  <a:uFillTx/>
                  <a:latin typeface="Montserrat"/>
                  <a:ea typeface="+mn-ea"/>
                  <a:cs typeface="+mn-cs"/>
                </a:rPr>
                <a:t>SUMMARIZE WHAT YOU HEARD</a:t>
              </a:r>
            </a:p>
          </p:txBody>
        </p:sp>
        <p:sp>
          <p:nvSpPr>
            <p:cNvPr id="15" name="TextBox 15"/>
            <p:cNvSpPr txBox="1"/>
            <p:nvPr/>
          </p:nvSpPr>
          <p:spPr>
            <a:xfrm>
              <a:off x="0" y="1359037"/>
              <a:ext cx="5314950" cy="626725"/>
            </a:xfrm>
            <a:prstGeom prst="rect">
              <a:avLst/>
            </a:prstGeom>
          </p:spPr>
          <p:txBody>
            <a:bodyPr lIns="0" tIns="0" rIns="0" bIns="0" rtlCol="0" anchor="t">
              <a:spAutoFit/>
            </a:bodyPr>
            <a:lstStyle/>
            <a:p>
              <a:pPr marL="0" marR="0" lvl="0" indent="0" algn="ctr" defTabSz="914400" rtl="0" eaLnBrk="1" fontAlgn="auto" latinLnBrk="0" hangingPunct="1">
                <a:lnSpc>
                  <a:spcPts val="406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3"/>
          <a:srcRect/>
          <a:stretch>
            <a:fillRect/>
          </a:stretch>
        </p:blipFill>
        <p:spPr>
          <a:xfrm>
            <a:off x="445012" y="3265690"/>
            <a:ext cx="3261719" cy="2177197"/>
          </a:xfrm>
          <a:prstGeom prst="rect">
            <a:avLst/>
          </a:prstGeom>
        </p:spPr>
      </p:pic>
      <p:pic>
        <p:nvPicPr>
          <p:cNvPr id="17" name="Picture 17"/>
          <p:cNvPicPr>
            <a:picLocks noChangeAspect="1"/>
          </p:cNvPicPr>
          <p:nvPr/>
        </p:nvPicPr>
        <p:blipFill>
          <a:blip r:embed="rId4"/>
          <a:srcRect/>
          <a:stretch>
            <a:fillRect/>
          </a:stretch>
        </p:blipFill>
        <p:spPr>
          <a:xfrm>
            <a:off x="3897496" y="5397390"/>
            <a:ext cx="3298539" cy="2201775"/>
          </a:xfrm>
          <a:prstGeom prst="rect">
            <a:avLst/>
          </a:prstGeom>
        </p:spPr>
      </p:pic>
      <p:pic>
        <p:nvPicPr>
          <p:cNvPr id="18" name="Picture 18"/>
          <p:cNvPicPr>
            <a:picLocks noChangeAspect="1"/>
          </p:cNvPicPr>
          <p:nvPr/>
        </p:nvPicPr>
        <p:blipFill>
          <a:blip r:embed="rId5"/>
          <a:srcRect/>
          <a:stretch>
            <a:fillRect/>
          </a:stretch>
        </p:blipFill>
        <p:spPr>
          <a:xfrm>
            <a:off x="7497965" y="3240793"/>
            <a:ext cx="3292070" cy="2197456"/>
          </a:xfrm>
          <a:prstGeom prst="rect">
            <a:avLst/>
          </a:prstGeom>
        </p:spPr>
      </p:pic>
      <p:pic>
        <p:nvPicPr>
          <p:cNvPr id="19" name="Picture 19"/>
          <p:cNvPicPr>
            <a:picLocks noChangeAspect="1"/>
          </p:cNvPicPr>
          <p:nvPr/>
        </p:nvPicPr>
        <p:blipFill>
          <a:blip r:embed="rId6"/>
          <a:srcRect/>
          <a:stretch>
            <a:fillRect/>
          </a:stretch>
        </p:blipFill>
        <p:spPr>
          <a:xfrm>
            <a:off x="11091965" y="5397390"/>
            <a:ext cx="3349157" cy="2235562"/>
          </a:xfrm>
          <a:prstGeom prst="rect">
            <a:avLst/>
          </a:prstGeom>
        </p:spPr>
      </p:pic>
      <p:pic>
        <p:nvPicPr>
          <p:cNvPr id="20" name="Picture 20"/>
          <p:cNvPicPr>
            <a:picLocks noChangeAspect="1"/>
          </p:cNvPicPr>
          <p:nvPr/>
        </p:nvPicPr>
        <p:blipFill>
          <a:blip r:embed="rId7"/>
          <a:srcRect/>
          <a:stretch>
            <a:fillRect/>
          </a:stretch>
        </p:blipFill>
        <p:spPr>
          <a:xfrm>
            <a:off x="14503260" y="3171295"/>
            <a:ext cx="3396186" cy="2266954"/>
          </a:xfrm>
          <a:prstGeom prst="rect">
            <a:avLst/>
          </a:prstGeom>
        </p:spPr>
      </p:pic>
      <p:grpSp>
        <p:nvGrpSpPr>
          <p:cNvPr id="21" name="Group 21"/>
          <p:cNvGrpSpPr/>
          <p:nvPr/>
        </p:nvGrpSpPr>
        <p:grpSpPr>
          <a:xfrm>
            <a:off x="7596532" y="5580392"/>
            <a:ext cx="3235637" cy="2150518"/>
            <a:chOff x="0" y="0"/>
            <a:chExt cx="5885277" cy="2694529"/>
          </a:xfrm>
        </p:grpSpPr>
        <p:sp>
          <p:nvSpPr>
            <p:cNvPr id="22" name="TextBox 22"/>
            <p:cNvSpPr txBox="1"/>
            <p:nvPr/>
          </p:nvSpPr>
          <p:spPr>
            <a:xfrm>
              <a:off x="0" y="-76200"/>
              <a:ext cx="5885277" cy="1783080"/>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64" normalizeH="0" baseline="0" noProof="0">
                  <a:ln>
                    <a:noFill/>
                  </a:ln>
                  <a:solidFill>
                    <a:srgbClr val="FFCC37"/>
                  </a:solidFill>
                  <a:effectLst/>
                  <a:uLnTx/>
                  <a:uFillTx/>
                  <a:latin typeface="Montserrat"/>
                  <a:ea typeface="+mn-ea"/>
                  <a:cs typeface="+mn-cs"/>
                </a:rPr>
                <a:t>ALLOW SPEAKER TO FINISH WITHOUT INTERRUPTION</a:t>
              </a:r>
            </a:p>
          </p:txBody>
        </p:sp>
        <p:sp>
          <p:nvSpPr>
            <p:cNvPr id="23" name="TextBox 23"/>
            <p:cNvSpPr txBox="1"/>
            <p:nvPr/>
          </p:nvSpPr>
          <p:spPr>
            <a:xfrm>
              <a:off x="0" y="1999204"/>
              <a:ext cx="5885277" cy="695325"/>
            </a:xfrm>
            <a:prstGeom prst="rect">
              <a:avLst/>
            </a:prstGeom>
          </p:spPr>
          <p:txBody>
            <a:bodyPr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387295" y="9778431"/>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spTree>
    <p:extLst>
      <p:ext uri="{BB962C8B-B14F-4D97-AF65-F5344CB8AC3E}">
        <p14:creationId xmlns:p14="http://schemas.microsoft.com/office/powerpoint/2010/main" val="5153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sp>
        <p:nvSpPr>
          <p:cNvPr id="2" name="AutoShape 2"/>
          <p:cNvSpPr/>
          <p:nvPr/>
        </p:nvSpPr>
        <p:spPr>
          <a:xfrm>
            <a:off x="-304267" y="9417696"/>
            <a:ext cx="18896534" cy="1072147"/>
          </a:xfrm>
          <a:prstGeom prst="rect">
            <a:avLst/>
          </a:prstGeom>
          <a:solidFill>
            <a:srgbClr val="FFCC37"/>
          </a:solidFill>
        </p:spPr>
      </p:sp>
      <p:sp>
        <p:nvSpPr>
          <p:cNvPr id="4" name="TextBox 4"/>
          <p:cNvSpPr txBox="1"/>
          <p:nvPr/>
        </p:nvSpPr>
        <p:spPr>
          <a:xfrm>
            <a:off x="2307868" y="3462925"/>
            <a:ext cx="13672264" cy="956786"/>
          </a:xfrm>
          <a:prstGeom prst="rect">
            <a:avLst/>
          </a:prstGeom>
        </p:spPr>
        <p:txBody>
          <a:bodyPr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1" i="0" u="none" strike="noStrike" kern="1200" cap="none" spc="174" normalizeH="0" baseline="0" noProof="0">
                <a:ln>
                  <a:noFill/>
                </a:ln>
                <a:solidFill>
                  <a:srgbClr val="FFFDF5"/>
                </a:solidFill>
                <a:effectLst/>
                <a:uLnTx/>
                <a:uFillTx/>
                <a:latin typeface="Montserrat"/>
                <a:ea typeface="+mn-ea"/>
                <a:cs typeface="+mn-cs"/>
              </a:rPr>
              <a:t>LISTEN AND SILENT...</a:t>
            </a:r>
          </a:p>
        </p:txBody>
      </p:sp>
      <p:sp>
        <p:nvSpPr>
          <p:cNvPr id="5" name="TextBox 5"/>
          <p:cNvSpPr txBox="1"/>
          <p:nvPr/>
        </p:nvSpPr>
        <p:spPr>
          <a:xfrm>
            <a:off x="2307871" y="1989352"/>
            <a:ext cx="13672258" cy="571500"/>
          </a:xfrm>
          <a:prstGeom prst="rect">
            <a:avLst/>
          </a:prstGeom>
        </p:spPr>
        <p:txBody>
          <a:bodyPr lIns="0" tIns="0" rIns="0" bIns="0" rtlCol="0" anchor="t">
            <a:spAutoFit/>
          </a:bodyPr>
          <a:lstStyle/>
          <a:p>
            <a:pPr marL="0" marR="0" lvl="0" indent="0" algn="ctr" defTabSz="914400" rtl="0" eaLnBrk="1" fontAlgn="auto" latinLnBrk="0" hangingPunct="1">
              <a:lnSpc>
                <a:spcPts val="45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307871" y="4767164"/>
            <a:ext cx="13672258" cy="549593"/>
          </a:xfrm>
          <a:prstGeom prst="rect">
            <a:avLst/>
          </a:prstGeom>
        </p:spPr>
        <p:txBody>
          <a:bodyPr lIns="0" tIns="0" rIns="0" bIns="0" rtlCol="0" anchor="t">
            <a:spAutoFit/>
          </a:bodyP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3200" b="0" i="0" u="none" strike="noStrike" kern="1200" cap="none" spc="352" normalizeH="0" baseline="0" noProof="0">
                <a:ln>
                  <a:noFill/>
                </a:ln>
                <a:solidFill>
                  <a:srgbClr val="FFFDF5"/>
                </a:solidFill>
                <a:effectLst/>
                <a:uLnTx/>
                <a:uFillTx/>
                <a:latin typeface="Montserrat"/>
                <a:ea typeface="+mn-ea"/>
                <a:cs typeface="+mn-cs"/>
              </a:rPr>
              <a:t>...HAVE THE SAME LETTERS.</a:t>
            </a:r>
          </a:p>
        </p:txBody>
      </p:sp>
      <p:sp>
        <p:nvSpPr>
          <p:cNvPr id="7" name="AutoShape 7"/>
          <p:cNvSpPr/>
          <p:nvPr/>
        </p:nvSpPr>
        <p:spPr>
          <a:xfrm>
            <a:off x="2571750" y="2979742"/>
            <a:ext cx="13144500" cy="114300"/>
          </a:xfrm>
          <a:prstGeom prst="rect">
            <a:avLst/>
          </a:prstGeom>
          <a:solidFill>
            <a:srgbClr val="FFCC37"/>
          </a:solidFill>
        </p:spPr>
      </p:sp>
      <p:pic>
        <p:nvPicPr>
          <p:cNvPr id="8" name="Picture 3" descr="Logo, company name&#10;&#10;Description automatically generated">
            <a:extLst>
              <a:ext uri="{FF2B5EF4-FFF2-40B4-BE49-F238E27FC236}">
                <a16:creationId xmlns:a16="http://schemas.microsoft.com/office/drawing/2014/main" id="{28FC3D88-A957-3BA4-B285-A6B8CFDCC1EF}"/>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25152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659" y="9564613"/>
            <a:ext cx="17250454" cy="369332"/>
          </a:xfrm>
          <a:prstGeom prst="rect">
            <a:avLst/>
          </a:prstGeom>
        </p:spPr>
        <p:txBody>
          <a:bodyPr wrap="square">
            <a:spAutoFit/>
          </a:bodyPr>
          <a:lstStyle/>
          <a:p>
            <a:r>
              <a:rPr lang="en-US">
                <a:cs typeface="Calibri"/>
              </a:rPr>
              <a:t>UConn Recovery Community. (2021). </a:t>
            </a:r>
            <a:r>
              <a:rPr lang="en-US" i="1">
                <a:cs typeface="Calibri"/>
              </a:rPr>
              <a:t>Online Recovery Ally Training</a:t>
            </a:r>
            <a:r>
              <a:rPr lang="en-US">
                <a:cs typeface="Calibri"/>
              </a:rPr>
              <a:t> [PowerPoint presentation]. University of Connecticut.</a:t>
            </a:r>
          </a:p>
        </p:txBody>
      </p:sp>
      <p:sp>
        <p:nvSpPr>
          <p:cNvPr id="3" name="TextBox 2"/>
          <p:cNvSpPr txBox="1"/>
          <p:nvPr/>
        </p:nvSpPr>
        <p:spPr>
          <a:xfrm flipH="1">
            <a:off x="379624" y="490330"/>
            <a:ext cx="17528749" cy="3416320"/>
          </a:xfrm>
          <a:prstGeom prst="rect">
            <a:avLst/>
          </a:prstGeom>
          <a:noFill/>
        </p:spPr>
        <p:txBody>
          <a:bodyPr wrap="square" rtlCol="0">
            <a:spAutoFit/>
          </a:bodyPr>
          <a:lstStyle/>
          <a:p>
            <a:r>
              <a:rPr lang="en-US"/>
              <a:t>April 9, 2020</a:t>
            </a:r>
          </a:p>
          <a:p>
            <a:endParaRPr lang="en-US"/>
          </a:p>
          <a:p>
            <a:r>
              <a:rPr lang="en-US"/>
              <a:t>Author’s Note:</a:t>
            </a:r>
          </a:p>
          <a:p>
            <a:endParaRPr lang="en-US"/>
          </a:p>
          <a:p>
            <a:r>
              <a:rPr lang="en-US"/>
              <a:t>Inspired by the CT Community of Addiction Recovery’s (ccar.us) Recovery Coach Academy, this training program was authored by Sandy Valentine, RCP at the University of Connecticut in the Fall of 2019. Since that time, it has been updated and delivered over twenty times by Jenna Clavette and Zachary Green during their graduate assistantships while students of University of Connecticut’s School of Social Work.</a:t>
            </a:r>
          </a:p>
          <a:p>
            <a:endParaRPr lang="en-US"/>
          </a:p>
          <a:p>
            <a:r>
              <a:rPr lang="en-US"/>
              <a:t>We share this in honor of all those who are seeking are looking for someone they are comfortable asking for help from, instead of feeling stigmatized. For those who want to be able to intervene with empathy and resources when they encounter someone struggling, and for those working to build a world where recovery is understood, respected and celebrated.</a:t>
            </a:r>
          </a:p>
          <a:p>
            <a:endParaRPr lang="en-US"/>
          </a:p>
          <a:p>
            <a:r>
              <a:rPr lang="en-US"/>
              <a:t>We wish you the best as you leverage this program to be a part of the solution. Warm regards, Sandy, Jenna and Zachary</a:t>
            </a:r>
          </a:p>
        </p:txBody>
      </p:sp>
      <p:graphicFrame>
        <p:nvGraphicFramePr>
          <p:cNvPr id="4" name="Table 3"/>
          <p:cNvGraphicFramePr>
            <a:graphicFrameLocks noGrp="1"/>
          </p:cNvGraphicFramePr>
          <p:nvPr>
            <p:extLst>
              <p:ext uri="{D42A27DB-BD31-4B8C-83A1-F6EECF244321}">
                <p14:modId xmlns:p14="http://schemas.microsoft.com/office/powerpoint/2010/main" val="2234108032"/>
              </p:ext>
            </p:extLst>
          </p:nvPr>
        </p:nvGraphicFramePr>
        <p:xfrm>
          <a:off x="556589" y="4447091"/>
          <a:ext cx="17174817" cy="4577080"/>
        </p:xfrm>
        <a:graphic>
          <a:graphicData uri="http://schemas.openxmlformats.org/drawingml/2006/table">
            <a:tbl>
              <a:tblPr firstRow="1" bandRow="1">
                <a:tableStyleId>{5940675A-B579-460E-94D1-54222C63F5DA}</a:tableStyleId>
              </a:tblPr>
              <a:tblGrid>
                <a:gridCol w="5724939">
                  <a:extLst>
                    <a:ext uri="{9D8B030D-6E8A-4147-A177-3AD203B41FA5}">
                      <a16:colId xmlns:a16="http://schemas.microsoft.com/office/drawing/2014/main" val="2315598259"/>
                    </a:ext>
                  </a:extLst>
                </a:gridCol>
                <a:gridCol w="5724939">
                  <a:extLst>
                    <a:ext uri="{9D8B030D-6E8A-4147-A177-3AD203B41FA5}">
                      <a16:colId xmlns:a16="http://schemas.microsoft.com/office/drawing/2014/main" val="3856003609"/>
                    </a:ext>
                  </a:extLst>
                </a:gridCol>
                <a:gridCol w="5724939">
                  <a:extLst>
                    <a:ext uri="{9D8B030D-6E8A-4147-A177-3AD203B41FA5}">
                      <a16:colId xmlns:a16="http://schemas.microsoft.com/office/drawing/2014/main" val="3044121488"/>
                    </a:ext>
                  </a:extLst>
                </a:gridCol>
              </a:tblGrid>
              <a:tr h="370840">
                <a:tc>
                  <a:txBody>
                    <a:bodyPr/>
                    <a:lstStyle/>
                    <a:p>
                      <a:pPr algn="ctr"/>
                      <a:r>
                        <a:rPr lang="en-US" b="1"/>
                        <a:t>Permissions</a:t>
                      </a:r>
                    </a:p>
                  </a:txBody>
                  <a:tcPr/>
                </a:tc>
                <a:tc>
                  <a:txBody>
                    <a:bodyPr/>
                    <a:lstStyle/>
                    <a:p>
                      <a:pPr algn="ctr"/>
                      <a:r>
                        <a:rPr lang="en-US" b="1"/>
                        <a:t>Recommendations</a:t>
                      </a:r>
                    </a:p>
                  </a:txBody>
                  <a:tcPr/>
                </a:tc>
                <a:tc>
                  <a:txBody>
                    <a:bodyPr/>
                    <a:lstStyle/>
                    <a:p>
                      <a:pPr algn="ctr"/>
                      <a:r>
                        <a:rPr lang="en-US" b="1"/>
                        <a:t>Venues</a:t>
                      </a:r>
                    </a:p>
                  </a:txBody>
                  <a:tcPr/>
                </a:tc>
                <a:extLst>
                  <a:ext uri="{0D108BD9-81ED-4DB2-BD59-A6C34878D82A}">
                    <a16:rowId xmlns:a16="http://schemas.microsoft.com/office/drawing/2014/main" val="4024800997"/>
                  </a:ext>
                </a:extLst>
              </a:tr>
              <a:tr h="370840">
                <a:tc>
                  <a:txBody>
                    <a:bodyPr/>
                    <a:lstStyle/>
                    <a:p>
                      <a:r>
                        <a:rPr lang="en-US"/>
                        <a:t>You may use this presentation with permission as long a</a:t>
                      </a:r>
                      <a:r>
                        <a:rPr lang="en-US" baseline="0"/>
                        <a:t>s a fee is not charged for attendees to attend.</a:t>
                      </a:r>
                      <a:endParaRPr lang="en-US"/>
                    </a:p>
                  </a:txBody>
                  <a:tcPr/>
                </a:tc>
                <a:tc>
                  <a:txBody>
                    <a:bodyPr/>
                    <a:lstStyle/>
                    <a:p>
                      <a:r>
                        <a:rPr lang="en-US"/>
                        <a:t>Include one facilitator with lived experience as a person in recovery, or a family member, friend or ally. Share personal examples to bring content to life, and set the example for sharing during the program by participants.</a:t>
                      </a:r>
                    </a:p>
                  </a:txBody>
                  <a:tcPr/>
                </a:tc>
                <a:tc>
                  <a:txBody>
                    <a:bodyPr/>
                    <a:lstStyle/>
                    <a:p>
                      <a:r>
                        <a:rPr lang="en-US"/>
                        <a:t>This presentation can by used in person or virtually. The</a:t>
                      </a:r>
                      <a:r>
                        <a:rPr lang="en-US" baseline="0"/>
                        <a:t> Speaker’s Notes allude to delivery via virtual platforms, such as Webex; Microsoft Teams; Zoom; and Adobe Connect, with breakout room capability.</a:t>
                      </a:r>
                      <a:endParaRPr lang="en-US"/>
                    </a:p>
                  </a:txBody>
                  <a:tcPr/>
                </a:tc>
                <a:extLst>
                  <a:ext uri="{0D108BD9-81ED-4DB2-BD59-A6C34878D82A}">
                    <a16:rowId xmlns:a16="http://schemas.microsoft.com/office/drawing/2014/main" val="3708314580"/>
                  </a:ext>
                </a:extLst>
              </a:tr>
              <a:tr h="370840">
                <a:tc>
                  <a:txBody>
                    <a:bodyPr/>
                    <a:lstStyle/>
                    <a:p>
                      <a:r>
                        <a:rPr lang="en-US"/>
                        <a:t>You may customize the Scenarios to suit your audience.</a:t>
                      </a:r>
                    </a:p>
                  </a:txBody>
                  <a:tcPr/>
                </a:tc>
                <a:tc>
                  <a:txBody>
                    <a:bodyPr/>
                    <a:lstStyle/>
                    <a:p>
                      <a:r>
                        <a:rPr lang="en-US"/>
                        <a:t>Offer a quick break halfway through the program. On Slide 36, insert the</a:t>
                      </a:r>
                      <a:r>
                        <a:rPr lang="en-US" baseline="0"/>
                        <a:t> local resources you recommend to your community.</a:t>
                      </a:r>
                      <a:endParaRPr lang="en-US"/>
                    </a:p>
                  </a:txBody>
                  <a:tcPr/>
                </a:tc>
                <a:tc rowSpan="2">
                  <a:txBody>
                    <a:bodyPr/>
                    <a:lstStyle/>
                    <a:p>
                      <a:r>
                        <a:rPr lang="en-US"/>
                        <a:t>We use polleverywhere.com</a:t>
                      </a:r>
                      <a:r>
                        <a:rPr lang="en-US" baseline="0"/>
                        <a:t> for the interactive exercises. Other methods can be employed, including flipcharts when delivered in person. We strongly encourage you to do this exercise, it has proven to be transformational in the experience of our participants.</a:t>
                      </a:r>
                      <a:endParaRPr lang="en-US"/>
                    </a:p>
                  </a:txBody>
                  <a:tcPr/>
                </a:tc>
                <a:extLst>
                  <a:ext uri="{0D108BD9-81ED-4DB2-BD59-A6C34878D82A}">
                    <a16:rowId xmlns:a16="http://schemas.microsoft.com/office/drawing/2014/main" val="3772128229"/>
                  </a:ext>
                </a:extLst>
              </a:tr>
              <a:tr h="370840">
                <a:tc>
                  <a:txBody>
                    <a:bodyPr/>
                    <a:lstStyle/>
                    <a:p>
                      <a:r>
                        <a:rPr lang="en-US"/>
                        <a:t>You may customize</a:t>
                      </a:r>
                      <a:r>
                        <a:rPr lang="en-US" baseline="0"/>
                        <a:t> the resources introduced to align with your local community.</a:t>
                      </a:r>
                      <a:endParaRPr lang="en-US"/>
                    </a:p>
                  </a:txBody>
                  <a:tcPr/>
                </a:tc>
                <a:tc>
                  <a:txBody>
                    <a:bodyPr/>
                    <a:lstStyle/>
                    <a:p>
                      <a:r>
                        <a:rPr lang="en-US"/>
                        <a:t>Follow up with an invitation to any friends</a:t>
                      </a:r>
                      <a:r>
                        <a:rPr lang="en-US" baseline="0"/>
                        <a:t> and family meetings you host, a digital or print token “I am a Recovery Ally”, and an infographic highlighting key resources and talking points.</a:t>
                      </a:r>
                      <a:endParaRPr lang="en-US"/>
                    </a:p>
                  </a:txBody>
                  <a:tcPr/>
                </a:tc>
                <a:tc vMerge="1">
                  <a:txBody>
                    <a:bodyPr/>
                    <a:lstStyle/>
                    <a:p>
                      <a:endParaRPr lang="en-US"/>
                    </a:p>
                  </a:txBody>
                  <a:tcPr/>
                </a:tc>
                <a:extLst>
                  <a:ext uri="{0D108BD9-81ED-4DB2-BD59-A6C34878D82A}">
                    <a16:rowId xmlns:a16="http://schemas.microsoft.com/office/drawing/2014/main" val="4031289488"/>
                  </a:ext>
                </a:extLst>
              </a:tr>
              <a:tr h="370840">
                <a:tc>
                  <a:txBody>
                    <a:bodyPr/>
                    <a:lstStyle/>
                    <a:p>
                      <a:r>
                        <a:rPr lang="en-US"/>
                        <a:t>You may be inspired by the approach we took, and create your own content.</a:t>
                      </a:r>
                      <a:r>
                        <a:rPr lang="en-US" baseline="0"/>
                        <a:t> In doing so, we ask you to change the slide design and cite specific content appropriately.</a:t>
                      </a:r>
                      <a:endParaRPr lang="en-US"/>
                    </a:p>
                  </a:txBody>
                  <a:tcPr/>
                </a:tc>
                <a:tc>
                  <a:txBody>
                    <a:bodyPr/>
                    <a:lstStyle/>
                    <a:p>
                      <a:r>
                        <a:rPr lang="en-US"/>
                        <a:t>Find</a:t>
                      </a:r>
                      <a:r>
                        <a:rPr lang="en-US" baseline="0"/>
                        <a:t> ways to learn how folks ally, and share them.</a:t>
                      </a:r>
                      <a:endParaRPr lang="en-US"/>
                    </a:p>
                  </a:txBody>
                  <a:tcPr/>
                </a:tc>
                <a:tc>
                  <a:txBody>
                    <a:bodyPr/>
                    <a:lstStyle/>
                    <a:p>
                      <a:endParaRPr lang="en-US"/>
                    </a:p>
                  </a:txBody>
                  <a:tcPr/>
                </a:tc>
                <a:extLst>
                  <a:ext uri="{0D108BD9-81ED-4DB2-BD59-A6C34878D82A}">
                    <a16:rowId xmlns:a16="http://schemas.microsoft.com/office/drawing/2014/main" val="3381791673"/>
                  </a:ext>
                </a:extLst>
              </a:tr>
            </a:tbl>
          </a:graphicData>
        </a:graphic>
      </p:graphicFrame>
    </p:spTree>
    <p:extLst>
      <p:ext uri="{BB962C8B-B14F-4D97-AF65-F5344CB8AC3E}">
        <p14:creationId xmlns:p14="http://schemas.microsoft.com/office/powerpoint/2010/main" val="162235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304800" y="266699"/>
            <a:ext cx="17678400" cy="9812965"/>
          </a:xfrm>
          <a:prstGeom prst="rect">
            <a:avLst/>
          </a:prstGeom>
          <a:solidFill>
            <a:srgbClr val="6C62CA"/>
          </a:solid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959643"/>
            <a:ext cx="4572000" cy="3054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5900" y="2978656"/>
            <a:ext cx="4572000" cy="304935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324615" y="5893970"/>
            <a:ext cx="4800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8064A2">
                    <a:lumMod val="40000"/>
                    <a:lumOff val="60000"/>
                  </a:srgbClr>
                </a:solidFill>
                <a:effectLst/>
                <a:uLnTx/>
                <a:uFillTx/>
                <a:latin typeface="Calibri"/>
                <a:ea typeface="+mn-ea"/>
                <a:cs typeface="+mn-cs"/>
              </a:rPr>
              <a:t>Recipient</a:t>
            </a:r>
          </a:p>
        </p:txBody>
      </p:sp>
      <p:sp>
        <p:nvSpPr>
          <p:cNvPr id="14" name="TextBox 13"/>
          <p:cNvSpPr txBox="1"/>
          <p:nvPr/>
        </p:nvSpPr>
        <p:spPr>
          <a:xfrm>
            <a:off x="12039615" y="5878907"/>
            <a:ext cx="5410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8064A2">
                    <a:lumMod val="40000"/>
                    <a:lumOff val="60000"/>
                  </a:srgbClr>
                </a:solidFill>
                <a:effectLst/>
                <a:uLnTx/>
                <a:uFillTx/>
                <a:latin typeface="Calibri"/>
                <a:ea typeface="+mn-ea"/>
                <a:cs typeface="+mn-cs"/>
              </a:rPr>
              <a:t>Resource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39876" y="2975956"/>
            <a:ext cx="4572000" cy="305205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00200" y="5893970"/>
            <a:ext cx="3048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8064A2">
                    <a:lumMod val="40000"/>
                    <a:lumOff val="60000"/>
                  </a:srgbClr>
                </a:solidFill>
                <a:effectLst/>
                <a:uLnTx/>
                <a:uFillTx/>
                <a:latin typeface="Calibri"/>
                <a:ea typeface="+mn-ea"/>
                <a:cs typeface="+mn-cs"/>
              </a:rPr>
              <a:t>Object</a:t>
            </a:r>
          </a:p>
        </p:txBody>
      </p:sp>
      <p:sp>
        <p:nvSpPr>
          <p:cNvPr id="6" name="TextBox 5"/>
          <p:cNvSpPr txBox="1"/>
          <p:nvPr/>
        </p:nvSpPr>
        <p:spPr>
          <a:xfrm>
            <a:off x="1347669" y="7576817"/>
            <a:ext cx="15592661" cy="1569660"/>
          </a:xfrm>
          <a:prstGeom prst="rect">
            <a:avLst/>
          </a:prstGeom>
          <a:noFill/>
        </p:spPr>
        <p:txBody>
          <a:bodyPr wrap="square" rtlCol="0">
            <a:spAutoFit/>
          </a:bodyPr>
          <a:lstStyle/>
          <a:p>
            <a:pPr algn="ctr"/>
            <a:r>
              <a:rPr lang="en-US" sz="4800" b="1">
                <a:solidFill>
                  <a:srgbClr val="FFCC00"/>
                </a:solidFill>
              </a:rPr>
              <a:t>What are some examples you</a:t>
            </a:r>
          </a:p>
          <a:p>
            <a:pPr algn="ctr"/>
            <a:r>
              <a:rPr lang="en-US" sz="4800" b="1">
                <a:solidFill>
                  <a:srgbClr val="FFCC00"/>
                </a:solidFill>
              </a:rPr>
              <a:t>may have experienced?</a:t>
            </a:r>
          </a:p>
        </p:txBody>
      </p:sp>
      <p:sp>
        <p:nvSpPr>
          <p:cNvPr id="11" name="TextBox 10"/>
          <p:cNvSpPr txBox="1"/>
          <p:nvPr/>
        </p:nvSpPr>
        <p:spPr>
          <a:xfrm>
            <a:off x="1589314" y="1057071"/>
            <a:ext cx="15592661" cy="1200329"/>
          </a:xfrm>
          <a:prstGeom prst="rect">
            <a:avLst/>
          </a:prstGeom>
          <a:noFill/>
        </p:spPr>
        <p:txBody>
          <a:bodyPr wrap="square" rtlCol="0">
            <a:spAutoFit/>
          </a:bodyPr>
          <a:lstStyle/>
          <a:p>
            <a:pPr algn="ctr"/>
            <a:r>
              <a:rPr lang="en-US" sz="7200" b="1">
                <a:solidFill>
                  <a:srgbClr val="FFCC00"/>
                </a:solidFill>
              </a:rPr>
              <a:t>How should an Ally treat the recoveree?</a:t>
            </a:r>
          </a:p>
        </p:txBody>
      </p:sp>
      <p:sp>
        <p:nvSpPr>
          <p:cNvPr id="12" name="Rectangle 11"/>
          <p:cNvSpPr/>
          <p:nvPr/>
        </p:nvSpPr>
        <p:spPr>
          <a:xfrm>
            <a:off x="304800" y="9635950"/>
            <a:ext cx="17250454" cy="369332"/>
          </a:xfrm>
          <a:prstGeom prst="rect">
            <a:avLst/>
          </a:prstGeom>
        </p:spPr>
        <p:txBody>
          <a:bodyPr wrap="square">
            <a:spAutoFit/>
          </a:bodyPr>
          <a:lstStyle/>
          <a:p>
            <a:r>
              <a:rPr lang="en-US">
                <a:solidFill>
                  <a:schemeClr val="bg1"/>
                </a:solidFill>
              </a:rPr>
              <a:t>Discovering the meaning of prevention: a practical approach to positive change. [William A </a:t>
            </a:r>
            <a:r>
              <a:rPr lang="en-US" err="1">
                <a:solidFill>
                  <a:schemeClr val="bg1"/>
                </a:solidFill>
              </a:rPr>
              <a:t>Lofquist</a:t>
            </a:r>
            <a:r>
              <a:rPr lang="en-US">
                <a:solidFill>
                  <a:schemeClr val="bg1"/>
                </a:solidFill>
              </a:rPr>
              <a:t>]</a:t>
            </a:r>
            <a:endParaRPr lang="en-US">
              <a:solidFill>
                <a:schemeClr val="bg1"/>
              </a:solidFill>
              <a:cs typeface="Calibri"/>
            </a:endParaRPr>
          </a:p>
        </p:txBody>
      </p:sp>
    </p:spTree>
    <p:extLst>
      <p:ext uri="{BB962C8B-B14F-4D97-AF65-F5344CB8AC3E}">
        <p14:creationId xmlns:p14="http://schemas.microsoft.com/office/powerpoint/2010/main" val="326308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0" grpId="0"/>
      <p:bldP spid="6"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889771" y="1588445"/>
            <a:ext cx="7614358" cy="4543425"/>
          </a:xfrm>
          <a:prstGeom prst="rect">
            <a:avLst/>
          </a:prstGeom>
        </p:spPr>
        <p:txBody>
          <a:bodyPr lIns="0" tIns="0" rIns="0" bIns="0" rtlCol="0" anchor="t">
            <a:spAutoFit/>
          </a:bodyPr>
          <a:lstStyle/>
          <a:p>
            <a:pPr>
              <a:lnSpc>
                <a:spcPts val="4500"/>
              </a:lnSpc>
            </a:pPr>
            <a:r>
              <a:rPr lang="en-US" sz="3000" b="0" i="0" spc="30">
                <a:solidFill>
                  <a:srgbClr val="7564AB"/>
                </a:solidFill>
                <a:latin typeface="Montserrat Light"/>
              </a:rPr>
              <a:t>Your close friend is in recovery, just got out of rehab, 2 months sober.  You have tickets to a </a:t>
            </a:r>
            <a:r>
              <a:rPr lang="en-US" sz="3000" spc="30">
                <a:solidFill>
                  <a:srgbClr val="7564AB"/>
                </a:solidFill>
                <a:latin typeface="Montserrat Light"/>
              </a:rPr>
              <a:t>sports game</a:t>
            </a:r>
            <a:r>
              <a:rPr lang="en-US" sz="3000" b="0" i="0" spc="30">
                <a:solidFill>
                  <a:srgbClr val="7564AB"/>
                </a:solidFill>
                <a:latin typeface="Montserrat Light"/>
              </a:rPr>
              <a:t> and invite him.  As you walk in and pass the beer stands, he says “You can get a beer, it won’t bother me. I’m totally good.”  If he wasn’t with you – you probably would have a couple.  What do you do?</a:t>
            </a:r>
          </a:p>
        </p:txBody>
      </p:sp>
      <p:sp>
        <p:nvSpPr>
          <p:cNvPr id="8" name="TextBox 7"/>
          <p:cNvSpPr txBox="1"/>
          <p:nvPr/>
        </p:nvSpPr>
        <p:spPr>
          <a:xfrm>
            <a:off x="17301411" y="9002909"/>
            <a:ext cx="956397" cy="369332"/>
          </a:xfrm>
          <a:prstGeom prst="rect">
            <a:avLst/>
          </a:prstGeom>
          <a:noFill/>
        </p:spPr>
        <p:txBody>
          <a:bodyPr wrap="square" rtlCol="0">
            <a:spAutoFit/>
          </a:bodyPr>
          <a:lstStyle/>
          <a:p>
            <a:r>
              <a:rPr lang="en-US">
                <a:solidFill>
                  <a:schemeClr val="accent4">
                    <a:lumMod val="60000"/>
                    <a:lumOff val="40000"/>
                  </a:schemeClr>
                </a:solidFill>
              </a:rPr>
              <a:t>FRIEND</a:t>
            </a:r>
          </a:p>
        </p:txBody>
      </p:sp>
      <p:pic>
        <p:nvPicPr>
          <p:cNvPr id="10" name="Picture 3" descr="Logo, company name&#10;&#10;Description automatically generated">
            <a:extLst>
              <a:ext uri="{FF2B5EF4-FFF2-40B4-BE49-F238E27FC236}">
                <a16:creationId xmlns:a16="http://schemas.microsoft.com/office/drawing/2014/main" id="{F10CDCCD-7A54-35E2-2DDD-2F3960702419}"/>
              </a:ext>
            </a:extLst>
          </p:cNvPr>
          <p:cNvPicPr>
            <a:picLocks noChangeAspect="1"/>
          </p:cNvPicPr>
          <p:nvPr/>
        </p:nvPicPr>
        <p:blipFill>
          <a:blip r:embed="rId3"/>
          <a:stretch>
            <a:fillRect/>
          </a:stretch>
        </p:blipFill>
        <p:spPr>
          <a:xfrm>
            <a:off x="-5863" y="6951983"/>
            <a:ext cx="3681483" cy="24603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3" t="1677" r="7571" b="1160"/>
          <a:stretch>
            <a:fillRect/>
          </a:stretch>
        </p:blipFill>
        <p:spPr>
          <a:xfrm>
            <a:off x="12047414" y="-266700"/>
            <a:ext cx="6544853" cy="10895534"/>
          </a:xfrm>
          <a:prstGeom prst="rect">
            <a:avLst/>
          </a:prstGeom>
        </p:spPr>
      </p:pic>
      <p:sp>
        <p:nvSpPr>
          <p:cNvPr id="4" name="AutoShape 4"/>
          <p:cNvSpPr/>
          <p:nvPr/>
        </p:nvSpPr>
        <p:spPr>
          <a:xfrm>
            <a:off x="-304267" y="9417696"/>
            <a:ext cx="18896534" cy="1072147"/>
          </a:xfrm>
          <a:prstGeom prst="rect">
            <a:avLst/>
          </a:prstGeom>
          <a:solidFill>
            <a:srgbClr val="FFCC37"/>
          </a:solidFill>
        </p:spPr>
      </p:sp>
      <p:sp>
        <p:nvSpPr>
          <p:cNvPr id="6" name="TextBox 6"/>
          <p:cNvSpPr txBox="1"/>
          <p:nvPr/>
        </p:nvSpPr>
        <p:spPr>
          <a:xfrm>
            <a:off x="1029488" y="192010"/>
            <a:ext cx="11020346" cy="1151341"/>
          </a:xfrm>
          <a:prstGeom prst="rect">
            <a:avLst/>
          </a:prstGeom>
        </p:spPr>
        <p:txBody>
          <a:bodyPr wrap="square" lIns="0" tIns="0" rIns="0" bIns="0" rtlCol="0" anchor="t">
            <a:spAutoFit/>
          </a:bodyPr>
          <a:lstStyle/>
          <a:p>
            <a:pPr>
              <a:lnSpc>
                <a:spcPts val="9450"/>
              </a:lnSpc>
              <a:defRPr/>
            </a:pPr>
            <a:r>
              <a:rPr lang="en-US" sz="7500" b="1" spc="67">
                <a:solidFill>
                  <a:srgbClr val="6C62CA"/>
                </a:solidFill>
                <a:latin typeface="Montserrat"/>
              </a:rPr>
              <a:t>Key Point</a:t>
            </a:r>
            <a:endParaRPr lang="en-US" sz="7500" b="1" i="0" u="none" strike="noStrike" kern="1200" cap="none" spc="67" normalizeH="0" baseline="0" noProof="0">
              <a:ln>
                <a:noFill/>
              </a:ln>
              <a:solidFill>
                <a:srgbClr val="6C62CA"/>
              </a:solidFill>
              <a:effectLst/>
              <a:uLnTx/>
              <a:uFillTx/>
              <a:latin typeface="Montserrat"/>
            </a:endParaRPr>
          </a:p>
        </p:txBody>
      </p:sp>
      <p:sp>
        <p:nvSpPr>
          <p:cNvPr id="7" name="TextBox 7"/>
          <p:cNvSpPr txBox="1"/>
          <p:nvPr/>
        </p:nvSpPr>
        <p:spPr>
          <a:xfrm>
            <a:off x="296838" y="1985181"/>
            <a:ext cx="11582400" cy="1615827"/>
          </a:xfrm>
          <a:prstGeom prst="rect">
            <a:avLst/>
          </a:prstGeom>
        </p:spPr>
        <p:txBody>
          <a:bodyPr wrap="square" lIns="0" tIns="0" rIns="0" bIns="0" rtlCol="0" anchor="t">
            <a:spAutoFit/>
          </a:bodyPr>
          <a:lstStyle/>
          <a:p>
            <a:pPr marL="516890" marR="0" lvl="1" indent="-285750" algn="l" defTabSz="914400" rtl="0" eaLnBrk="1" fontAlgn="auto" latinLnBrk="0" hangingPunct="1">
              <a:lnSpc>
                <a:spcPts val="4200"/>
              </a:lnSpc>
              <a:spcBef>
                <a:spcPts val="1200"/>
              </a:spcBef>
              <a:spcAft>
                <a:spcPts val="1200"/>
              </a:spcAft>
              <a:buClrTx/>
              <a:buSzTx/>
              <a:buFont typeface="Arial" panose="020B0604020202020204" pitchFamily="34" charset="0"/>
              <a:buChar char="•"/>
              <a:tabLst/>
              <a:defRPr/>
            </a:pPr>
            <a:r>
              <a:rPr kumimoji="0" lang="en-US" sz="3600" b="0" i="0" u="none" strike="noStrike" kern="1200" cap="none" spc="28" normalizeH="0" baseline="0" noProof="0">
                <a:ln>
                  <a:noFill/>
                </a:ln>
                <a:solidFill>
                  <a:srgbClr val="6C62CA"/>
                </a:solidFill>
                <a:effectLst/>
                <a:uLnTx/>
                <a:uFillTx/>
                <a:latin typeface="Montserrat Light"/>
                <a:ea typeface="+mn-ea"/>
                <a:cs typeface="+mn-cs"/>
              </a:rPr>
              <a:t>Define and understand that </a:t>
            </a:r>
            <a:r>
              <a:rPr kumimoji="0" lang="en-US" sz="3600" b="1" i="0" u="none" strike="noStrike" kern="1200" cap="none" spc="28" normalizeH="0" baseline="0" noProof="0">
                <a:ln>
                  <a:noFill/>
                </a:ln>
                <a:solidFill>
                  <a:srgbClr val="6C62CA"/>
                </a:solidFill>
                <a:effectLst/>
                <a:uLnTx/>
                <a:uFillTx/>
                <a:latin typeface="Montserrat Light"/>
                <a:ea typeface="+mn-ea"/>
                <a:cs typeface="+mn-cs"/>
              </a:rPr>
              <a:t>recovery is a life-time journey with multiple pathways </a:t>
            </a:r>
            <a:r>
              <a:rPr kumimoji="0" lang="en-US" sz="3600" b="0" i="0" u="none" strike="noStrike" kern="1200" cap="none" spc="28" normalizeH="0" baseline="0" noProof="0">
                <a:ln>
                  <a:noFill/>
                </a:ln>
                <a:solidFill>
                  <a:srgbClr val="6C62CA"/>
                </a:solidFill>
                <a:effectLst/>
                <a:uLnTx/>
                <a:uFillTx/>
                <a:latin typeface="Montserrat Light"/>
                <a:ea typeface="+mn-ea"/>
                <a:cs typeface="+mn-cs"/>
              </a:rPr>
              <a:t>to achieving wellness in recovery.</a:t>
            </a:r>
            <a:endParaRPr lang="en-US" sz="3600" b="0" i="0" u="none" strike="noStrike" kern="1200" cap="none" spc="28" normalizeH="0" baseline="0" noProof="0">
              <a:ln>
                <a:noFill/>
              </a:ln>
              <a:solidFill>
                <a:srgbClr val="6C62CA"/>
              </a:solidFill>
              <a:effectLst/>
              <a:uLnTx/>
              <a:uFillTx/>
              <a:latin typeface="Montserrat Light"/>
            </a:endParaRPr>
          </a:p>
        </p:txBody>
      </p:sp>
      <p:sp>
        <p:nvSpPr>
          <p:cNvPr id="8" name="AutoShape 8"/>
          <p:cNvSpPr/>
          <p:nvPr/>
        </p:nvSpPr>
        <p:spPr>
          <a:xfrm>
            <a:off x="1029488" y="1476380"/>
            <a:ext cx="10400512" cy="85720"/>
          </a:xfrm>
          <a:prstGeom prst="rect">
            <a:avLst/>
          </a:prstGeom>
          <a:solidFill>
            <a:srgbClr val="6C62CA"/>
          </a:solidFill>
        </p:spPr>
      </p:sp>
      <p:pic>
        <p:nvPicPr>
          <p:cNvPr id="5" name="Picture 3" descr="Logo, company name&#10;&#10;Description automatically generated">
            <a:extLst>
              <a:ext uri="{FF2B5EF4-FFF2-40B4-BE49-F238E27FC236}">
                <a16:creationId xmlns:a16="http://schemas.microsoft.com/office/drawing/2014/main" id="{A5311DB1-B247-EF82-34F8-6C24160723A9}"/>
              </a:ext>
            </a:extLst>
          </p:cNvPr>
          <p:cNvPicPr>
            <a:picLocks noChangeAspect="1"/>
          </p:cNvPicPr>
          <p:nvPr/>
        </p:nvPicPr>
        <p:blipFill>
          <a:blip r:embed="rId4"/>
          <a:stretch>
            <a:fillRect/>
          </a:stretch>
        </p:blipFill>
        <p:spPr>
          <a:xfrm>
            <a:off x="-5863" y="6951983"/>
            <a:ext cx="3681483" cy="2460374"/>
          </a:xfrm>
          <a:prstGeom prst="rect">
            <a:avLst/>
          </a:prstGeom>
        </p:spPr>
      </p:pic>
    </p:spTree>
    <p:extLst>
      <p:ext uri="{BB962C8B-B14F-4D97-AF65-F5344CB8AC3E}">
        <p14:creationId xmlns:p14="http://schemas.microsoft.com/office/powerpoint/2010/main" val="2031730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94070" y="175348"/>
            <a:ext cx="14871218" cy="9907949"/>
          </a:xfrm>
          <a:prstGeom prst="rect">
            <a:avLst/>
          </a:prstGeom>
        </p:spPr>
      </p:pic>
      <p:sp>
        <p:nvSpPr>
          <p:cNvPr id="3" name="AutoShape 3"/>
          <p:cNvSpPr/>
          <p:nvPr/>
        </p:nvSpPr>
        <p:spPr>
          <a:xfrm>
            <a:off x="7581900" y="1028700"/>
            <a:ext cx="9677400" cy="8229600"/>
          </a:xfrm>
          <a:prstGeom prst="rect">
            <a:avLst/>
          </a:prstGeom>
          <a:solidFill>
            <a:srgbClr val="FFCC37"/>
          </a:solidFill>
        </p:spPr>
      </p:sp>
      <p:grpSp>
        <p:nvGrpSpPr>
          <p:cNvPr id="4" name="Group 4"/>
          <p:cNvGrpSpPr/>
          <p:nvPr/>
        </p:nvGrpSpPr>
        <p:grpSpPr>
          <a:xfrm>
            <a:off x="8420100" y="3224102"/>
            <a:ext cx="8001000" cy="3816524"/>
            <a:chOff x="0" y="-47625"/>
            <a:chExt cx="10668000" cy="5088698"/>
          </a:xfrm>
        </p:grpSpPr>
        <p:sp>
          <p:nvSpPr>
            <p:cNvPr id="5" name="TextBox 5"/>
            <p:cNvSpPr txBox="1"/>
            <p:nvPr/>
          </p:nvSpPr>
          <p:spPr>
            <a:xfrm>
              <a:off x="0" y="-47625"/>
              <a:ext cx="10667632" cy="3171825"/>
            </a:xfrm>
            <a:prstGeom prst="rect">
              <a:avLst/>
            </a:prstGeom>
          </p:spPr>
          <p:txBody>
            <a:bodyPr lIns="0" tIns="0" rIns="0" bIns="0" rtlCol="0" anchor="t">
              <a:spAutoFit/>
            </a:bodyPr>
            <a:lstStyle/>
            <a:p>
              <a:pPr>
                <a:lnSpc>
                  <a:spcPts val="9450"/>
                </a:lnSpc>
              </a:pPr>
              <a:r>
                <a:rPr lang="en-US" sz="7500" b="1" i="0" spc="67">
                  <a:solidFill>
                    <a:srgbClr val="6C62CA"/>
                  </a:solidFill>
                  <a:latin typeface="Montserrat"/>
                </a:rPr>
                <a:t>What is Recovery?</a:t>
              </a:r>
            </a:p>
          </p:txBody>
        </p:sp>
        <p:sp>
          <p:nvSpPr>
            <p:cNvPr id="6" name="TextBox 6"/>
            <p:cNvSpPr txBox="1"/>
            <p:nvPr/>
          </p:nvSpPr>
          <p:spPr>
            <a:xfrm>
              <a:off x="0" y="4290354"/>
              <a:ext cx="10660477" cy="750719"/>
            </a:xfrm>
            <a:prstGeom prst="rect">
              <a:avLst/>
            </a:prstGeom>
          </p:spPr>
          <p:txBody>
            <a:bodyPr lIns="0" tIns="0" rIns="0" bIns="0" rtlCol="0" anchor="t">
              <a:spAutoFit/>
            </a:bodyPr>
            <a:lstStyle/>
            <a:p>
              <a:pPr>
                <a:lnSpc>
                  <a:spcPts val="4800"/>
                </a:lnSpc>
              </a:pPr>
              <a:r>
                <a:rPr lang="en-US" sz="3200" b="0" i="0" spc="352">
                  <a:solidFill>
                    <a:srgbClr val="6C62CA"/>
                  </a:solidFill>
                  <a:latin typeface="Montserrat"/>
                </a:rPr>
                <a:t>Group Chat</a:t>
              </a:r>
            </a:p>
          </p:txBody>
        </p:sp>
        <p:sp>
          <p:nvSpPr>
            <p:cNvPr id="7" name="AutoShape 7"/>
            <p:cNvSpPr/>
            <p:nvPr/>
          </p:nvSpPr>
          <p:spPr>
            <a:xfrm>
              <a:off x="0" y="3678703"/>
              <a:ext cx="10668000" cy="152400"/>
            </a:xfrm>
            <a:prstGeom prst="rect">
              <a:avLst/>
            </a:prstGeom>
            <a:solidFill>
              <a:srgbClr val="6C62CA"/>
            </a:solid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14350" y="3534388"/>
            <a:ext cx="19316700" cy="5439293"/>
          </a:xfrm>
          <a:prstGeom prst="rect">
            <a:avLst/>
          </a:prstGeom>
          <a:solidFill>
            <a:srgbClr val="FFCC37"/>
          </a:solidFill>
        </p:spPr>
      </p:sp>
      <p:sp>
        <p:nvSpPr>
          <p:cNvPr id="3" name="TextBox 3"/>
          <p:cNvSpPr txBox="1"/>
          <p:nvPr/>
        </p:nvSpPr>
        <p:spPr>
          <a:xfrm>
            <a:off x="681996" y="3707769"/>
            <a:ext cx="16821721" cy="1131570"/>
          </a:xfrm>
          <a:prstGeom prst="rect">
            <a:avLst/>
          </a:prstGeom>
        </p:spPr>
        <p:txBody>
          <a:bodyPr lIns="0" tIns="0" rIns="0" bIns="0" rtlCol="0" anchor="t">
            <a:spAutoFit/>
          </a:bodyPr>
          <a:lstStyle/>
          <a:p>
            <a:pPr algn="ctr">
              <a:lnSpc>
                <a:spcPts val="8640"/>
              </a:lnSpc>
            </a:pPr>
            <a:r>
              <a:rPr lang="en-US" sz="8000" b="1" i="0" spc="560">
                <a:solidFill>
                  <a:srgbClr val="6C62CA"/>
                </a:solidFill>
                <a:latin typeface="Montserrat"/>
              </a:rPr>
              <a:t>RECOVERY</a:t>
            </a:r>
          </a:p>
        </p:txBody>
      </p:sp>
      <p:sp>
        <p:nvSpPr>
          <p:cNvPr id="4" name="TextBox 4"/>
          <p:cNvSpPr txBox="1"/>
          <p:nvPr/>
        </p:nvSpPr>
        <p:spPr>
          <a:xfrm>
            <a:off x="883879" y="5389390"/>
            <a:ext cx="16461792" cy="2364105"/>
          </a:xfrm>
          <a:prstGeom prst="rect">
            <a:avLst/>
          </a:prstGeom>
        </p:spPr>
        <p:txBody>
          <a:bodyPr lIns="0" tIns="0" rIns="0" bIns="0" rtlCol="0" anchor="t">
            <a:spAutoFit/>
          </a:bodyPr>
          <a:lstStyle/>
          <a:p>
            <a:pPr algn="ctr">
              <a:lnSpc>
                <a:spcPts val="6300"/>
              </a:lnSpc>
            </a:pPr>
            <a:r>
              <a:rPr lang="en-US" sz="4200" b="0" i="0" spc="42">
                <a:solidFill>
                  <a:srgbClr val="6C62CA"/>
                </a:solidFill>
                <a:latin typeface="Montserrat Light"/>
              </a:rPr>
              <a:t>A process of change through which individuals improve their health and wellness, live a self-directed life,</a:t>
            </a:r>
          </a:p>
          <a:p>
            <a:pPr algn="ctr">
              <a:lnSpc>
                <a:spcPts val="6300"/>
              </a:lnSpc>
            </a:pPr>
            <a:r>
              <a:rPr lang="en-US" sz="4200" b="0" i="0" spc="42">
                <a:solidFill>
                  <a:srgbClr val="6C62CA"/>
                </a:solidFill>
                <a:latin typeface="Montserrat Light"/>
              </a:rPr>
              <a:t>and strive to reach their full potential.</a:t>
            </a:r>
          </a:p>
        </p:txBody>
      </p:sp>
      <p:sp>
        <p:nvSpPr>
          <p:cNvPr id="5" name="AutoShape 5"/>
          <p:cNvSpPr/>
          <p:nvPr/>
        </p:nvSpPr>
        <p:spPr>
          <a:xfrm>
            <a:off x="1524000" y="5038166"/>
            <a:ext cx="15240000" cy="114300"/>
          </a:xfrm>
          <a:prstGeom prst="rect">
            <a:avLst/>
          </a:prstGeom>
          <a:solidFill>
            <a:srgbClr val="6C62CA"/>
          </a:solidFill>
        </p:spPr>
      </p:sp>
      <p:sp>
        <p:nvSpPr>
          <p:cNvPr id="6" name="TextBox 6"/>
          <p:cNvSpPr txBox="1"/>
          <p:nvPr/>
        </p:nvSpPr>
        <p:spPr>
          <a:xfrm>
            <a:off x="10082167" y="8465083"/>
            <a:ext cx="8205833" cy="264160"/>
          </a:xfrm>
          <a:prstGeom prst="rect">
            <a:avLst/>
          </a:prstGeom>
        </p:spPr>
        <p:txBody>
          <a:bodyPr lIns="0" tIns="0" rIns="0" bIns="0" rtlCol="0" anchor="t">
            <a:spAutoFit/>
          </a:bodyPr>
          <a:lstStyle/>
          <a:p>
            <a:pPr algn="ctr">
              <a:lnSpc>
                <a:spcPts val="2240"/>
              </a:lnSpc>
              <a:spcBef>
                <a:spcPct val="0"/>
              </a:spcBef>
            </a:pPr>
            <a:r>
              <a:rPr lang="en-US" sz="1600">
                <a:solidFill>
                  <a:srgbClr val="7564AB"/>
                </a:solidFill>
                <a:latin typeface="Montserrat Light"/>
              </a:rPr>
              <a:t>Substance Abuse and Mental Health Service Administration (SAMHSA), 2016</a:t>
            </a:r>
          </a:p>
        </p:txBody>
      </p:sp>
    </p:spTree>
    <p:extLst>
      <p:ext uri="{BB962C8B-B14F-4D97-AF65-F5344CB8AC3E}">
        <p14:creationId xmlns:p14="http://schemas.microsoft.com/office/powerpoint/2010/main" val="272525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123950" y="647700"/>
            <a:ext cx="6858000" cy="2857500"/>
            <a:chOff x="0" y="-47625"/>
            <a:chExt cx="9144000" cy="3810000"/>
          </a:xfrm>
        </p:grpSpPr>
        <p:sp>
          <p:nvSpPr>
            <p:cNvPr id="5" name="TextBox 5"/>
            <p:cNvSpPr txBox="1"/>
            <p:nvPr/>
          </p:nvSpPr>
          <p:spPr>
            <a:xfrm>
              <a:off x="0" y="-47625"/>
              <a:ext cx="9143632" cy="3248752"/>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Types of Recovery</a:t>
              </a:r>
            </a:p>
          </p:txBody>
        </p:sp>
        <p:sp>
          <p:nvSpPr>
            <p:cNvPr id="6" name="AutoShape 6"/>
            <p:cNvSpPr/>
            <p:nvPr/>
          </p:nvSpPr>
          <p:spPr>
            <a:xfrm>
              <a:off x="0" y="3609975"/>
              <a:ext cx="9144000" cy="152400"/>
            </a:xfrm>
            <a:prstGeom prst="rect">
              <a:avLst/>
            </a:prstGeom>
            <a:solidFill>
              <a:srgbClr val="FFCC37"/>
            </a:solidFill>
          </p:spPr>
        </p:sp>
      </p:grpSp>
      <p:sp>
        <p:nvSpPr>
          <p:cNvPr id="7" name="Rectangle 3"/>
          <p:cNvSpPr txBox="1">
            <a:spLocks noChangeArrowheads="1"/>
          </p:cNvSpPr>
          <p:nvPr/>
        </p:nvSpPr>
        <p:spPr>
          <a:xfrm>
            <a:off x="9420327" y="876300"/>
            <a:ext cx="8410473" cy="793738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Clr>
                <a:schemeClr val="accent1"/>
              </a:buClr>
              <a:buFont typeface="+mj-lt"/>
              <a:buAutoNum type="arabicPeriod"/>
            </a:pPr>
            <a:r>
              <a:rPr lang="en-US" sz="2800" b="1" spc="28">
                <a:solidFill>
                  <a:srgbClr val="6C62CA"/>
                </a:solidFill>
                <a:latin typeface="Montserrat Light"/>
              </a:rPr>
              <a:t>Abstinence-based</a:t>
            </a:r>
            <a:r>
              <a:rPr lang="en-US" sz="2800" spc="28">
                <a:solidFill>
                  <a:srgbClr val="6C62CA"/>
                </a:solidFill>
                <a:latin typeface="Montserrat Light"/>
              </a:rPr>
              <a:t> </a:t>
            </a:r>
            <a:r>
              <a:rPr lang="en-US" sz="2800" b="1">
                <a:solidFill>
                  <a:srgbClr val="6C62CA"/>
                </a:solidFill>
                <a:latin typeface="Montserrat Light"/>
              </a:rPr>
              <a:t>- </a:t>
            </a:r>
            <a:r>
              <a:rPr lang="en-US" sz="2800">
                <a:solidFill>
                  <a:srgbClr val="6C62CA"/>
                </a:solidFill>
                <a:latin typeface="Montserrat Light"/>
              </a:rPr>
              <a:t>complete and sustained cessation of one’s primary drug(s), any other non-medical psychoactive drug and/or gambling (with nicotine and caffeine historically excepted)</a:t>
            </a:r>
          </a:p>
          <a:p>
            <a:pPr marL="514350" indent="-514350">
              <a:buClr>
                <a:schemeClr val="accent1"/>
              </a:buClr>
              <a:buFont typeface="+mj-lt"/>
              <a:buAutoNum type="arabicPeriod"/>
            </a:pPr>
            <a:endParaRPr lang="en-US" sz="2800">
              <a:solidFill>
                <a:srgbClr val="6C62CA"/>
              </a:solidFill>
              <a:latin typeface="Montserrat Light" panose="020B0604020202020204" charset="0"/>
            </a:endParaRPr>
          </a:p>
          <a:p>
            <a:pPr marL="514350" indent="-514350">
              <a:buClr>
                <a:schemeClr val="accent1"/>
              </a:buClr>
              <a:buFont typeface="+mj-lt"/>
              <a:buAutoNum type="arabicPeriod"/>
            </a:pPr>
            <a:r>
              <a:rPr lang="en-US" sz="2800" b="1">
                <a:solidFill>
                  <a:srgbClr val="6C62CA"/>
                </a:solidFill>
                <a:latin typeface="Montserrat Light"/>
              </a:rPr>
              <a:t>Moderation-based recovery -  </a:t>
            </a:r>
            <a:r>
              <a:rPr lang="en-US" sz="2800">
                <a:solidFill>
                  <a:srgbClr val="6C62CA"/>
                </a:solidFill>
                <a:latin typeface="Montserrat Light"/>
              </a:rPr>
              <a:t>the sustained deceleration of alcohol, other drug use and/or gambling to a sub-clinical level, that is, a level that no longer meets diagnostic criteria</a:t>
            </a:r>
          </a:p>
          <a:p>
            <a:pPr marL="514350" indent="-514350">
              <a:buClr>
                <a:schemeClr val="accent1"/>
              </a:buClr>
              <a:buFont typeface="+mj-lt"/>
              <a:buAutoNum type="arabicPeriod"/>
            </a:pPr>
            <a:endParaRPr lang="en-US" sz="2800">
              <a:solidFill>
                <a:srgbClr val="6C62CA"/>
              </a:solidFill>
              <a:latin typeface="Montserrat Light" panose="020B0604020202020204" charset="0"/>
            </a:endParaRPr>
          </a:p>
          <a:p>
            <a:pPr marL="514350" indent="-514350">
              <a:buClr>
                <a:schemeClr val="accent1"/>
              </a:buClr>
              <a:buFont typeface="+mj-lt"/>
              <a:buAutoNum type="arabicPeriod"/>
            </a:pPr>
            <a:r>
              <a:rPr lang="en-US" sz="2800" b="1">
                <a:solidFill>
                  <a:srgbClr val="6C62CA"/>
                </a:solidFill>
                <a:latin typeface="Montserrat Light"/>
              </a:rPr>
              <a:t>Medication-assisted recovery - </a:t>
            </a:r>
            <a:r>
              <a:rPr lang="en-US" sz="2800">
                <a:solidFill>
                  <a:srgbClr val="6C62CA"/>
                </a:solidFill>
                <a:latin typeface="Montserrat Light"/>
              </a:rPr>
              <a:t>the use of medically monitored pharmacological drugs to support recovery from addiction</a:t>
            </a:r>
          </a:p>
          <a:p>
            <a:pPr marL="0" indent="0">
              <a:buClr>
                <a:schemeClr val="accent1"/>
              </a:buClr>
              <a:buFont typeface="Arial" pitchFamily="34" charset="0"/>
              <a:buNone/>
            </a:pPr>
            <a:endParaRPr lang="en-US">
              <a:solidFill>
                <a:srgbClr val="6C62CA"/>
              </a:solidFill>
              <a:cs typeface="Calibri"/>
            </a:endParaRPr>
          </a:p>
        </p:txBody>
      </p:sp>
      <p:sp>
        <p:nvSpPr>
          <p:cNvPr id="8" name="Rectangle 7"/>
          <p:cNvSpPr/>
          <p:nvPr/>
        </p:nvSpPr>
        <p:spPr>
          <a:xfrm>
            <a:off x="202659" y="9564613"/>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pic>
        <p:nvPicPr>
          <p:cNvPr id="10" name="Picture 3" descr="Logo, company name&#10;&#10;Description automatically generated">
            <a:extLst>
              <a:ext uri="{FF2B5EF4-FFF2-40B4-BE49-F238E27FC236}">
                <a16:creationId xmlns:a16="http://schemas.microsoft.com/office/drawing/2014/main" id="{6EACE0AD-5F54-53B6-5C98-F80AAF1FF680}"/>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9592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8588" r="14258"/>
          <a:stretch>
            <a:fillRect/>
          </a:stretch>
        </p:blipFill>
        <p:spPr>
          <a:xfrm>
            <a:off x="9182100" y="-347729"/>
            <a:ext cx="9421162" cy="10982459"/>
          </a:xfrm>
          <a:prstGeom prst="rect">
            <a:avLst/>
          </a:prstGeom>
        </p:spPr>
      </p:pic>
      <p:sp>
        <p:nvSpPr>
          <p:cNvPr id="3" name="AutoShape 3"/>
          <p:cNvSpPr/>
          <p:nvPr/>
        </p:nvSpPr>
        <p:spPr>
          <a:xfrm>
            <a:off x="1028700" y="1028700"/>
            <a:ext cx="9334500" cy="8229600"/>
          </a:xfrm>
          <a:prstGeom prst="rect">
            <a:avLst/>
          </a:prstGeom>
          <a:solidFill>
            <a:srgbClr val="6C62CA"/>
          </a:solidFill>
        </p:spPr>
      </p:sp>
      <p:sp>
        <p:nvSpPr>
          <p:cNvPr id="4" name="TextBox 4"/>
          <p:cNvSpPr txBox="1"/>
          <p:nvPr/>
        </p:nvSpPr>
        <p:spPr>
          <a:xfrm>
            <a:off x="1227772" y="2899470"/>
            <a:ext cx="8913080" cy="3037146"/>
          </a:xfrm>
          <a:prstGeom prst="rect">
            <a:avLst/>
          </a:prstGeom>
        </p:spPr>
        <p:txBody>
          <a:bodyPr lIns="0" tIns="0" rIns="0" bIns="0" rtlCol="0" anchor="t">
            <a:spAutoFit/>
          </a:bodyPr>
          <a:lstStyle/>
          <a:p>
            <a:pPr>
              <a:lnSpc>
                <a:spcPts val="4913"/>
              </a:lnSpc>
            </a:pPr>
            <a:r>
              <a:rPr lang="en-US" sz="3275" b="0" i="0" spc="32">
                <a:solidFill>
                  <a:srgbClr val="FFFDF5"/>
                </a:solidFill>
                <a:latin typeface="Montserrat Light"/>
              </a:rPr>
              <a:t>The UConn Recovery Community supports the following definition:</a:t>
            </a:r>
          </a:p>
          <a:p>
            <a:pPr>
              <a:lnSpc>
                <a:spcPts val="4913"/>
              </a:lnSpc>
            </a:pPr>
            <a:endParaRPr lang="en-US" sz="3275" b="0" i="0" spc="32">
              <a:solidFill>
                <a:srgbClr val="FFFDF5"/>
              </a:solidFill>
              <a:latin typeface="Montserrat Light"/>
            </a:endParaRPr>
          </a:p>
          <a:p>
            <a:pPr>
              <a:lnSpc>
                <a:spcPts val="4913"/>
              </a:lnSpc>
            </a:pPr>
            <a:endParaRPr lang="en-US" sz="3275" b="0" i="0" spc="32">
              <a:solidFill>
                <a:srgbClr val="FFFDF5"/>
              </a:solidFill>
              <a:latin typeface="Montserrat Light"/>
            </a:endParaRPr>
          </a:p>
          <a:p>
            <a:pPr>
              <a:lnSpc>
                <a:spcPts val="4913"/>
              </a:lnSpc>
            </a:pPr>
            <a:r>
              <a:rPr lang="en-US" sz="3275" b="0" i="0" spc="32">
                <a:solidFill>
                  <a:srgbClr val="FFFDF5"/>
                </a:solidFill>
                <a:latin typeface="Montserrat Light"/>
              </a:rPr>
              <a:t>"You are in recovery when you say you are."</a:t>
            </a:r>
          </a:p>
        </p:txBody>
      </p:sp>
      <p:sp>
        <p:nvSpPr>
          <p:cNvPr id="5" name="AutoShape 5"/>
          <p:cNvSpPr/>
          <p:nvPr/>
        </p:nvSpPr>
        <p:spPr>
          <a:xfrm>
            <a:off x="1339578" y="4780754"/>
            <a:ext cx="8564449" cy="133820"/>
          </a:xfrm>
          <a:prstGeom prst="rect">
            <a:avLst/>
          </a:prstGeom>
          <a:solidFill>
            <a:srgbClr val="FFCC37"/>
          </a:solidFill>
        </p:spPr>
      </p:sp>
      <p:sp>
        <p:nvSpPr>
          <p:cNvPr id="6" name="Rectangle 5"/>
          <p:cNvSpPr/>
          <p:nvPr/>
        </p:nvSpPr>
        <p:spPr>
          <a:xfrm>
            <a:off x="162903" y="9761849"/>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3" t="1677" r="7571" b="1160"/>
          <a:stretch>
            <a:fillRect/>
          </a:stretch>
        </p:blipFill>
        <p:spPr>
          <a:xfrm>
            <a:off x="12047414" y="-266700"/>
            <a:ext cx="6544853" cy="10895534"/>
          </a:xfrm>
          <a:prstGeom prst="rect">
            <a:avLst/>
          </a:prstGeom>
        </p:spPr>
      </p:pic>
      <p:sp>
        <p:nvSpPr>
          <p:cNvPr id="4" name="AutoShape 4"/>
          <p:cNvSpPr/>
          <p:nvPr/>
        </p:nvSpPr>
        <p:spPr>
          <a:xfrm>
            <a:off x="-304267" y="9417696"/>
            <a:ext cx="18896534" cy="1072147"/>
          </a:xfrm>
          <a:prstGeom prst="rect">
            <a:avLst/>
          </a:prstGeom>
          <a:solidFill>
            <a:srgbClr val="FFCC37"/>
          </a:solidFill>
        </p:spPr>
      </p:sp>
      <p:sp>
        <p:nvSpPr>
          <p:cNvPr id="6" name="TextBox 6"/>
          <p:cNvSpPr txBox="1"/>
          <p:nvPr/>
        </p:nvSpPr>
        <p:spPr>
          <a:xfrm>
            <a:off x="1029488" y="192010"/>
            <a:ext cx="10952108" cy="1164101"/>
          </a:xfrm>
          <a:prstGeom prst="rect">
            <a:avLst/>
          </a:prstGeom>
        </p:spPr>
        <p:txBody>
          <a:bodyPr wrap="square" lIns="0" tIns="0" rIns="0" bIns="0" rtlCol="0" anchor="t">
            <a:spAutoFit/>
          </a:bodyPr>
          <a:lstStyle/>
          <a:p>
            <a:pPr>
              <a:lnSpc>
                <a:spcPts val="9450"/>
              </a:lnSpc>
              <a:defRPr/>
            </a:pPr>
            <a:r>
              <a:rPr lang="en-US" sz="7500" b="1" spc="67" dirty="0">
                <a:solidFill>
                  <a:srgbClr val="6C62CA"/>
                </a:solidFill>
                <a:latin typeface="Montserrat"/>
              </a:rPr>
              <a:t>Key Points</a:t>
            </a:r>
            <a:endParaRPr lang="en-US" dirty="0"/>
          </a:p>
        </p:txBody>
      </p:sp>
      <p:sp>
        <p:nvSpPr>
          <p:cNvPr id="7" name="TextBox 7"/>
          <p:cNvSpPr txBox="1"/>
          <p:nvPr/>
        </p:nvSpPr>
        <p:spPr>
          <a:xfrm>
            <a:off x="228599" y="2019300"/>
            <a:ext cx="11582400" cy="3000821"/>
          </a:xfrm>
          <a:prstGeom prst="rect">
            <a:avLst/>
          </a:prstGeom>
        </p:spPr>
        <p:txBody>
          <a:bodyPr wrap="square" lIns="0" tIns="0" rIns="0" bIns="0" rtlCol="0" anchor="t">
            <a:spAutoFit/>
          </a:bodyPr>
          <a:lstStyle/>
          <a:p>
            <a:pPr marL="516890" marR="0" lvl="1" indent="-285750" algn="l" defTabSz="914400" rtl="0" eaLnBrk="1" fontAlgn="auto" latinLnBrk="0" hangingPunct="1">
              <a:lnSpc>
                <a:spcPts val="4200"/>
              </a:lnSpc>
              <a:spcBef>
                <a:spcPts val="1200"/>
              </a:spcBef>
              <a:spcAft>
                <a:spcPts val="1200"/>
              </a:spcAft>
              <a:buClrTx/>
              <a:buSzTx/>
              <a:buFont typeface="Arial" panose="020B0604020202020204" pitchFamily="34" charset="0"/>
              <a:buChar char="•"/>
              <a:tabLst/>
              <a:defRPr/>
            </a:pPr>
            <a:r>
              <a:rPr kumimoji="0" lang="en-US" sz="3600" b="0" i="0" u="none" strike="noStrike" kern="1200" cap="none" spc="28" normalizeH="0" baseline="0" noProof="0">
                <a:ln>
                  <a:noFill/>
                </a:ln>
                <a:solidFill>
                  <a:srgbClr val="A095C5"/>
                </a:solidFill>
                <a:effectLst/>
                <a:uLnTx/>
                <a:uFillTx/>
                <a:latin typeface="Montserrat Light"/>
                <a:ea typeface="+mn-ea"/>
                <a:cs typeface="+mn-cs"/>
              </a:rPr>
              <a:t>Define and understand that </a:t>
            </a:r>
            <a:r>
              <a:rPr kumimoji="0" lang="en-US" sz="3600" b="1" i="0" u="none" strike="noStrike" kern="1200" cap="none" spc="28" normalizeH="0" baseline="0" noProof="0">
                <a:ln>
                  <a:noFill/>
                </a:ln>
                <a:solidFill>
                  <a:srgbClr val="A095C5"/>
                </a:solidFill>
                <a:effectLst/>
                <a:uLnTx/>
                <a:uFillTx/>
                <a:latin typeface="Montserrat Light"/>
                <a:ea typeface="+mn-ea"/>
                <a:cs typeface="+mn-cs"/>
              </a:rPr>
              <a:t>recovery is a life-time journey with multiple pathways </a:t>
            </a:r>
            <a:r>
              <a:rPr kumimoji="0" lang="en-US" sz="3600" b="0" i="0" u="none" strike="noStrike" kern="1200" cap="none" spc="28" normalizeH="0" baseline="0" noProof="0">
                <a:ln>
                  <a:noFill/>
                </a:ln>
                <a:solidFill>
                  <a:srgbClr val="A095C5"/>
                </a:solidFill>
                <a:effectLst/>
                <a:uLnTx/>
                <a:uFillTx/>
                <a:latin typeface="Montserrat Light"/>
                <a:ea typeface="+mn-ea"/>
                <a:cs typeface="+mn-cs"/>
              </a:rPr>
              <a:t>to achieving wellness in recovery</a:t>
            </a:r>
            <a:r>
              <a:rPr kumimoji="0" lang="en-US" sz="3600" b="0" i="0" u="none" strike="noStrike" kern="1200" cap="none" spc="28" normalizeH="0" baseline="0" noProof="0">
                <a:ln>
                  <a:noFill/>
                </a:ln>
                <a:solidFill>
                  <a:srgbClr val="7564AB"/>
                </a:solidFill>
                <a:effectLst/>
                <a:uLnTx/>
                <a:uFillTx/>
                <a:latin typeface="Montserrat Light"/>
                <a:ea typeface="+mn-ea"/>
                <a:cs typeface="+mn-cs"/>
              </a:rPr>
              <a:t>.</a:t>
            </a:r>
          </a:p>
          <a:p>
            <a:pPr marL="516890" marR="0" lvl="1" indent="-285750" algn="l" defTabSz="914400" rtl="0" eaLnBrk="1" fontAlgn="auto" latinLnBrk="0" hangingPunct="1">
              <a:lnSpc>
                <a:spcPts val="4200"/>
              </a:lnSpc>
              <a:spcBef>
                <a:spcPts val="1200"/>
              </a:spcBef>
              <a:spcAft>
                <a:spcPts val="1200"/>
              </a:spcAft>
              <a:buClrTx/>
              <a:buSzTx/>
              <a:buFont typeface="Arial" panose="020B0604020202020204" pitchFamily="34" charset="0"/>
              <a:buChar char="•"/>
              <a:tabLst/>
              <a:defRPr/>
            </a:pPr>
            <a:r>
              <a:rPr kumimoji="0" lang="en-US" sz="3600" b="0" i="0" u="none" strike="noStrike" kern="1200" cap="none" spc="28" normalizeH="0" baseline="0" noProof="0">
                <a:ln>
                  <a:noFill/>
                </a:ln>
                <a:solidFill>
                  <a:srgbClr val="6C62CA"/>
                </a:solidFill>
                <a:effectLst/>
                <a:uLnTx/>
                <a:uFillTx/>
                <a:latin typeface="Montserrat Light"/>
                <a:ea typeface="+mn-ea"/>
                <a:cs typeface="+mn-cs"/>
              </a:rPr>
              <a:t>Know </a:t>
            </a:r>
            <a:r>
              <a:rPr kumimoji="0" lang="en-US" sz="3600" b="1" i="0" u="none" strike="noStrike" kern="1200" cap="none" spc="28" normalizeH="0" baseline="0" noProof="0">
                <a:ln>
                  <a:noFill/>
                </a:ln>
                <a:solidFill>
                  <a:srgbClr val="6C62CA"/>
                </a:solidFill>
                <a:effectLst/>
                <a:uLnTx/>
                <a:uFillTx/>
                <a:latin typeface="Montserrat Light"/>
                <a:ea typeface="+mn-ea"/>
                <a:cs typeface="+mn-cs"/>
              </a:rPr>
              <a:t>available recovery support resources </a:t>
            </a:r>
            <a:r>
              <a:rPr kumimoji="0" lang="en-US" sz="3600" b="0" i="0" u="none" strike="noStrike" kern="1200" cap="none" spc="28" normalizeH="0" baseline="0" noProof="0">
                <a:ln>
                  <a:noFill/>
                </a:ln>
                <a:solidFill>
                  <a:srgbClr val="6C62CA"/>
                </a:solidFill>
                <a:effectLst/>
                <a:uLnTx/>
                <a:uFillTx/>
                <a:latin typeface="Montserrat Light"/>
                <a:ea typeface="+mn-ea"/>
                <a:cs typeface="+mn-cs"/>
              </a:rPr>
              <a:t>that are on and off campus and how to access them.</a:t>
            </a:r>
            <a:endParaRPr lang="en-US" sz="3600" b="0" i="0" u="none" strike="noStrike" kern="1200" cap="none" spc="28" normalizeH="0" baseline="0" noProof="0">
              <a:ln>
                <a:noFill/>
              </a:ln>
              <a:solidFill>
                <a:srgbClr val="6C62CA"/>
              </a:solidFill>
              <a:effectLst/>
              <a:uLnTx/>
              <a:uFillTx/>
              <a:latin typeface="Montserrat Light"/>
            </a:endParaRPr>
          </a:p>
        </p:txBody>
      </p:sp>
      <p:sp>
        <p:nvSpPr>
          <p:cNvPr id="8" name="AutoShape 8"/>
          <p:cNvSpPr/>
          <p:nvPr/>
        </p:nvSpPr>
        <p:spPr>
          <a:xfrm>
            <a:off x="1029488" y="1476380"/>
            <a:ext cx="10400512" cy="85720"/>
          </a:xfrm>
          <a:prstGeom prst="rect">
            <a:avLst/>
          </a:prstGeom>
          <a:solidFill>
            <a:srgbClr val="6C62CA"/>
          </a:solidFill>
        </p:spPr>
      </p:sp>
      <p:pic>
        <p:nvPicPr>
          <p:cNvPr id="5" name="Picture 3" descr="Logo, company name&#10;&#10;Description automatically generated">
            <a:extLst>
              <a:ext uri="{FF2B5EF4-FFF2-40B4-BE49-F238E27FC236}">
                <a16:creationId xmlns:a16="http://schemas.microsoft.com/office/drawing/2014/main" id="{E4511444-8F5A-DCD6-B846-DAD1287F0A08}"/>
              </a:ext>
            </a:extLst>
          </p:cNvPr>
          <p:cNvPicPr>
            <a:picLocks noChangeAspect="1"/>
          </p:cNvPicPr>
          <p:nvPr/>
        </p:nvPicPr>
        <p:blipFill>
          <a:blip r:embed="rId4"/>
          <a:stretch>
            <a:fillRect/>
          </a:stretch>
        </p:blipFill>
        <p:spPr>
          <a:xfrm>
            <a:off x="-5863" y="6951983"/>
            <a:ext cx="3681483" cy="2460374"/>
          </a:xfrm>
          <a:prstGeom prst="rect">
            <a:avLst/>
          </a:prstGeom>
        </p:spPr>
      </p:pic>
    </p:spTree>
    <p:extLst>
      <p:ext uri="{BB962C8B-B14F-4D97-AF65-F5344CB8AC3E}">
        <p14:creationId xmlns:p14="http://schemas.microsoft.com/office/powerpoint/2010/main" val="372200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140728"/>
            <a:ext cx="18288000" cy="9932821"/>
          </a:xfrm>
          <a:prstGeom prst="rect">
            <a:avLst/>
          </a:prstGeom>
          <a:solidFill>
            <a:schemeClr val="bg1"/>
          </a:solidFill>
        </p:spPr>
      </p:pic>
      <p:sp>
        <p:nvSpPr>
          <p:cNvPr id="3" name="AutoShape 3"/>
          <p:cNvSpPr/>
          <p:nvPr/>
        </p:nvSpPr>
        <p:spPr>
          <a:xfrm>
            <a:off x="1028700" y="6362700"/>
            <a:ext cx="16230600" cy="2895600"/>
          </a:xfrm>
          <a:prstGeom prst="rect">
            <a:avLst/>
          </a:prstGeom>
          <a:solidFill>
            <a:srgbClr val="FFCC37"/>
          </a:solidFill>
        </p:spPr>
        <p:txBody>
          <a:bodyPr/>
          <a:lstStyle/>
          <a:p>
            <a:endParaRPr lang="en-US"/>
          </a:p>
        </p:txBody>
      </p:sp>
      <p:sp>
        <p:nvSpPr>
          <p:cNvPr id="4" name="TextBox 4"/>
          <p:cNvSpPr txBox="1"/>
          <p:nvPr/>
        </p:nvSpPr>
        <p:spPr>
          <a:xfrm>
            <a:off x="1736371" y="6962775"/>
            <a:ext cx="14815258" cy="571500"/>
          </a:xfrm>
          <a:prstGeom prst="rect">
            <a:avLst/>
          </a:prstGeom>
        </p:spPr>
        <p:txBody>
          <a:bodyPr lIns="0" tIns="0" rIns="0" bIns="0" rtlCol="0" anchor="t">
            <a:spAutoFit/>
          </a:bodyPr>
          <a:lstStyle/>
          <a:p>
            <a:pPr algn="ctr">
              <a:lnSpc>
                <a:spcPts val="4560"/>
              </a:lnSpc>
            </a:pPr>
            <a:r>
              <a:rPr lang="en-US" sz="3800" b="1" i="0" spc="281">
                <a:solidFill>
                  <a:srgbClr val="6C62CA"/>
                </a:solidFill>
                <a:latin typeface="Montserrat"/>
              </a:rPr>
              <a:t>No Wrong Door</a:t>
            </a:r>
          </a:p>
        </p:txBody>
      </p:sp>
      <p:sp>
        <p:nvSpPr>
          <p:cNvPr id="5" name="AutoShape 5"/>
          <p:cNvSpPr/>
          <p:nvPr/>
        </p:nvSpPr>
        <p:spPr>
          <a:xfrm>
            <a:off x="1733550" y="7810500"/>
            <a:ext cx="14820900" cy="114300"/>
          </a:xfrm>
          <a:prstGeom prst="rect">
            <a:avLst/>
          </a:prstGeom>
          <a:solidFill>
            <a:srgbClr val="6C62CA"/>
          </a:solidFill>
        </p:spPr>
      </p:sp>
      <p:pic>
        <p:nvPicPr>
          <p:cNvPr id="1026" name="Picture 2"/>
          <p:cNvPicPr>
            <a:picLocks noChangeAspect="1" noChangeArrowheads="1"/>
          </p:cNvPicPr>
          <p:nvPr/>
        </p:nvPicPr>
        <p:blipFill>
          <a:blip r:embed="rId4"/>
          <a:srcRect/>
          <a:stretch/>
        </p:blipFill>
        <p:spPr bwMode="auto">
          <a:xfrm>
            <a:off x="266406" y="891615"/>
            <a:ext cx="1543345" cy="1227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rcRect/>
          <a:stretch/>
        </p:blipFill>
        <p:spPr>
          <a:xfrm>
            <a:off x="3056717" y="760734"/>
            <a:ext cx="1543345" cy="1358143"/>
          </a:xfrm>
          <a:prstGeom prst="rect">
            <a:avLst/>
          </a:prstGeom>
        </p:spPr>
      </p:pic>
      <p:pic>
        <p:nvPicPr>
          <p:cNvPr id="1028" name="Picture 4" descr="Promotional Materia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5021" y="775940"/>
            <a:ext cx="1476375" cy="1245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a:srcRect/>
          <a:stretch/>
        </p:blipFill>
        <p:spPr bwMode="auto">
          <a:xfrm>
            <a:off x="11096624" y="758295"/>
            <a:ext cx="1476375" cy="13605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a:srcRect/>
          <a:stretch/>
        </p:blipFill>
        <p:spPr bwMode="auto">
          <a:xfrm>
            <a:off x="13687937" y="758295"/>
            <a:ext cx="1939811" cy="1360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8564EC-D298-9340-BFF7-CEEC2B1CACE1}"/>
              </a:ext>
            </a:extLst>
          </p:cNvPr>
          <p:cNvSpPr txBox="1"/>
          <p:nvPr/>
        </p:nvSpPr>
        <p:spPr>
          <a:xfrm>
            <a:off x="2390723" y="8220994"/>
            <a:ext cx="15157231" cy="584775"/>
          </a:xfrm>
          <a:prstGeom prst="rect">
            <a:avLst/>
          </a:prstGeom>
          <a:noFill/>
        </p:spPr>
        <p:txBody>
          <a:bodyPr wrap="square" lIns="91440" tIns="45720" rIns="91440" bIns="45720" rtlCol="0" anchor="t">
            <a:spAutoFit/>
          </a:bodyPr>
          <a:lstStyle/>
          <a:p>
            <a:pPr algn="l"/>
            <a:r>
              <a:rPr lang="en-US" sz="3200">
                <a:solidFill>
                  <a:srgbClr val="6C62CA"/>
                </a:solidFill>
              </a:rPr>
              <a:t>What are some other resources that might be available that aren’t listed here?</a:t>
            </a:r>
            <a:endParaRPr lang="en-US" sz="3200">
              <a:solidFill>
                <a:srgbClr val="6C62CA"/>
              </a:solidFill>
              <a:cs typeface="Calibri"/>
            </a:endParaRPr>
          </a:p>
        </p:txBody>
      </p:sp>
      <p:sp>
        <p:nvSpPr>
          <p:cNvPr id="14" name="Rectangle 13"/>
          <p:cNvSpPr/>
          <p:nvPr/>
        </p:nvSpPr>
        <p:spPr>
          <a:xfrm>
            <a:off x="123146" y="9792093"/>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pic>
        <p:nvPicPr>
          <p:cNvPr id="10" name="Picture 2" descr="Recovery Dharm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5452" y="810010"/>
            <a:ext cx="2094179" cy="1164351"/>
          </a:xfrm>
          <a:prstGeom prst="rect">
            <a:avLst/>
          </a:prstGeom>
          <a:solidFill>
            <a:srgbClr val="0070C0"/>
          </a:solidFill>
        </p:spPr>
      </p:pic>
      <p:sp>
        <p:nvSpPr>
          <p:cNvPr id="12" name="AutoShape 6" descr="Celebrate Recovery · Daw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Celebrate Recovery · Daws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Celebrate Recovery · Dawson"/>
          <p:cNvSpPr>
            <a:spLocks noChangeAspect="1" noChangeArrowheads="1"/>
          </p:cNvSpPr>
          <p:nvPr/>
        </p:nvSpPr>
        <p:spPr bwMode="auto">
          <a:xfrm>
            <a:off x="16551628" y="1087384"/>
            <a:ext cx="2345993" cy="234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4" descr="Celebrate Recovery (@celebraterecvry) | Twitt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10"/>
          <a:stretch>
            <a:fillRect/>
          </a:stretch>
        </p:blipFill>
        <p:spPr>
          <a:xfrm>
            <a:off x="16376732" y="718052"/>
            <a:ext cx="1171222" cy="134346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grpSp>
        <p:nvGrpSpPr>
          <p:cNvPr id="11" name="Group 11"/>
          <p:cNvGrpSpPr/>
          <p:nvPr/>
        </p:nvGrpSpPr>
        <p:grpSpPr>
          <a:xfrm>
            <a:off x="1028700" y="741247"/>
            <a:ext cx="16230600" cy="1423188"/>
            <a:chOff x="0" y="-66675"/>
            <a:chExt cx="21640800" cy="1897584"/>
          </a:xfrm>
        </p:grpSpPr>
        <p:sp>
          <p:nvSpPr>
            <p:cNvPr id="12" name="TextBox 12"/>
            <p:cNvSpPr txBox="1"/>
            <p:nvPr/>
          </p:nvSpPr>
          <p:spPr>
            <a:xfrm>
              <a:off x="29159" y="-66675"/>
              <a:ext cx="21582485" cy="1266587"/>
            </a:xfrm>
            <a:prstGeom prst="rect">
              <a:avLst/>
            </a:prstGeom>
          </p:spPr>
          <p:txBody>
            <a:bodyPr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1" i="0" u="none" strike="noStrike" kern="1200" cap="none" spc="174" normalizeH="0" baseline="0" noProof="0">
                  <a:ln>
                    <a:noFill/>
                  </a:ln>
                  <a:solidFill>
                    <a:srgbClr val="6C62CA"/>
                  </a:solidFill>
                  <a:effectLst/>
                  <a:uLnTx/>
                  <a:uFillTx/>
                  <a:latin typeface="Montserrat"/>
                  <a:ea typeface="+mn-ea"/>
                  <a:cs typeface="+mn-cs"/>
                </a:rPr>
                <a:t>Roles</a:t>
              </a:r>
              <a:endParaRPr lang="en-US" sz="6000" b="1" i="0" u="none" strike="noStrike" kern="1200" cap="none" spc="174" normalizeH="0" baseline="0" noProof="0">
                <a:ln>
                  <a:noFill/>
                </a:ln>
                <a:solidFill>
                  <a:srgbClr val="6C62CA"/>
                </a:solidFill>
                <a:effectLst/>
                <a:uLnTx/>
                <a:uFillTx/>
                <a:latin typeface="Montserrat"/>
              </a:endParaRPr>
            </a:p>
          </p:txBody>
        </p:sp>
        <p:sp>
          <p:nvSpPr>
            <p:cNvPr id="13" name="AutoShape 13"/>
            <p:cNvSpPr/>
            <p:nvPr/>
          </p:nvSpPr>
          <p:spPr>
            <a:xfrm>
              <a:off x="0" y="1676392"/>
              <a:ext cx="21640800" cy="154517"/>
            </a:xfrm>
            <a:prstGeom prst="rect">
              <a:avLst/>
            </a:prstGeom>
            <a:solidFill>
              <a:srgbClr val="6C62CA"/>
            </a:solidFill>
          </p:spPr>
        </p:sp>
      </p:grpSp>
      <p:graphicFrame>
        <p:nvGraphicFramePr>
          <p:cNvPr id="14" name="Diagram 13"/>
          <p:cNvGraphicFramePr/>
          <p:nvPr>
            <p:extLst>
              <p:ext uri="{D42A27DB-BD31-4B8C-83A1-F6EECF244321}">
                <p14:modId xmlns:p14="http://schemas.microsoft.com/office/powerpoint/2010/main" val="2610592305"/>
              </p:ext>
            </p:extLst>
          </p:nvPr>
        </p:nvGraphicFramePr>
        <p:xfrm>
          <a:off x="1067629" y="2265963"/>
          <a:ext cx="16186864"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3185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grpSp>
        <p:nvGrpSpPr>
          <p:cNvPr id="2" name="Group 2"/>
          <p:cNvGrpSpPr/>
          <p:nvPr/>
        </p:nvGrpSpPr>
        <p:grpSpPr>
          <a:xfrm>
            <a:off x="-133350" y="396876"/>
            <a:ext cx="18573750" cy="9334500"/>
            <a:chOff x="0" y="0"/>
            <a:chExt cx="24739600" cy="11480800"/>
          </a:xfrm>
        </p:grpSpPr>
        <p:pic>
          <p:nvPicPr>
            <p:cNvPr id="3" name="Picture 3"/>
            <p:cNvPicPr>
              <a:picLocks noChangeAspect="1"/>
            </p:cNvPicPr>
            <p:nvPr/>
          </p:nvPicPr>
          <p:blipFill>
            <a:blip r:embed="rId3"/>
            <a:srcRect l="26071" r="26071"/>
            <a:stretch>
              <a:fillRect/>
            </a:stretch>
          </p:blipFill>
          <p:spPr>
            <a:xfrm>
              <a:off x="0" y="0"/>
              <a:ext cx="8246533" cy="11480800"/>
            </a:xfrm>
            <a:prstGeom prst="rect">
              <a:avLst/>
            </a:prstGeom>
          </p:spPr>
        </p:pic>
        <p:pic>
          <p:nvPicPr>
            <p:cNvPr id="4" name="Picture 4"/>
            <p:cNvPicPr>
              <a:picLocks noChangeAspect="1"/>
            </p:cNvPicPr>
            <p:nvPr/>
          </p:nvPicPr>
          <p:blipFill>
            <a:blip r:embed="rId4"/>
            <a:srcRect t="8749" r="11055" b="8749"/>
            <a:stretch>
              <a:fillRect/>
            </a:stretch>
          </p:blipFill>
          <p:spPr>
            <a:xfrm>
              <a:off x="8246533" y="0"/>
              <a:ext cx="8246533" cy="11480800"/>
            </a:xfrm>
            <a:prstGeom prst="rect">
              <a:avLst/>
            </a:prstGeom>
          </p:spPr>
        </p:pic>
        <p:pic>
          <p:nvPicPr>
            <p:cNvPr id="5" name="Picture 5"/>
            <p:cNvPicPr>
              <a:picLocks noChangeAspect="1"/>
            </p:cNvPicPr>
            <p:nvPr/>
          </p:nvPicPr>
          <p:blipFill>
            <a:blip r:embed="rId5"/>
            <a:srcRect l="26071" r="26071"/>
            <a:stretch>
              <a:fillRect/>
            </a:stretch>
          </p:blipFill>
          <p:spPr>
            <a:xfrm>
              <a:off x="16493067" y="0"/>
              <a:ext cx="8246533" cy="11480800"/>
            </a:xfrm>
            <a:prstGeom prst="rect">
              <a:avLst/>
            </a:prstGeom>
          </p:spPr>
        </p:pic>
      </p:grpSp>
      <p:grpSp>
        <p:nvGrpSpPr>
          <p:cNvPr id="6" name="Group 6"/>
          <p:cNvGrpSpPr/>
          <p:nvPr/>
        </p:nvGrpSpPr>
        <p:grpSpPr>
          <a:xfrm>
            <a:off x="836785" y="2638424"/>
            <a:ext cx="16633481" cy="5010151"/>
            <a:chOff x="-1" y="479605"/>
            <a:chExt cx="21640800" cy="5204460"/>
          </a:xfrm>
        </p:grpSpPr>
        <p:sp>
          <p:nvSpPr>
            <p:cNvPr id="7" name="AutoShape 7"/>
            <p:cNvSpPr/>
            <p:nvPr/>
          </p:nvSpPr>
          <p:spPr>
            <a:xfrm>
              <a:off x="-1" y="479605"/>
              <a:ext cx="21640800" cy="5204460"/>
            </a:xfrm>
            <a:prstGeom prst="rect">
              <a:avLst/>
            </a:prstGeom>
            <a:solidFill>
              <a:srgbClr val="FFCC00"/>
            </a:solidFill>
          </p:spPr>
        </p:sp>
        <p:sp>
          <p:nvSpPr>
            <p:cNvPr id="8" name="TextBox 8"/>
            <p:cNvSpPr txBox="1"/>
            <p:nvPr/>
          </p:nvSpPr>
          <p:spPr>
            <a:xfrm>
              <a:off x="943562" y="800100"/>
              <a:ext cx="19753677" cy="657077"/>
            </a:xfrm>
            <a:prstGeom prst="rect">
              <a:avLst/>
            </a:prstGeom>
          </p:spPr>
          <p:txBody>
            <a:bodyPr lIns="0" tIns="0" rIns="0" bIns="0" rtlCol="0" anchor="t">
              <a:spAutoFit/>
            </a:bodyPr>
            <a:lstStyle/>
            <a:p>
              <a:pPr algn="ctr">
                <a:lnSpc>
                  <a:spcPts val="4560"/>
                </a:lnSpc>
              </a:pPr>
              <a:r>
                <a:rPr lang="en-US" sz="6000" b="1" i="0" spc="281">
                  <a:solidFill>
                    <a:srgbClr val="6C62CA"/>
                  </a:solidFill>
                  <a:latin typeface="Montserrat"/>
                </a:rPr>
                <a:t>Community Agreements</a:t>
              </a:r>
            </a:p>
          </p:txBody>
        </p:sp>
        <p:sp>
          <p:nvSpPr>
            <p:cNvPr id="9" name="TextBox 9"/>
            <p:cNvSpPr txBox="1"/>
            <p:nvPr/>
          </p:nvSpPr>
          <p:spPr>
            <a:xfrm>
              <a:off x="943562" y="2374900"/>
              <a:ext cx="19753677" cy="2237992"/>
            </a:xfrm>
            <a:prstGeom prst="rect">
              <a:avLst/>
            </a:prstGeom>
          </p:spPr>
          <p:txBody>
            <a:bodyPr lIns="0" tIns="0" rIns="0" bIns="0" rtlCol="0" anchor="t">
              <a:spAutoFit/>
            </a:bodyPr>
            <a:lstStyle/>
            <a:p>
              <a:pPr algn="ctr">
                <a:lnSpc>
                  <a:spcPts val="4200"/>
                </a:lnSpc>
              </a:pPr>
              <a:r>
                <a:rPr lang="en-US" sz="3800" b="0" i="0" spc="28">
                  <a:solidFill>
                    <a:srgbClr val="6C62CA"/>
                  </a:solidFill>
                  <a:latin typeface="Montserrat Light"/>
                </a:rPr>
                <a:t>Community agreements are guidelines developed by a group of people regarding how they will work together to create a positive, productive learning experience. They describe a set of desired behaviors all members of the group agree to exhibit.</a:t>
              </a:r>
            </a:p>
          </p:txBody>
        </p:sp>
        <p:sp>
          <p:nvSpPr>
            <p:cNvPr id="10" name="AutoShape 10"/>
            <p:cNvSpPr/>
            <p:nvPr/>
          </p:nvSpPr>
          <p:spPr>
            <a:xfrm>
              <a:off x="939800" y="1930400"/>
              <a:ext cx="19761200" cy="152400"/>
            </a:xfrm>
            <a:prstGeom prst="rect">
              <a:avLst/>
            </a:prstGeom>
            <a:solidFill>
              <a:srgbClr val="6C62CA"/>
            </a:solidFill>
          </p:spPr>
        </p:sp>
      </p:grpSp>
      <p:pic>
        <p:nvPicPr>
          <p:cNvPr id="12" name="Picture 3" descr="Logo, company name&#10;&#10;Description automatically generated">
            <a:extLst>
              <a:ext uri="{FF2B5EF4-FFF2-40B4-BE49-F238E27FC236}">
                <a16:creationId xmlns:a16="http://schemas.microsoft.com/office/drawing/2014/main" id="{083B4090-53E9-ACD7-CC86-8FBD3C28BCBD}"/>
              </a:ext>
            </a:extLst>
          </p:cNvPr>
          <p:cNvPicPr>
            <a:picLocks noChangeAspect="1"/>
          </p:cNvPicPr>
          <p:nvPr/>
        </p:nvPicPr>
        <p:blipFill>
          <a:blip r:embed="rId6"/>
          <a:stretch>
            <a:fillRect/>
          </a:stretch>
        </p:blipFill>
        <p:spPr>
          <a:xfrm>
            <a:off x="14783937" y="7419083"/>
            <a:ext cx="3681483" cy="24603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889771" y="1588445"/>
            <a:ext cx="7614358" cy="5124095"/>
          </a:xfrm>
          <a:prstGeom prst="rect">
            <a:avLst/>
          </a:prstGeom>
        </p:spPr>
        <p:txBody>
          <a:bodyPr lIns="0" tIns="0" rIns="0" bIns="0" rtlCol="0" anchor="t">
            <a:spAutoFit/>
          </a:bodyPr>
          <a:lstStyle/>
          <a:p>
            <a:pPr>
              <a:lnSpc>
                <a:spcPts val="4500"/>
              </a:lnSpc>
            </a:pPr>
            <a:r>
              <a:rPr lang="en-US" sz="3000" spc="30">
                <a:solidFill>
                  <a:srgbClr val="7564AB"/>
                </a:solidFill>
                <a:latin typeface="Montserrat Light"/>
              </a:rPr>
              <a:t>Your friend discloses to you that they are struggling depression and anxiety. They tell you that they like drinking because it, "numbs the pain." When they drink, they tend to drink a lot, and have gotten physically injured multiple times while consuming alcohol. They also discuss previous trauma history. How do you respond? </a:t>
            </a:r>
            <a:endParaRPr lang="en-US" sz="3000" b="0" i="0" spc="30">
              <a:solidFill>
                <a:srgbClr val="7564AB"/>
              </a:solidFill>
              <a:latin typeface="Montserrat Light"/>
            </a:endParaRPr>
          </a:p>
        </p:txBody>
      </p:sp>
      <p:sp>
        <p:nvSpPr>
          <p:cNvPr id="8" name="TextBox 7"/>
          <p:cNvSpPr txBox="1"/>
          <p:nvPr/>
        </p:nvSpPr>
        <p:spPr>
          <a:xfrm>
            <a:off x="17120254" y="8877300"/>
            <a:ext cx="1143000" cy="369332"/>
          </a:xfrm>
          <a:prstGeom prst="rect">
            <a:avLst/>
          </a:prstGeom>
          <a:noFill/>
        </p:spPr>
        <p:txBody>
          <a:bodyPr wrap="square" lIns="91440" tIns="45720" rIns="91440" bIns="45720" rtlCol="0" anchor="t">
            <a:spAutoFit/>
          </a:bodyPr>
          <a:lstStyle/>
          <a:p>
            <a:endParaRPr lang="en-US">
              <a:solidFill>
                <a:schemeClr val="accent4">
                  <a:lumMod val="60000"/>
                  <a:lumOff val="40000"/>
                </a:schemeClr>
              </a:solidFill>
            </a:endParaRPr>
          </a:p>
        </p:txBody>
      </p:sp>
      <p:sp>
        <p:nvSpPr>
          <p:cNvPr id="9" name="TextBox 8"/>
          <p:cNvSpPr txBox="1"/>
          <p:nvPr/>
        </p:nvSpPr>
        <p:spPr>
          <a:xfrm>
            <a:off x="17301411" y="9002909"/>
            <a:ext cx="956397" cy="369332"/>
          </a:xfrm>
          <a:prstGeom prst="rect">
            <a:avLst/>
          </a:prstGeom>
          <a:noFill/>
        </p:spPr>
        <p:txBody>
          <a:bodyPr wrap="square" rtlCol="0">
            <a:spAutoFit/>
          </a:bodyPr>
          <a:lstStyle/>
          <a:p>
            <a:r>
              <a:rPr lang="en-US">
                <a:solidFill>
                  <a:schemeClr val="accent4">
                    <a:lumMod val="60000"/>
                    <a:lumOff val="40000"/>
                  </a:schemeClr>
                </a:solidFill>
              </a:rPr>
              <a:t>FRIEND</a:t>
            </a:r>
          </a:p>
        </p:txBody>
      </p:sp>
      <p:pic>
        <p:nvPicPr>
          <p:cNvPr id="11" name="Picture 3" descr="Logo, company name&#10;&#10;Description automatically generated">
            <a:extLst>
              <a:ext uri="{FF2B5EF4-FFF2-40B4-BE49-F238E27FC236}">
                <a16:creationId xmlns:a16="http://schemas.microsoft.com/office/drawing/2014/main" id="{CF23F256-E2C0-D2DF-4D88-96EF7F8175D1}"/>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3856562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rcRect t="31296" b="3129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4120" y="-1134755"/>
            <a:ext cx="9486900" cy="10782300"/>
          </a:xfrm>
          <a:prstGeom prst="rect">
            <a:avLst/>
          </a:prstGeom>
          <a:solidFill>
            <a:srgbClr val="FFFDF5"/>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1442713" y="566489"/>
            <a:ext cx="6901032" cy="2744560"/>
            <a:chOff x="13885719" y="-616281"/>
            <a:chExt cx="9201376" cy="6649905"/>
          </a:xfrm>
        </p:grpSpPr>
        <p:sp>
          <p:nvSpPr>
            <p:cNvPr id="5" name="TextBox 5"/>
            <p:cNvSpPr txBox="1"/>
            <p:nvPr/>
          </p:nvSpPr>
          <p:spPr>
            <a:xfrm>
              <a:off x="13943463" y="-616281"/>
              <a:ext cx="9143632" cy="3159497"/>
            </a:xfrm>
            <a:prstGeom prst="rect">
              <a:avLst/>
            </a:prstGeom>
          </p:spPr>
          <p:txBody>
            <a:bodyPr lIns="0" tIns="0" rIns="0" bIns="0" rtlCol="0" anchor="t">
              <a:spAutoFit/>
            </a:bodyPr>
            <a:lstStyle/>
            <a:p>
              <a:pPr>
                <a:lnSpc>
                  <a:spcPts val="9450"/>
                </a:lnSpc>
                <a:defRPr/>
              </a:pPr>
              <a:r>
                <a:rPr lang="en-US" sz="7500" b="1" spc="67">
                  <a:solidFill>
                    <a:srgbClr val="FFFDF5"/>
                  </a:solidFill>
                  <a:latin typeface="Montserrat"/>
                </a:rPr>
                <a:t>Local Resources</a:t>
              </a:r>
            </a:p>
          </p:txBody>
        </p:sp>
        <p:sp>
          <p:nvSpPr>
            <p:cNvPr id="6" name="AutoShape 6"/>
            <p:cNvSpPr/>
            <p:nvPr/>
          </p:nvSpPr>
          <p:spPr>
            <a:xfrm>
              <a:off x="13885719" y="5881224"/>
              <a:ext cx="9144000" cy="152400"/>
            </a:xfrm>
            <a:prstGeom prst="rect">
              <a:avLst/>
            </a:prstGeom>
            <a:solidFill>
              <a:srgbClr val="FFCC37"/>
            </a:solidFill>
          </p:spPr>
        </p:sp>
      </p:grpSp>
      <p:sp>
        <p:nvSpPr>
          <p:cNvPr id="8" name="TextBox 7">
            <a:extLst>
              <a:ext uri="{FF2B5EF4-FFF2-40B4-BE49-F238E27FC236}">
                <a16:creationId xmlns:a16="http://schemas.microsoft.com/office/drawing/2014/main" id="{903C6DA7-962E-5301-3217-9BF39F332BA6}"/>
              </a:ext>
            </a:extLst>
          </p:cNvPr>
          <p:cNvSpPr txBox="1"/>
          <p:nvPr/>
        </p:nvSpPr>
        <p:spPr>
          <a:xfrm>
            <a:off x="875167" y="919899"/>
            <a:ext cx="7657490" cy="7433830"/>
          </a:xfrm>
          <a:prstGeom prst="rect">
            <a:avLst/>
          </a:prstGeom>
        </p:spPr>
        <p:txBody>
          <a:bodyPr wrap="square" lIns="0" tIns="0" rIns="0" bIns="0" rtlCol="0" anchor="t">
            <a:spAutoFit/>
          </a:bodyPr>
          <a:lstStyle/>
          <a:p>
            <a:pPr marL="342900" indent="-342900">
              <a:lnSpc>
                <a:spcPts val="4500"/>
              </a:lnSpc>
              <a:buFont typeface="Arial"/>
              <a:buChar char="•"/>
            </a:pPr>
            <a:r>
              <a:rPr lang="en-US" sz="2400" spc="30" dirty="0">
                <a:latin typeface="Montserrat Light"/>
              </a:rPr>
              <a:t>Thehappierlifeproject.org - Peer Support Services, resource navigation, Narcan training and distribution</a:t>
            </a:r>
            <a:endParaRPr lang="en-US" sz="2400" dirty="0">
              <a:latin typeface="Montserrat Light"/>
              <a:ea typeface="Calibri"/>
              <a:cs typeface="Calibri"/>
            </a:endParaRPr>
          </a:p>
          <a:p>
            <a:pPr marL="342900" indent="-342900">
              <a:lnSpc>
                <a:spcPts val="4500"/>
              </a:lnSpc>
              <a:buFont typeface="Arial"/>
              <a:buChar char="•"/>
            </a:pPr>
            <a:r>
              <a:rPr lang="en-US" sz="2400" spc="30" dirty="0">
                <a:latin typeface="Montserrat Light"/>
              </a:rPr>
              <a:t>Inland Empire Harm Reduction - Narcan and Fentanyl Test Strips distribution</a:t>
            </a:r>
          </a:p>
          <a:p>
            <a:pPr marL="342900" indent="-342900">
              <a:lnSpc>
                <a:spcPts val="4500"/>
              </a:lnSpc>
              <a:buFont typeface="Arial"/>
              <a:buChar char="•"/>
            </a:pPr>
            <a:r>
              <a:rPr lang="en-US" sz="2400" spc="30" dirty="0">
                <a:latin typeface="Montserrat Light"/>
              </a:rPr>
              <a:t>211 – Find resources near you</a:t>
            </a:r>
          </a:p>
          <a:p>
            <a:pPr marL="342900" indent="-342900">
              <a:lnSpc>
                <a:spcPts val="4500"/>
              </a:lnSpc>
              <a:buFont typeface="Arial"/>
              <a:buChar char="•"/>
            </a:pPr>
            <a:r>
              <a:rPr lang="en-US" sz="2400" spc="30" dirty="0">
                <a:latin typeface="Montserrat Light"/>
              </a:rPr>
              <a:t>Findtreatment.gov - locate treatment centers at varying levels </a:t>
            </a:r>
          </a:p>
          <a:p>
            <a:pPr marL="342900" indent="-342900">
              <a:lnSpc>
                <a:spcPts val="4500"/>
              </a:lnSpc>
              <a:buFont typeface="Arial"/>
              <a:buChar char="•"/>
            </a:pPr>
            <a:r>
              <a:rPr lang="en-US" sz="2400" spc="30" dirty="0">
                <a:latin typeface="Montserrat Light"/>
              </a:rPr>
              <a:t>Teens4teenshelp.org - Resources for teens</a:t>
            </a:r>
          </a:p>
          <a:p>
            <a:pPr marL="342900" indent="-342900">
              <a:lnSpc>
                <a:spcPts val="4500"/>
              </a:lnSpc>
              <a:buFont typeface="Arial"/>
              <a:buChar char="•"/>
            </a:pPr>
            <a:r>
              <a:rPr lang="en-US" sz="2400" spc="30" dirty="0">
                <a:latin typeface="Montserrat Light"/>
              </a:rPr>
              <a:t>NAMI.org - Mental health peer support</a:t>
            </a:r>
          </a:p>
          <a:p>
            <a:pPr marL="342900" indent="-342900">
              <a:lnSpc>
                <a:spcPts val="4500"/>
              </a:lnSpc>
              <a:buFont typeface="Arial"/>
              <a:buChar char="•"/>
            </a:pPr>
            <a:endParaRPr lang="en-US" sz="2400" spc="30" dirty="0">
              <a:latin typeface="Montserrat Light"/>
            </a:endParaRPr>
          </a:p>
          <a:p>
            <a:pPr marL="342900" indent="-342900">
              <a:lnSpc>
                <a:spcPts val="4500"/>
              </a:lnSpc>
              <a:buFont typeface="Arial"/>
              <a:buChar char="•"/>
            </a:pPr>
            <a:endParaRPr lang="en-US" sz="2400" spc="30" dirty="0">
              <a:latin typeface="Montserrat Light"/>
            </a:endParaRPr>
          </a:p>
          <a:p>
            <a:pPr marL="342900" indent="-342900">
              <a:lnSpc>
                <a:spcPts val="4500"/>
              </a:lnSpc>
              <a:buFont typeface="Arial"/>
              <a:buChar char="•"/>
            </a:pPr>
            <a:endParaRPr lang="en-US" sz="2400" spc="30" dirty="0">
              <a:latin typeface="Montserrat Light"/>
            </a:endParaRPr>
          </a:p>
        </p:txBody>
      </p:sp>
      <p:pic>
        <p:nvPicPr>
          <p:cNvPr id="9" name="Picture 3" descr="Logo, company name&#10;&#10;Description automatically generated">
            <a:extLst>
              <a:ext uri="{FF2B5EF4-FFF2-40B4-BE49-F238E27FC236}">
                <a16:creationId xmlns:a16="http://schemas.microsoft.com/office/drawing/2014/main" id="{F4336BAF-ACC8-569A-4A44-8BBE376C1025}"/>
              </a:ext>
            </a:extLst>
          </p:cNvPr>
          <p:cNvPicPr>
            <a:picLocks noChangeAspect="1"/>
          </p:cNvPicPr>
          <p:nvPr/>
        </p:nvPicPr>
        <p:blipFill>
          <a:blip r:embed="rId4"/>
          <a:stretch>
            <a:fillRect/>
          </a:stretch>
        </p:blipFill>
        <p:spPr>
          <a:xfrm>
            <a:off x="-5863" y="6951983"/>
            <a:ext cx="3681483" cy="2460374"/>
          </a:xfrm>
          <a:prstGeom prst="rect">
            <a:avLst/>
          </a:prstGeom>
        </p:spPr>
      </p:pic>
    </p:spTree>
    <p:extLst>
      <p:ext uri="{BB962C8B-B14F-4D97-AF65-F5344CB8AC3E}">
        <p14:creationId xmlns:p14="http://schemas.microsoft.com/office/powerpoint/2010/main" val="1827161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sp>
        <p:nvSpPr>
          <p:cNvPr id="2" name="TextBox 1"/>
          <p:cNvSpPr txBox="1"/>
          <p:nvPr/>
        </p:nvSpPr>
        <p:spPr>
          <a:xfrm>
            <a:off x="2504740" y="1758163"/>
            <a:ext cx="13261964" cy="1246495"/>
          </a:xfrm>
          <a:prstGeom prst="rect">
            <a:avLst/>
          </a:prstGeom>
          <a:noFill/>
        </p:spPr>
        <p:txBody>
          <a:bodyPr wrap="none" rtlCol="0">
            <a:spAutoFit/>
          </a:bodyPr>
          <a:lstStyle/>
          <a:p>
            <a:r>
              <a:rPr lang="en-US" sz="7500" b="1">
                <a:solidFill>
                  <a:schemeClr val="bg1"/>
                </a:solidFill>
                <a:latin typeface="Montserrat" panose="020B0604020202020204" charset="0"/>
              </a:rPr>
              <a:t>Providing Warm Hand-offs</a:t>
            </a:r>
          </a:p>
        </p:txBody>
      </p:sp>
      <p:grpSp>
        <p:nvGrpSpPr>
          <p:cNvPr id="3" name="Group 6"/>
          <p:cNvGrpSpPr/>
          <p:nvPr/>
        </p:nvGrpSpPr>
        <p:grpSpPr>
          <a:xfrm>
            <a:off x="1021659" y="1753394"/>
            <a:ext cx="16240526" cy="1431006"/>
            <a:chOff x="0" y="-3038115"/>
            <a:chExt cx="21654035" cy="1908008"/>
          </a:xfrm>
        </p:grpSpPr>
        <p:sp>
          <p:nvSpPr>
            <p:cNvPr id="4" name="TextBox 7"/>
            <p:cNvSpPr txBox="1"/>
            <p:nvPr/>
          </p:nvSpPr>
          <p:spPr>
            <a:xfrm>
              <a:off x="216803" y="-3038115"/>
              <a:ext cx="21437232" cy="1467068"/>
            </a:xfrm>
            <a:prstGeom prst="rect">
              <a:avLst/>
            </a:prstGeom>
          </p:spPr>
          <p:txBody>
            <a:bodyPr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endParaRPr kumimoji="0" lang="en-US" sz="7500" b="1" i="0" u="none" strike="noStrike" kern="1200" cap="none" spc="67" normalizeH="0" baseline="0" noProof="0">
                <a:ln>
                  <a:noFill/>
                </a:ln>
                <a:solidFill>
                  <a:srgbClr val="FFFDF5"/>
                </a:solidFill>
                <a:effectLst/>
                <a:uLnTx/>
                <a:uFillTx/>
                <a:latin typeface="Montserrat"/>
                <a:ea typeface="+mn-ea"/>
                <a:cs typeface="+mn-cs"/>
              </a:endParaRPr>
            </a:p>
          </p:txBody>
        </p:sp>
        <p:sp>
          <p:nvSpPr>
            <p:cNvPr id="5" name="AutoShape 8"/>
            <p:cNvSpPr/>
            <p:nvPr/>
          </p:nvSpPr>
          <p:spPr>
            <a:xfrm>
              <a:off x="0" y="-1282507"/>
              <a:ext cx="21640800" cy="152400"/>
            </a:xfrm>
            <a:prstGeom prst="rect">
              <a:avLst/>
            </a:prstGeom>
            <a:solidFill>
              <a:srgbClr val="FFCC37"/>
            </a:solidFill>
          </p:spPr>
        </p:sp>
      </p:grpSp>
      <p:pic>
        <p:nvPicPr>
          <p:cNvPr id="7" name="Picture 3" descr="Logo, company name&#10;&#10;Description automatically generated">
            <a:extLst>
              <a:ext uri="{FF2B5EF4-FFF2-40B4-BE49-F238E27FC236}">
                <a16:creationId xmlns:a16="http://schemas.microsoft.com/office/drawing/2014/main" id="{D588DC03-00BD-81D3-12E4-BBEC9973D561}"/>
              </a:ext>
            </a:extLst>
          </p:cNvPr>
          <p:cNvPicPr>
            <a:picLocks noChangeAspect="1"/>
          </p:cNvPicPr>
          <p:nvPr/>
        </p:nvPicPr>
        <p:blipFill>
          <a:blip r:embed="rId3"/>
          <a:stretch>
            <a:fillRect/>
          </a:stretch>
        </p:blipFill>
        <p:spPr>
          <a:xfrm>
            <a:off x="139024" y="7724715"/>
            <a:ext cx="3681483" cy="2460374"/>
          </a:xfrm>
          <a:prstGeom prst="rect">
            <a:avLst/>
          </a:prstGeom>
        </p:spPr>
      </p:pic>
      <p:sp>
        <p:nvSpPr>
          <p:cNvPr id="6" name="TextBox 5">
            <a:extLst>
              <a:ext uri="{FF2B5EF4-FFF2-40B4-BE49-F238E27FC236}">
                <a16:creationId xmlns:a16="http://schemas.microsoft.com/office/drawing/2014/main" id="{C453AD3B-1A82-E9DF-0A2D-1BDE9AA8ACC9}"/>
              </a:ext>
            </a:extLst>
          </p:cNvPr>
          <p:cNvSpPr txBox="1"/>
          <p:nvPr/>
        </p:nvSpPr>
        <p:spPr>
          <a:xfrm>
            <a:off x="2803585" y="3795622"/>
            <a:ext cx="123142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ea typeface="Calibri"/>
                <a:cs typeface="Calibri"/>
              </a:rPr>
              <a:t>You can support someone by being a bridge to the resource that they need so that they don't have to do it alone. </a:t>
            </a:r>
          </a:p>
          <a:p>
            <a:pPr marL="285750" indent="-285750">
              <a:buFont typeface="Arial"/>
              <a:buChar char="•"/>
            </a:pPr>
            <a:r>
              <a:rPr lang="en-US" sz="3600" dirty="0">
                <a:ea typeface="Calibri"/>
                <a:cs typeface="Calibri"/>
              </a:rPr>
              <a:t>Make calls with them</a:t>
            </a:r>
          </a:p>
          <a:p>
            <a:pPr marL="285750" indent="-285750">
              <a:buFont typeface="Arial"/>
              <a:buChar char="•"/>
            </a:pPr>
            <a:r>
              <a:rPr lang="en-US" sz="3600" dirty="0">
                <a:ea typeface="Calibri"/>
                <a:cs typeface="Calibri"/>
              </a:rPr>
              <a:t>Drive them to treatment</a:t>
            </a:r>
          </a:p>
          <a:p>
            <a:pPr marL="285750" indent="-285750">
              <a:buFont typeface="Arial"/>
              <a:buChar char="•"/>
            </a:pPr>
            <a:r>
              <a:rPr lang="en-US" sz="3600" dirty="0">
                <a:ea typeface="Calibri"/>
                <a:cs typeface="Calibri"/>
              </a:rPr>
              <a:t>Go to appointments with them, even if it just means waiting in the lobby.</a:t>
            </a:r>
          </a:p>
        </p:txBody>
      </p:sp>
    </p:spTree>
    <p:extLst>
      <p:ext uri="{BB962C8B-B14F-4D97-AF65-F5344CB8AC3E}">
        <p14:creationId xmlns:p14="http://schemas.microsoft.com/office/powerpoint/2010/main" val="3190917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1" i="0" u="none" strike="noStrike" kern="1200" cap="none" spc="67" normalizeH="0" baseline="0" noProof="0">
                  <a:ln>
                    <a:noFill/>
                  </a:ln>
                  <a:solidFill>
                    <a:srgbClr val="FFFDF5"/>
                  </a:solidFill>
                  <a:effectLst/>
                  <a:uLnTx/>
                  <a:uFillTx/>
                  <a:latin typeface="Montserrat"/>
                  <a:ea typeface="+mn-ea"/>
                  <a:cs typeface="+mn-cs"/>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889771" y="1588445"/>
            <a:ext cx="7614358" cy="3971925"/>
          </a:xfrm>
          <a:prstGeom prst="rect">
            <a:avLst/>
          </a:prstGeom>
        </p:spPr>
        <p:txBody>
          <a:bodyPr lIns="0" tIns="0" rIns="0" bIns="0" rtlCol="0" anchor="t">
            <a:spAutoFit/>
          </a:bodyPr>
          <a:lstStyle/>
          <a:p>
            <a:pPr>
              <a:lnSpc>
                <a:spcPts val="4500"/>
              </a:lnSpc>
              <a:defRPr/>
            </a:pPr>
            <a:r>
              <a:rPr kumimoji="0" lang="en-US" sz="3000" b="0" i="0" u="none" strike="noStrike" kern="1200" cap="none" spc="30" normalizeH="0" baseline="0" noProof="0">
                <a:ln>
                  <a:noFill/>
                </a:ln>
                <a:solidFill>
                  <a:srgbClr val="6C62CA"/>
                </a:solidFill>
                <a:effectLst/>
                <a:uLnTx/>
                <a:uFillTx/>
                <a:latin typeface="Montserrat Light"/>
                <a:ea typeface="+mn-ea"/>
                <a:cs typeface="+mn-cs"/>
              </a:rPr>
              <a:t>A </a:t>
            </a:r>
            <a:r>
              <a:rPr lang="en-US" sz="3000" spc="30">
                <a:solidFill>
                  <a:srgbClr val="6C62CA"/>
                </a:solidFill>
                <a:latin typeface="Montserrat Light"/>
              </a:rPr>
              <a:t>friend</a:t>
            </a:r>
            <a:r>
              <a:rPr kumimoji="0" lang="en-US" sz="3000" b="0" i="0" u="none" strike="noStrike" kern="1200" cap="none" spc="30" normalizeH="0" baseline="0" noProof="0">
                <a:ln>
                  <a:noFill/>
                </a:ln>
                <a:solidFill>
                  <a:srgbClr val="6C62CA"/>
                </a:solidFill>
                <a:effectLst/>
                <a:uLnTx/>
                <a:uFillTx/>
                <a:latin typeface="Montserrat Light"/>
                <a:ea typeface="+mn-ea"/>
                <a:cs typeface="+mn-cs"/>
              </a:rPr>
              <a:t> has been exhibiting diminishing performance and participation in class. One day in class you notice </a:t>
            </a:r>
            <a:r>
              <a:rPr lang="en-US" sz="3000" spc="30">
                <a:solidFill>
                  <a:srgbClr val="6C62CA"/>
                </a:solidFill>
                <a:latin typeface="Montserrat Light"/>
              </a:rPr>
              <a:t>your friend</a:t>
            </a:r>
            <a:r>
              <a:rPr kumimoji="0" lang="en-US" sz="3000" b="0" i="0" u="none" strike="noStrike" kern="1200" cap="none" spc="30" normalizeH="0" baseline="0" noProof="0">
                <a:ln>
                  <a:noFill/>
                </a:ln>
                <a:solidFill>
                  <a:srgbClr val="6C62CA"/>
                </a:solidFill>
                <a:effectLst/>
                <a:uLnTx/>
                <a:uFillTx/>
                <a:latin typeface="Montserrat Light"/>
                <a:ea typeface="+mn-ea"/>
                <a:cs typeface="+mn-cs"/>
              </a:rPr>
              <a:t> struggling to stay awake and you detect the smell of alcohol on </a:t>
            </a:r>
            <a:r>
              <a:rPr lang="en-US" sz="3000" spc="30">
                <a:solidFill>
                  <a:srgbClr val="6C62CA"/>
                </a:solidFill>
                <a:latin typeface="Montserrat Light"/>
              </a:rPr>
              <a:t>your friend's</a:t>
            </a:r>
            <a:r>
              <a:rPr kumimoji="0" lang="en-US" sz="3000" b="0" i="0" u="none" strike="noStrike" kern="1200" cap="none" spc="30" normalizeH="0" baseline="0" noProof="0">
                <a:ln>
                  <a:noFill/>
                </a:ln>
                <a:solidFill>
                  <a:srgbClr val="6C62CA"/>
                </a:solidFill>
                <a:effectLst/>
                <a:uLnTx/>
                <a:uFillTx/>
                <a:latin typeface="Montserrat Light"/>
                <a:ea typeface="+mn-ea"/>
                <a:cs typeface="+mn-cs"/>
              </a:rPr>
              <a:t> breath and body. How do you respond?</a:t>
            </a:r>
            <a:endParaRPr lang="en-US" sz="3000" b="0" i="0" u="none" strike="noStrike" kern="1200" cap="none" spc="30" normalizeH="0" baseline="0" noProof="0">
              <a:ln>
                <a:noFill/>
              </a:ln>
              <a:solidFill>
                <a:srgbClr val="6C62CA"/>
              </a:solidFill>
              <a:effectLst/>
              <a:uLnTx/>
              <a:uFillTx/>
              <a:latin typeface="Montserrat Light"/>
            </a:endParaRPr>
          </a:p>
        </p:txBody>
      </p:sp>
      <p:sp>
        <p:nvSpPr>
          <p:cNvPr id="8" name="TextBox 7"/>
          <p:cNvSpPr txBox="1"/>
          <p:nvPr/>
        </p:nvSpPr>
        <p:spPr>
          <a:xfrm>
            <a:off x="16128521" y="9028955"/>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064A2">
                    <a:lumMod val="60000"/>
                    <a:lumOff val="40000"/>
                  </a:srgbClr>
                </a:solidFill>
                <a:effectLst/>
                <a:uLnTx/>
                <a:uFillTx/>
                <a:latin typeface="Calibri"/>
                <a:ea typeface="+mn-ea"/>
                <a:cs typeface="+mn-cs"/>
              </a:rPr>
              <a:t>FACULTY/STUDENTS</a:t>
            </a:r>
          </a:p>
        </p:txBody>
      </p:sp>
      <p:pic>
        <p:nvPicPr>
          <p:cNvPr id="10" name="Picture 3" descr="Logo, company name&#10;&#10;Description automatically generated">
            <a:extLst>
              <a:ext uri="{FF2B5EF4-FFF2-40B4-BE49-F238E27FC236}">
                <a16:creationId xmlns:a16="http://schemas.microsoft.com/office/drawing/2014/main" id="{2F2B022A-06A4-5F90-E140-772C1BE741AA}"/>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334353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37"/>
          </a:solidFill>
        </p:spPr>
      </p:sp>
      <p:grpSp>
        <p:nvGrpSpPr>
          <p:cNvPr id="4" name="Group 4"/>
          <p:cNvGrpSpPr/>
          <p:nvPr/>
        </p:nvGrpSpPr>
        <p:grpSpPr>
          <a:xfrm>
            <a:off x="1028424" y="992981"/>
            <a:ext cx="6858000" cy="1784509"/>
            <a:chOff x="0" y="-47625"/>
            <a:chExt cx="9144000" cy="2379345"/>
          </a:xfrm>
        </p:grpSpPr>
        <p:sp>
          <p:nvSpPr>
            <p:cNvPr id="5" name="TextBox 5"/>
            <p:cNvSpPr txBox="1"/>
            <p:nvPr/>
          </p:nvSpPr>
          <p:spPr>
            <a:xfrm>
              <a:off x="0" y="-47625"/>
              <a:ext cx="9143632" cy="1467068"/>
            </a:xfrm>
            <a:prstGeom prst="rect">
              <a:avLst/>
            </a:prstGeom>
          </p:spPr>
          <p:txBody>
            <a:bodyPr lIns="0" tIns="0" rIns="0" bIns="0" rtlCol="0" anchor="t">
              <a:spAutoFit/>
            </a:bodyPr>
            <a:lstStyle/>
            <a:p>
              <a:pPr>
                <a:lnSpc>
                  <a:spcPts val="9450"/>
                </a:lnSpc>
              </a:pPr>
              <a:r>
                <a:rPr lang="en-US" sz="7500" b="1" i="0" spc="67">
                  <a:solidFill>
                    <a:srgbClr val="FFFDF5"/>
                  </a:solidFill>
                  <a:latin typeface="Montserrat"/>
                </a:rPr>
                <a:t>Scenario </a:t>
              </a:r>
            </a:p>
          </p:txBody>
        </p:sp>
        <p:sp>
          <p:nvSpPr>
            <p:cNvPr id="6" name="AutoShape 6"/>
            <p:cNvSpPr/>
            <p:nvPr/>
          </p:nvSpPr>
          <p:spPr>
            <a:xfrm>
              <a:off x="0" y="2179320"/>
              <a:ext cx="9144000" cy="152400"/>
            </a:xfrm>
            <a:prstGeom prst="rect">
              <a:avLst/>
            </a:prstGeom>
            <a:solidFill>
              <a:srgbClr val="FFCC37"/>
            </a:solidFill>
          </p:spPr>
        </p:sp>
      </p:grpSp>
      <p:sp>
        <p:nvSpPr>
          <p:cNvPr id="7" name="TextBox 7"/>
          <p:cNvSpPr txBox="1"/>
          <p:nvPr/>
        </p:nvSpPr>
        <p:spPr>
          <a:xfrm>
            <a:off x="9889771" y="1588445"/>
            <a:ext cx="7614358" cy="5721631"/>
          </a:xfrm>
          <a:prstGeom prst="rect">
            <a:avLst/>
          </a:prstGeom>
        </p:spPr>
        <p:txBody>
          <a:bodyPr lIns="0" tIns="0" rIns="0" bIns="0" rtlCol="0" anchor="t">
            <a:spAutoFit/>
          </a:bodyPr>
          <a:lstStyle/>
          <a:p>
            <a:pPr>
              <a:lnSpc>
                <a:spcPts val="4500"/>
              </a:lnSpc>
            </a:pPr>
            <a:r>
              <a:rPr lang="en-US" sz="3000" b="0" i="0" spc="30">
                <a:solidFill>
                  <a:srgbClr val="6C62CA"/>
                </a:solidFill>
                <a:latin typeface="Montserrat Light"/>
              </a:rPr>
              <a:t>A student worker comes into your office who looks like she is experiencing flu-like symptoms. Usually a very responsible student, she has recently missed a shift and was late to another. After some gentle probing, she reveals that she has been struggling to stop using drugs, but has not used in 48 hours.  How do you respond?</a:t>
            </a:r>
            <a:r>
              <a:rPr lang="en-US" sz="3000" spc="30">
                <a:solidFill>
                  <a:srgbClr val="6C62CA"/>
                </a:solidFill>
                <a:latin typeface="Montserrat Light"/>
              </a:rPr>
              <a:t> </a:t>
            </a:r>
            <a:endParaRPr lang="en-US" sz="3000" b="0" i="0" spc="30">
              <a:solidFill>
                <a:srgbClr val="6C62CA"/>
              </a:solidFill>
              <a:latin typeface="Montserrat Light"/>
            </a:endParaRPr>
          </a:p>
        </p:txBody>
      </p:sp>
      <p:sp>
        <p:nvSpPr>
          <p:cNvPr id="8" name="TextBox 7"/>
          <p:cNvSpPr txBox="1"/>
          <p:nvPr/>
        </p:nvSpPr>
        <p:spPr>
          <a:xfrm>
            <a:off x="17419608" y="9002909"/>
            <a:ext cx="838200" cy="381000"/>
          </a:xfrm>
          <a:prstGeom prst="rect">
            <a:avLst/>
          </a:prstGeom>
          <a:noFill/>
        </p:spPr>
        <p:txBody>
          <a:bodyPr wrap="square" rtlCol="0">
            <a:spAutoFit/>
          </a:bodyPr>
          <a:lstStyle/>
          <a:p>
            <a:r>
              <a:rPr lang="en-US">
                <a:solidFill>
                  <a:schemeClr val="accent4">
                    <a:lumMod val="60000"/>
                    <a:lumOff val="40000"/>
                  </a:schemeClr>
                </a:solidFill>
              </a:rPr>
              <a:t>STAFF</a:t>
            </a:r>
          </a:p>
        </p:txBody>
      </p:sp>
      <p:pic>
        <p:nvPicPr>
          <p:cNvPr id="10" name="Picture 3" descr="Logo, company name&#10;&#10;Description automatically generated">
            <a:extLst>
              <a:ext uri="{FF2B5EF4-FFF2-40B4-BE49-F238E27FC236}">
                <a16:creationId xmlns:a16="http://schemas.microsoft.com/office/drawing/2014/main" id="{CADCCC88-1CC5-A72D-5D91-E4DD00C4F911}"/>
              </a:ext>
            </a:extLst>
          </p:cNvPr>
          <p:cNvPicPr>
            <a:picLocks noChangeAspect="1"/>
          </p:cNvPicPr>
          <p:nvPr/>
        </p:nvPicPr>
        <p:blipFill>
          <a:blip r:embed="rId3"/>
          <a:stretch>
            <a:fillRect/>
          </a:stretch>
        </p:blipFill>
        <p:spPr>
          <a:xfrm>
            <a:off x="-5863" y="6951983"/>
            <a:ext cx="3681483" cy="2460374"/>
          </a:xfrm>
          <a:prstGeom prst="rect">
            <a:avLst/>
          </a:prstGeom>
        </p:spPr>
      </p:pic>
    </p:spTree>
    <p:extLst>
      <p:ext uri="{BB962C8B-B14F-4D97-AF65-F5344CB8AC3E}">
        <p14:creationId xmlns:p14="http://schemas.microsoft.com/office/powerpoint/2010/main" val="932654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sp>
        <p:nvSpPr>
          <p:cNvPr id="2" name="TextBox 2"/>
          <p:cNvSpPr txBox="1"/>
          <p:nvPr/>
        </p:nvSpPr>
        <p:spPr>
          <a:xfrm>
            <a:off x="1194738" y="9533952"/>
            <a:ext cx="16142884" cy="4057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a:ln>
                  <a:noFill/>
                </a:ln>
                <a:solidFill>
                  <a:srgbClr val="7564AB"/>
                </a:solidFill>
                <a:effectLst/>
                <a:uLnTx/>
                <a:uFillTx/>
                <a:latin typeface="Montserrat"/>
                <a:ea typeface="+mn-ea"/>
                <a:cs typeface="+mn-cs"/>
              </a:rPr>
              <a:t>Mindfulness 101 | Meditation</a:t>
            </a:r>
          </a:p>
        </p:txBody>
      </p:sp>
      <p:sp>
        <p:nvSpPr>
          <p:cNvPr id="3" name="TextBox 3"/>
          <p:cNvSpPr txBox="1"/>
          <p:nvPr/>
        </p:nvSpPr>
        <p:spPr>
          <a:xfrm>
            <a:off x="5608506" y="5680873"/>
            <a:ext cx="2103120" cy="1731243"/>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Treat People as a Resource</a:t>
            </a:r>
          </a:p>
        </p:txBody>
      </p:sp>
      <p:sp>
        <p:nvSpPr>
          <p:cNvPr id="4" name="TextBox 4"/>
          <p:cNvSpPr txBox="1"/>
          <p:nvPr/>
        </p:nvSpPr>
        <p:spPr>
          <a:xfrm>
            <a:off x="15814229" y="5677011"/>
            <a:ext cx="1847927" cy="1731243"/>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Provide a Warm Hand-off</a:t>
            </a:r>
          </a:p>
        </p:txBody>
      </p:sp>
      <p:grpSp>
        <p:nvGrpSpPr>
          <p:cNvPr id="6" name="Group 6"/>
          <p:cNvGrpSpPr/>
          <p:nvPr/>
        </p:nvGrpSpPr>
        <p:grpSpPr>
          <a:xfrm>
            <a:off x="1028700" y="1102042"/>
            <a:ext cx="16230600" cy="1567815"/>
            <a:chOff x="0" y="0"/>
            <a:chExt cx="21640800" cy="2090420"/>
          </a:xfrm>
        </p:grpSpPr>
        <p:sp>
          <p:nvSpPr>
            <p:cNvPr id="7" name="TextBox 7"/>
            <p:cNvSpPr txBox="1"/>
            <p:nvPr/>
          </p:nvSpPr>
          <p:spPr>
            <a:xfrm>
              <a:off x="101784" y="-47625"/>
              <a:ext cx="21437232" cy="1571625"/>
            </a:xfrm>
            <a:prstGeom prst="rect">
              <a:avLst/>
            </a:prstGeom>
          </p:spPr>
          <p:txBody>
            <a:bodyPr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kumimoji="0" lang="en-US" sz="7500" b="1" i="0" u="none" strike="noStrike" kern="1200" cap="none" spc="67" normalizeH="0" baseline="0" noProof="0">
                  <a:ln>
                    <a:noFill/>
                  </a:ln>
                  <a:solidFill>
                    <a:srgbClr val="FFFDF5"/>
                  </a:solidFill>
                  <a:effectLst/>
                  <a:uLnTx/>
                  <a:uFillTx/>
                  <a:latin typeface="Montserrat"/>
                  <a:ea typeface="+mn-ea"/>
                  <a:cs typeface="+mn-cs"/>
                </a:rPr>
                <a:t>What can an Ally do?</a:t>
              </a:r>
            </a:p>
          </p:txBody>
        </p:sp>
        <p:sp>
          <p:nvSpPr>
            <p:cNvPr id="8" name="AutoShape 8"/>
            <p:cNvSpPr/>
            <p:nvPr/>
          </p:nvSpPr>
          <p:spPr>
            <a:xfrm>
              <a:off x="0" y="1938020"/>
              <a:ext cx="21640800" cy="152400"/>
            </a:xfrm>
            <a:prstGeom prst="rect">
              <a:avLst/>
            </a:prstGeom>
            <a:solidFill>
              <a:srgbClr val="FFCC37"/>
            </a:solidFill>
          </p:spPr>
        </p:sp>
      </p:grpSp>
      <p:grpSp>
        <p:nvGrpSpPr>
          <p:cNvPr id="9" name="Group 9"/>
          <p:cNvGrpSpPr/>
          <p:nvPr/>
        </p:nvGrpSpPr>
        <p:grpSpPr>
          <a:xfrm>
            <a:off x="3029065" y="3129378"/>
            <a:ext cx="2103120" cy="2103120"/>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grpSp>
        <p:nvGrpSpPr>
          <p:cNvPr id="11" name="Group 11"/>
          <p:cNvGrpSpPr/>
          <p:nvPr/>
        </p:nvGrpSpPr>
        <p:grpSpPr>
          <a:xfrm>
            <a:off x="5632679" y="3129378"/>
            <a:ext cx="2103120" cy="2103120"/>
            <a:chOff x="0" y="0"/>
            <a:chExt cx="1913890" cy="1913890"/>
          </a:xfrm>
        </p:grpSpPr>
        <p:sp>
          <p:nvSpPr>
            <p:cNvPr id="12" name="Freeform 1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grpSp>
        <p:nvGrpSpPr>
          <p:cNvPr id="13" name="Group 13"/>
          <p:cNvGrpSpPr/>
          <p:nvPr/>
        </p:nvGrpSpPr>
        <p:grpSpPr>
          <a:xfrm>
            <a:off x="8174805" y="3120669"/>
            <a:ext cx="2103120" cy="2103120"/>
            <a:chOff x="0" y="0"/>
            <a:chExt cx="1913890" cy="1913890"/>
          </a:xfrm>
        </p:grpSpPr>
        <p:sp>
          <p:nvSpPr>
            <p:cNvPr id="14"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pic>
        <p:nvPicPr>
          <p:cNvPr id="15" name="Picture 15"/>
          <p:cNvPicPr>
            <a:picLocks noChangeAspect="1"/>
          </p:cNvPicPr>
          <p:nvPr/>
        </p:nvPicPr>
        <p:blipFill>
          <a:blip r:embed="rId3"/>
          <a:srcRect/>
          <a:stretch>
            <a:fillRect/>
          </a:stretch>
        </p:blipFill>
        <p:spPr>
          <a:xfrm>
            <a:off x="3597105" y="3568431"/>
            <a:ext cx="1177897" cy="1225013"/>
          </a:xfrm>
          <a:prstGeom prst="rect">
            <a:avLst/>
          </a:prstGeom>
        </p:spPr>
      </p:pic>
      <p:pic>
        <p:nvPicPr>
          <p:cNvPr id="16" name="Picture 16"/>
          <p:cNvPicPr>
            <a:picLocks noChangeAspect="1"/>
          </p:cNvPicPr>
          <p:nvPr/>
        </p:nvPicPr>
        <p:blipFill>
          <a:blip r:embed="rId3"/>
          <a:srcRect/>
          <a:stretch>
            <a:fillRect/>
          </a:stretch>
        </p:blipFill>
        <p:spPr>
          <a:xfrm>
            <a:off x="6088282" y="3520050"/>
            <a:ext cx="1177897" cy="1225013"/>
          </a:xfrm>
          <a:prstGeom prst="rect">
            <a:avLst/>
          </a:prstGeom>
        </p:spPr>
      </p:pic>
      <p:pic>
        <p:nvPicPr>
          <p:cNvPr id="17" name="Picture 17"/>
          <p:cNvPicPr>
            <a:picLocks noChangeAspect="1"/>
          </p:cNvPicPr>
          <p:nvPr/>
        </p:nvPicPr>
        <p:blipFill>
          <a:blip r:embed="rId3"/>
          <a:srcRect/>
          <a:stretch>
            <a:fillRect/>
          </a:stretch>
        </p:blipFill>
        <p:spPr>
          <a:xfrm>
            <a:off x="8719553" y="3533999"/>
            <a:ext cx="1177897" cy="1225013"/>
          </a:xfrm>
          <a:prstGeom prst="rect">
            <a:avLst/>
          </a:prstGeom>
        </p:spPr>
      </p:pic>
      <p:grpSp>
        <p:nvGrpSpPr>
          <p:cNvPr id="18" name="Group 9"/>
          <p:cNvGrpSpPr/>
          <p:nvPr/>
        </p:nvGrpSpPr>
        <p:grpSpPr>
          <a:xfrm>
            <a:off x="13194213" y="3133240"/>
            <a:ext cx="2103120" cy="2103120"/>
            <a:chOff x="0" y="0"/>
            <a:chExt cx="1913890" cy="1913890"/>
          </a:xfrm>
        </p:grpSpPr>
        <p:sp>
          <p:nvSpPr>
            <p:cNvPr id="19"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grpSp>
        <p:nvGrpSpPr>
          <p:cNvPr id="22" name="Group 13"/>
          <p:cNvGrpSpPr/>
          <p:nvPr/>
        </p:nvGrpSpPr>
        <p:grpSpPr>
          <a:xfrm>
            <a:off x="15686633" y="3113909"/>
            <a:ext cx="2103120" cy="2103120"/>
            <a:chOff x="0" y="0"/>
            <a:chExt cx="1913890" cy="1913890"/>
          </a:xfrm>
        </p:grpSpPr>
        <p:sp>
          <p:nvSpPr>
            <p:cNvPr id="23"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pic>
        <p:nvPicPr>
          <p:cNvPr id="24" name="Picture 15"/>
          <p:cNvPicPr>
            <a:picLocks noChangeAspect="1"/>
          </p:cNvPicPr>
          <p:nvPr/>
        </p:nvPicPr>
        <p:blipFill>
          <a:blip r:embed="rId3"/>
          <a:srcRect/>
          <a:stretch>
            <a:fillRect/>
          </a:stretch>
        </p:blipFill>
        <p:spPr>
          <a:xfrm>
            <a:off x="13654477" y="3520050"/>
            <a:ext cx="1177897" cy="1225013"/>
          </a:xfrm>
          <a:prstGeom prst="rect">
            <a:avLst/>
          </a:prstGeom>
        </p:spPr>
      </p:pic>
      <p:pic>
        <p:nvPicPr>
          <p:cNvPr id="26" name="Picture 17"/>
          <p:cNvPicPr>
            <a:picLocks noChangeAspect="1"/>
          </p:cNvPicPr>
          <p:nvPr/>
        </p:nvPicPr>
        <p:blipFill>
          <a:blip r:embed="rId3"/>
          <a:srcRect/>
          <a:stretch>
            <a:fillRect/>
          </a:stretch>
        </p:blipFill>
        <p:spPr>
          <a:xfrm>
            <a:off x="16258169" y="3511288"/>
            <a:ext cx="1177897" cy="1225013"/>
          </a:xfrm>
          <a:prstGeom prst="rect">
            <a:avLst/>
          </a:prstGeom>
        </p:spPr>
      </p:pic>
      <p:grpSp>
        <p:nvGrpSpPr>
          <p:cNvPr id="27" name="Group 9"/>
          <p:cNvGrpSpPr/>
          <p:nvPr/>
        </p:nvGrpSpPr>
        <p:grpSpPr>
          <a:xfrm>
            <a:off x="10667225" y="3113909"/>
            <a:ext cx="2103120" cy="2103120"/>
            <a:chOff x="0" y="0"/>
            <a:chExt cx="1913890" cy="1913890"/>
          </a:xfrm>
        </p:grpSpPr>
        <p:sp>
          <p:nvSpPr>
            <p:cNvPr id="28"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pic>
        <p:nvPicPr>
          <p:cNvPr id="29" name="Picture 15"/>
          <p:cNvPicPr>
            <a:picLocks noChangeAspect="1"/>
          </p:cNvPicPr>
          <p:nvPr/>
        </p:nvPicPr>
        <p:blipFill>
          <a:blip r:embed="rId3"/>
          <a:srcRect/>
          <a:stretch>
            <a:fillRect/>
          </a:stretch>
        </p:blipFill>
        <p:spPr>
          <a:xfrm>
            <a:off x="11129836" y="3549202"/>
            <a:ext cx="1177897" cy="1225013"/>
          </a:xfrm>
          <a:prstGeom prst="rect">
            <a:avLst/>
          </a:prstGeom>
        </p:spPr>
      </p:pic>
      <p:sp>
        <p:nvSpPr>
          <p:cNvPr id="30" name="TextBox 3"/>
          <p:cNvSpPr txBox="1"/>
          <p:nvPr/>
        </p:nvSpPr>
        <p:spPr>
          <a:xfrm>
            <a:off x="8092440" y="5674601"/>
            <a:ext cx="2103120" cy="1084528"/>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Listen Actively</a:t>
            </a:r>
          </a:p>
        </p:txBody>
      </p:sp>
      <p:sp>
        <p:nvSpPr>
          <p:cNvPr id="31" name="TextBox 3"/>
          <p:cNvSpPr txBox="1"/>
          <p:nvPr/>
        </p:nvSpPr>
        <p:spPr>
          <a:xfrm>
            <a:off x="10604603" y="5674601"/>
            <a:ext cx="2103120" cy="2885405"/>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Support Multiple Pathways of Recovery</a:t>
            </a:r>
          </a:p>
        </p:txBody>
      </p:sp>
      <p:sp>
        <p:nvSpPr>
          <p:cNvPr id="32" name="TextBox 3"/>
          <p:cNvSpPr txBox="1"/>
          <p:nvPr/>
        </p:nvSpPr>
        <p:spPr>
          <a:xfrm>
            <a:off x="13144520" y="5700612"/>
            <a:ext cx="2408835" cy="2308324"/>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Know the Resources </a:t>
            </a:r>
            <a:r>
              <a:rPr lang="en-US" sz="3000" spc="30">
                <a:solidFill>
                  <a:srgbClr val="FFFDF5"/>
                </a:solidFill>
                <a:latin typeface="Montserrat Light"/>
              </a:rPr>
              <a:t>in your Community</a:t>
            </a:r>
            <a:endParaRPr kumimoji="0" lang="en-US" sz="3000" b="0" i="0" u="none" strike="noStrike" kern="1200" cap="none" spc="30" normalizeH="0" baseline="0" noProof="0">
              <a:ln>
                <a:noFill/>
              </a:ln>
              <a:solidFill>
                <a:srgbClr val="FFFDF5"/>
              </a:solidFill>
              <a:effectLst/>
              <a:uLnTx/>
              <a:uFillTx/>
              <a:latin typeface="Montserrat Light"/>
              <a:ea typeface="+mn-ea"/>
              <a:cs typeface="+mn-cs"/>
            </a:endParaRPr>
          </a:p>
        </p:txBody>
      </p:sp>
      <p:sp>
        <p:nvSpPr>
          <p:cNvPr id="33" name="TextBox 3"/>
          <p:cNvSpPr txBox="1"/>
          <p:nvPr/>
        </p:nvSpPr>
        <p:spPr>
          <a:xfrm>
            <a:off x="3040360" y="5632727"/>
            <a:ext cx="2103120" cy="2308324"/>
          </a:xfrm>
          <a:prstGeom prst="rect">
            <a:avLst/>
          </a:prstGeom>
        </p:spPr>
        <p:txBody>
          <a:bodyPr wrap="square"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3000" b="0" i="0" u="none" strike="noStrike" kern="1200" cap="none" spc="30" normalizeH="0" baseline="0" noProof="0">
                <a:ln>
                  <a:noFill/>
                </a:ln>
                <a:solidFill>
                  <a:srgbClr val="FFFDF5"/>
                </a:solidFill>
                <a:effectLst/>
                <a:uLnTx/>
                <a:uFillTx/>
                <a:latin typeface="Montserrat Light"/>
                <a:ea typeface="+mn-ea"/>
                <a:cs typeface="+mn-cs"/>
              </a:rPr>
              <a:t>Speak the Language of Recovery</a:t>
            </a:r>
          </a:p>
        </p:txBody>
      </p:sp>
      <p:grpSp>
        <p:nvGrpSpPr>
          <p:cNvPr id="34" name="Group 9"/>
          <p:cNvGrpSpPr/>
          <p:nvPr/>
        </p:nvGrpSpPr>
        <p:grpSpPr>
          <a:xfrm>
            <a:off x="500095" y="3129378"/>
            <a:ext cx="2103120" cy="2103120"/>
            <a:chOff x="0" y="0"/>
            <a:chExt cx="1913890" cy="1913890"/>
          </a:xfrm>
        </p:grpSpPr>
        <p:sp>
          <p:nvSpPr>
            <p:cNvPr id="35"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C37"/>
            </a:solidFill>
          </p:spPr>
        </p:sp>
      </p:grpSp>
      <p:pic>
        <p:nvPicPr>
          <p:cNvPr id="36" name="Picture 15"/>
          <p:cNvPicPr>
            <a:picLocks noChangeAspect="1"/>
          </p:cNvPicPr>
          <p:nvPr/>
        </p:nvPicPr>
        <p:blipFill>
          <a:blip r:embed="rId3"/>
          <a:srcRect/>
          <a:stretch>
            <a:fillRect/>
          </a:stretch>
        </p:blipFill>
        <p:spPr>
          <a:xfrm>
            <a:off x="961064" y="3549201"/>
            <a:ext cx="1177897" cy="1225013"/>
          </a:xfrm>
          <a:prstGeom prst="rect">
            <a:avLst/>
          </a:prstGeom>
        </p:spPr>
      </p:pic>
      <p:sp>
        <p:nvSpPr>
          <p:cNvPr id="5" name="TextBox 4"/>
          <p:cNvSpPr txBox="1"/>
          <p:nvPr/>
        </p:nvSpPr>
        <p:spPr>
          <a:xfrm>
            <a:off x="82993" y="5632727"/>
            <a:ext cx="2692327" cy="2400657"/>
          </a:xfrm>
          <a:prstGeom prst="rect">
            <a:avLst/>
          </a:prstGeom>
          <a:noFill/>
        </p:spPr>
        <p:txBody>
          <a:bodyPr wrap="square" rtlCol="0">
            <a:spAutoFit/>
          </a:bodyPr>
          <a:lstStyle/>
          <a:p>
            <a:pPr algn="ctr"/>
            <a:r>
              <a:rPr lang="en-US" sz="3000">
                <a:solidFill>
                  <a:schemeClr val="bg1"/>
                </a:solidFill>
                <a:latin typeface="Montserrat Light" panose="020B0604020202020204" charset="0"/>
              </a:rPr>
              <a:t>Understand that Addiction is a Brain Disease</a:t>
            </a:r>
          </a:p>
        </p:txBody>
      </p:sp>
      <p:sp>
        <p:nvSpPr>
          <p:cNvPr id="37" name="Rectangle 36"/>
          <p:cNvSpPr/>
          <p:nvPr/>
        </p:nvSpPr>
        <p:spPr>
          <a:xfrm>
            <a:off x="144396" y="9763873"/>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spTree>
    <p:extLst>
      <p:ext uri="{BB962C8B-B14F-4D97-AF65-F5344CB8AC3E}">
        <p14:creationId xmlns:p14="http://schemas.microsoft.com/office/powerpoint/2010/main" val="812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0" grpId="0"/>
      <p:bldP spid="31" grpId="0"/>
      <p:bldP spid="32" grpId="0"/>
      <p:bldP spid="3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1277600" y="0"/>
            <a:ext cx="7479382" cy="10924512"/>
          </a:xfrm>
          <a:prstGeom prst="rect">
            <a:avLst/>
          </a:prstGeom>
          <a:solidFill>
            <a:srgbClr val="6C62CA"/>
          </a:solidFill>
        </p:spPr>
      </p:sp>
      <p:grpSp>
        <p:nvGrpSpPr>
          <p:cNvPr id="3" name="Group 3"/>
          <p:cNvGrpSpPr/>
          <p:nvPr/>
        </p:nvGrpSpPr>
        <p:grpSpPr>
          <a:xfrm>
            <a:off x="1009158" y="992981"/>
            <a:ext cx="9513411" cy="4201005"/>
            <a:chOff x="-7088" y="-47625"/>
            <a:chExt cx="12684548" cy="5601339"/>
          </a:xfrm>
        </p:grpSpPr>
        <p:sp>
          <p:nvSpPr>
            <p:cNvPr id="4" name="TextBox 4"/>
            <p:cNvSpPr txBox="1"/>
            <p:nvPr/>
          </p:nvSpPr>
          <p:spPr>
            <a:xfrm>
              <a:off x="0" y="-47625"/>
              <a:ext cx="12677460" cy="1571625"/>
            </a:xfrm>
            <a:prstGeom prst="rect">
              <a:avLst/>
            </a:prstGeom>
          </p:spPr>
          <p:txBody>
            <a:bodyPr lIns="0" tIns="0" rIns="0" bIns="0" rtlCol="0" anchor="t">
              <a:spAutoFit/>
            </a:bodyPr>
            <a:lstStyle/>
            <a:p>
              <a:pPr>
                <a:lnSpc>
                  <a:spcPts val="9450"/>
                </a:lnSpc>
              </a:pPr>
              <a:r>
                <a:rPr lang="en-US" sz="7500" b="1" spc="67" dirty="0">
                  <a:solidFill>
                    <a:srgbClr val="6C62CA"/>
                  </a:solidFill>
                  <a:latin typeface="Montserrat"/>
                </a:rPr>
                <a:t>Are </a:t>
              </a:r>
              <a:r>
                <a:rPr lang="en-US" sz="7500" b="1" i="0" spc="67" dirty="0">
                  <a:solidFill>
                    <a:srgbClr val="6C62CA"/>
                  </a:solidFill>
                  <a:latin typeface="Montserrat"/>
                </a:rPr>
                <a:t>you </a:t>
              </a:r>
              <a:r>
                <a:rPr lang="en-US" sz="7500" b="1" spc="67" dirty="0">
                  <a:solidFill>
                    <a:srgbClr val="6C62CA"/>
                  </a:solidFill>
                  <a:latin typeface="Montserrat"/>
                </a:rPr>
                <a:t>an Ally</a:t>
              </a:r>
              <a:r>
                <a:rPr lang="en-US" sz="7500" b="1" i="0" spc="67" dirty="0">
                  <a:solidFill>
                    <a:srgbClr val="6C62CA"/>
                  </a:solidFill>
                  <a:latin typeface="Montserrat"/>
                </a:rPr>
                <a:t>?</a:t>
              </a:r>
            </a:p>
          </p:txBody>
        </p:sp>
        <p:sp>
          <p:nvSpPr>
            <p:cNvPr id="5" name="AutoShape 5"/>
            <p:cNvSpPr/>
            <p:nvPr/>
          </p:nvSpPr>
          <p:spPr>
            <a:xfrm>
              <a:off x="0" y="1952901"/>
              <a:ext cx="12175550" cy="152400"/>
            </a:xfrm>
            <a:prstGeom prst="rect">
              <a:avLst/>
            </a:prstGeom>
            <a:solidFill>
              <a:srgbClr val="6C62CA"/>
            </a:solidFill>
          </p:spPr>
        </p:sp>
        <p:sp>
          <p:nvSpPr>
            <p:cNvPr id="6" name="TextBox 6"/>
            <p:cNvSpPr txBox="1"/>
            <p:nvPr/>
          </p:nvSpPr>
          <p:spPr>
            <a:xfrm>
              <a:off x="-7088" y="2681133"/>
              <a:ext cx="11615668" cy="2872581"/>
            </a:xfrm>
            <a:prstGeom prst="rect">
              <a:avLst/>
            </a:prstGeom>
          </p:spPr>
          <p:txBody>
            <a:bodyPr lIns="0" tIns="0" rIns="0" bIns="0" rtlCol="0" anchor="t">
              <a:spAutoFit/>
            </a:bodyPr>
            <a:lstStyle/>
            <a:p>
              <a:pPr>
                <a:lnSpc>
                  <a:spcPts val="4200"/>
                </a:lnSpc>
              </a:pPr>
              <a:r>
                <a:rPr lang="en-US" sz="4000" b="1" i="0" spc="281" dirty="0">
                  <a:solidFill>
                    <a:srgbClr val="6C62CA"/>
                  </a:solidFill>
                  <a:latin typeface="Montserrat"/>
                </a:rPr>
                <a:t>As an Ally, do you </a:t>
              </a:r>
              <a:r>
                <a:rPr lang="en-US" sz="4000" b="1" spc="281" dirty="0">
                  <a:solidFill>
                    <a:srgbClr val="6C62CA"/>
                  </a:solidFill>
                  <a:latin typeface="Montserrat"/>
                </a:rPr>
                <a:t>commit to</a:t>
              </a:r>
              <a:r>
                <a:rPr lang="en-US" sz="4000" b="1" kern="2000" dirty="0">
                  <a:solidFill>
                    <a:srgbClr val="6C62CA"/>
                  </a:solidFill>
                  <a:latin typeface="Montserrat"/>
                </a:rPr>
                <a:t> being a friend, supporter, helper, partner and advocate for those in recovery?</a:t>
              </a:r>
              <a:endParaRPr lang="en-US" sz="4000" b="1" i="0" spc="281" dirty="0">
                <a:solidFill>
                  <a:srgbClr val="6C62CA"/>
                </a:solidFill>
                <a:latin typeface="Montserrat"/>
              </a:endParaRPr>
            </a:p>
          </p:txBody>
        </p:sp>
      </p:gr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5220"/>
          <a:stretch/>
        </p:blipFill>
        <p:spPr>
          <a:xfrm>
            <a:off x="4419600" y="5625860"/>
            <a:ext cx="10287000" cy="4442625"/>
          </a:xfrm>
          <a:prstGeom prst="rect">
            <a:avLst/>
          </a:prstGeom>
          <a:ln>
            <a:noFill/>
          </a:ln>
          <a:effectLst>
            <a:outerShdw blurRad="292100" dist="139700" dir="2700000" algn="tl" rotWithShape="0">
              <a:srgbClr val="333333">
                <a:alpha val="65000"/>
              </a:srgbClr>
            </a:outerShdw>
          </a:effectLst>
        </p:spPr>
      </p:pic>
      <p:pic>
        <p:nvPicPr>
          <p:cNvPr id="7" name="Picture 7" descr="Diagram&#10;&#10;Description automatically generated">
            <a:extLst>
              <a:ext uri="{FF2B5EF4-FFF2-40B4-BE49-F238E27FC236}">
                <a16:creationId xmlns:a16="http://schemas.microsoft.com/office/drawing/2014/main" id="{1922CD0C-990F-E63D-72A5-45B8662101AA}"/>
              </a:ext>
            </a:extLst>
          </p:cNvPr>
          <p:cNvPicPr>
            <a:picLocks noChangeAspect="1"/>
          </p:cNvPicPr>
          <p:nvPr/>
        </p:nvPicPr>
        <p:blipFill>
          <a:blip r:embed="rId4"/>
          <a:stretch>
            <a:fillRect/>
          </a:stretch>
        </p:blipFill>
        <p:spPr>
          <a:xfrm>
            <a:off x="11527971" y="-1814"/>
            <a:ext cx="6353628" cy="631734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C62CA"/>
        </a:solidFill>
        <a:effectLst/>
      </p:bgPr>
    </p:bg>
    <p:spTree>
      <p:nvGrpSpPr>
        <p:cNvPr id="1" name=""/>
        <p:cNvGrpSpPr/>
        <p:nvPr/>
      </p:nvGrpSpPr>
      <p:grpSpPr>
        <a:xfrm>
          <a:off x="0" y="0"/>
          <a:ext cx="0" cy="0"/>
          <a:chOff x="0" y="0"/>
          <a:chExt cx="0" cy="0"/>
        </a:xfrm>
      </p:grpSpPr>
      <p:grpSp>
        <p:nvGrpSpPr>
          <p:cNvPr id="6" name="Group 6"/>
          <p:cNvGrpSpPr/>
          <p:nvPr/>
        </p:nvGrpSpPr>
        <p:grpSpPr>
          <a:xfrm>
            <a:off x="1028700" y="800263"/>
            <a:ext cx="16230600" cy="1444626"/>
            <a:chOff x="0" y="-47625"/>
            <a:chExt cx="21640800" cy="2320913"/>
          </a:xfrm>
        </p:grpSpPr>
        <p:sp>
          <p:nvSpPr>
            <p:cNvPr id="7" name="TextBox 7"/>
            <p:cNvSpPr txBox="1"/>
            <p:nvPr/>
          </p:nvSpPr>
          <p:spPr>
            <a:xfrm>
              <a:off x="101784" y="-47625"/>
              <a:ext cx="21437232" cy="2320913"/>
            </a:xfrm>
            <a:prstGeom prst="rect">
              <a:avLst/>
            </a:prstGeom>
          </p:spPr>
          <p:txBody>
            <a:bodyPr lIns="0" tIns="0" rIns="0" bIns="0" rtlCol="0" anchor="t">
              <a:spAutoFit/>
            </a:bodyPr>
            <a:lstStyle/>
            <a:p>
              <a:pPr marL="0" marR="0" lvl="0" indent="0" algn="ctr" defTabSz="914400" rtl="0" eaLnBrk="1" fontAlgn="auto" latinLnBrk="0" hangingPunct="1">
                <a:lnSpc>
                  <a:spcPts val="9450"/>
                </a:lnSpc>
                <a:spcBef>
                  <a:spcPts val="0"/>
                </a:spcBef>
                <a:spcAft>
                  <a:spcPts val="0"/>
                </a:spcAft>
                <a:buClrTx/>
                <a:buSzTx/>
                <a:buFontTx/>
                <a:buNone/>
                <a:tabLst/>
                <a:defRPr/>
              </a:pPr>
              <a:r>
                <a:rPr kumimoji="0" lang="en-US" sz="13800" b="1" i="0" u="none" strike="noStrike" kern="1200" cap="none" spc="67" normalizeH="0" baseline="0" noProof="0">
                  <a:ln>
                    <a:noFill/>
                  </a:ln>
                  <a:solidFill>
                    <a:schemeClr val="accent4">
                      <a:lumMod val="20000"/>
                      <a:lumOff val="80000"/>
                    </a:schemeClr>
                  </a:solidFill>
                  <a:effectLst/>
                  <a:uLnTx/>
                  <a:uFillTx/>
                  <a:latin typeface="Freestyle Script" panose="030804020302050B0404" pitchFamily="66" charset="0"/>
                </a:rPr>
                <a:t>Thank you!</a:t>
              </a:r>
              <a:endParaRPr kumimoji="0" lang="en-US" sz="7500" b="1" i="0" u="none" strike="noStrike" kern="1200" cap="none" spc="67" normalizeH="0" baseline="0" noProof="0">
                <a:ln>
                  <a:noFill/>
                </a:ln>
                <a:solidFill>
                  <a:srgbClr val="FFFDF5"/>
                </a:solidFill>
                <a:effectLst/>
                <a:uLnTx/>
                <a:uFillTx/>
                <a:latin typeface="Montserrat"/>
                <a:ea typeface="+mn-ea"/>
                <a:cs typeface="+mn-cs"/>
              </a:endParaRPr>
            </a:p>
          </p:txBody>
        </p:sp>
        <p:sp>
          <p:nvSpPr>
            <p:cNvPr id="8" name="AutoShape 8"/>
            <p:cNvSpPr/>
            <p:nvPr/>
          </p:nvSpPr>
          <p:spPr>
            <a:xfrm>
              <a:off x="0" y="1938020"/>
              <a:ext cx="21640800" cy="152400"/>
            </a:xfrm>
            <a:prstGeom prst="rect">
              <a:avLst/>
            </a:prstGeom>
            <a:solidFill>
              <a:srgbClr val="FFCC37"/>
            </a:solidFill>
          </p:spPr>
        </p:sp>
      </p:grpSp>
      <p:sp>
        <p:nvSpPr>
          <p:cNvPr id="10" name="Rectangle 9"/>
          <p:cNvSpPr/>
          <p:nvPr/>
        </p:nvSpPr>
        <p:spPr>
          <a:xfrm>
            <a:off x="136398" y="9763395"/>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pic>
        <p:nvPicPr>
          <p:cNvPr id="3" name="Picture 3" descr="Logo, company name&#10;&#10;Description automatically generated">
            <a:extLst>
              <a:ext uri="{FF2B5EF4-FFF2-40B4-BE49-F238E27FC236}">
                <a16:creationId xmlns:a16="http://schemas.microsoft.com/office/drawing/2014/main" id="{F7B6245C-75B5-0541-E92D-B8ACDF5094A4}"/>
              </a:ext>
            </a:extLst>
          </p:cNvPr>
          <p:cNvPicPr>
            <a:picLocks noChangeAspect="1"/>
          </p:cNvPicPr>
          <p:nvPr/>
        </p:nvPicPr>
        <p:blipFill>
          <a:blip r:embed="rId3"/>
          <a:stretch>
            <a:fillRect/>
          </a:stretch>
        </p:blipFill>
        <p:spPr>
          <a:xfrm>
            <a:off x="139024" y="7306152"/>
            <a:ext cx="3681483" cy="2460374"/>
          </a:xfrm>
          <a:prstGeom prst="rect">
            <a:avLst/>
          </a:prstGeom>
        </p:spPr>
      </p:pic>
      <p:pic>
        <p:nvPicPr>
          <p:cNvPr id="2" name="Picture 3" descr="Paper chain people and their shadows">
            <a:extLst>
              <a:ext uri="{FF2B5EF4-FFF2-40B4-BE49-F238E27FC236}">
                <a16:creationId xmlns:a16="http://schemas.microsoft.com/office/drawing/2014/main" id="{6BCF9478-DECA-B936-5D88-67143A68909A}"/>
              </a:ext>
            </a:extLst>
          </p:cNvPr>
          <p:cNvPicPr>
            <a:picLocks noChangeAspect="1"/>
          </p:cNvPicPr>
          <p:nvPr/>
        </p:nvPicPr>
        <p:blipFill>
          <a:blip r:embed="rId4"/>
          <a:stretch>
            <a:fillRect/>
          </a:stretch>
        </p:blipFill>
        <p:spPr>
          <a:xfrm>
            <a:off x="4774722" y="2503817"/>
            <a:ext cx="8716991" cy="5818516"/>
          </a:xfrm>
          <a:prstGeom prst="rect">
            <a:avLst/>
          </a:prstGeom>
        </p:spPr>
      </p:pic>
    </p:spTree>
    <p:extLst>
      <p:ext uri="{BB962C8B-B14F-4D97-AF65-F5344CB8AC3E}">
        <p14:creationId xmlns:p14="http://schemas.microsoft.com/office/powerpoint/2010/main" val="394488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82653"/>
            <a:ext cx="16230600" cy="1423188"/>
            <a:chOff x="0" y="-66675"/>
            <a:chExt cx="21640800" cy="1897584"/>
          </a:xfrm>
        </p:grpSpPr>
        <p:sp>
          <p:nvSpPr>
            <p:cNvPr id="3" name="TextBox 3"/>
            <p:cNvSpPr txBox="1"/>
            <p:nvPr/>
          </p:nvSpPr>
          <p:spPr>
            <a:xfrm>
              <a:off x="29159" y="-66675"/>
              <a:ext cx="21582485" cy="1266587"/>
            </a:xfrm>
            <a:prstGeom prst="rect">
              <a:avLst/>
            </a:prstGeom>
          </p:spPr>
          <p:txBody>
            <a:bodyPr lIns="0" tIns="0" rIns="0" bIns="0" rtlCol="0" anchor="t">
              <a:spAutoFit/>
            </a:bodyPr>
            <a:lstStyle/>
            <a:p>
              <a:pPr algn="ctr">
                <a:lnSpc>
                  <a:spcPts val="7860"/>
                </a:lnSpc>
              </a:pPr>
              <a:r>
                <a:rPr lang="en-US" sz="6000" b="1" i="0" spc="174">
                  <a:solidFill>
                    <a:srgbClr val="6C62CA"/>
                  </a:solidFill>
                  <a:latin typeface="Montserrat"/>
                </a:rPr>
                <a:t>COMMUNITY AGREEMENTS</a:t>
              </a:r>
            </a:p>
          </p:txBody>
        </p:sp>
        <p:sp>
          <p:nvSpPr>
            <p:cNvPr id="4" name="AutoShape 4"/>
            <p:cNvSpPr/>
            <p:nvPr/>
          </p:nvSpPr>
          <p:spPr>
            <a:xfrm>
              <a:off x="0" y="1676392"/>
              <a:ext cx="21640800" cy="154517"/>
            </a:xfrm>
            <a:prstGeom prst="rect">
              <a:avLst/>
            </a:prstGeom>
            <a:solidFill>
              <a:srgbClr val="6C62CA"/>
            </a:solidFill>
          </p:spPr>
        </p:sp>
      </p:grpSp>
      <p:sp>
        <p:nvSpPr>
          <p:cNvPr id="5" name="AutoShape 5"/>
          <p:cNvSpPr/>
          <p:nvPr/>
        </p:nvSpPr>
        <p:spPr>
          <a:xfrm>
            <a:off x="1050569" y="2773169"/>
            <a:ext cx="16186864" cy="6934200"/>
          </a:xfrm>
          <a:prstGeom prst="rect">
            <a:avLst/>
          </a:prstGeom>
          <a:solidFill>
            <a:srgbClr val="7564AB"/>
          </a:solidFill>
        </p:spPr>
      </p:sp>
      <p:sp>
        <p:nvSpPr>
          <p:cNvPr id="9" name="TextBox 9"/>
          <p:cNvSpPr txBox="1"/>
          <p:nvPr/>
        </p:nvSpPr>
        <p:spPr>
          <a:xfrm>
            <a:off x="1219200" y="2905944"/>
            <a:ext cx="15694379" cy="6571286"/>
          </a:xfrm>
          <a:prstGeom prst="rect">
            <a:avLst/>
          </a:prstGeom>
          <a:solidFill>
            <a:srgbClr val="6C62CA"/>
          </a:solidFill>
        </p:spPr>
        <p:txBody>
          <a:bodyPr wrap="square" lIns="0" tIns="0" rIns="0" bIns="0" rtlCol="0" anchor="t">
            <a:spAutoFit/>
          </a:bodyPr>
          <a:lstStyle/>
          <a:p>
            <a:pPr marL="424180" lvl="1" indent="-212090">
              <a:lnSpc>
                <a:spcPts val="3857"/>
              </a:lnSpc>
              <a:spcAft>
                <a:spcPts val="1200"/>
              </a:spcAft>
              <a:buFont typeface="Arial"/>
              <a:buChar char="•"/>
            </a:pPr>
            <a:r>
              <a:rPr lang="en-US" sz="2550" b="0" i="0" spc="25">
                <a:solidFill>
                  <a:srgbClr val="FFFDF5"/>
                </a:solidFill>
                <a:latin typeface="Montserrat Light"/>
              </a:rPr>
              <a:t>What is learned here leaves here; what is heard here, stays here.</a:t>
            </a:r>
            <a:r>
              <a:rPr lang="en-US" sz="2550" spc="25">
                <a:solidFill>
                  <a:srgbClr val="FFFDF5"/>
                </a:solidFill>
                <a:latin typeface="Montserrat Light"/>
              </a:rPr>
              <a:t> </a:t>
            </a:r>
            <a:endParaRPr lang="en-US"/>
          </a:p>
          <a:p>
            <a:pPr marL="424180" lvl="1" indent="-212090">
              <a:lnSpc>
                <a:spcPts val="3857"/>
              </a:lnSpc>
              <a:spcAft>
                <a:spcPts val="1200"/>
              </a:spcAft>
              <a:buFont typeface="Arial"/>
              <a:buChar char="•"/>
            </a:pPr>
            <a:r>
              <a:rPr lang="en-US" sz="2550" b="0" i="0" spc="25">
                <a:solidFill>
                  <a:srgbClr val="FFFDF5"/>
                </a:solidFill>
                <a:latin typeface="Montserrat Light"/>
              </a:rPr>
              <a:t>No one is required to share, it's ok to "pass".</a:t>
            </a:r>
          </a:p>
          <a:p>
            <a:pPr marL="424180" lvl="1" indent="-212090">
              <a:lnSpc>
                <a:spcPts val="3857"/>
              </a:lnSpc>
              <a:spcAft>
                <a:spcPts val="1200"/>
              </a:spcAft>
              <a:buFont typeface="Arial"/>
              <a:buChar char="•"/>
            </a:pPr>
            <a:r>
              <a:rPr lang="en-US" sz="2550" b="0" i="0" spc="25">
                <a:solidFill>
                  <a:srgbClr val="FFFDF5"/>
                </a:solidFill>
                <a:latin typeface="Montserrat Light"/>
              </a:rPr>
              <a:t>Even if you feel you know a lot about the topic - keep an open mind.</a:t>
            </a:r>
          </a:p>
          <a:p>
            <a:pPr marL="412750" lvl="1" indent="-206375">
              <a:lnSpc>
                <a:spcPts val="3749"/>
              </a:lnSpc>
              <a:spcAft>
                <a:spcPts val="1200"/>
              </a:spcAft>
              <a:buFont typeface="Arial"/>
              <a:buChar char="•"/>
            </a:pPr>
            <a:r>
              <a:rPr lang="en-US" sz="2800" spc="25">
                <a:solidFill>
                  <a:srgbClr val="FFFDF5"/>
                </a:solidFill>
                <a:latin typeface="Montserrat Light"/>
              </a:rPr>
              <a:t>Listen to understand and listen to learn.</a:t>
            </a:r>
          </a:p>
          <a:p>
            <a:pPr marL="412750" lvl="1" indent="-206375">
              <a:lnSpc>
                <a:spcPts val="3749"/>
              </a:lnSpc>
              <a:spcAft>
                <a:spcPts val="1200"/>
              </a:spcAft>
              <a:buFont typeface="Arial"/>
              <a:buChar char="•"/>
            </a:pPr>
            <a:r>
              <a:rPr lang="en-US" sz="2800" spc="24">
                <a:solidFill>
                  <a:srgbClr val="FFFDF5"/>
                </a:solidFill>
                <a:latin typeface="Montserrat Light"/>
              </a:rPr>
              <a:t>Be willing to be vulnerable about your beliefs and attitudes.</a:t>
            </a:r>
          </a:p>
          <a:p>
            <a:pPr marL="412750" lvl="1" indent="-206375">
              <a:lnSpc>
                <a:spcPts val="3750"/>
              </a:lnSpc>
              <a:spcAft>
                <a:spcPts val="1200"/>
              </a:spcAft>
              <a:buFont typeface="Arial"/>
              <a:buChar char="•"/>
            </a:pPr>
            <a:r>
              <a:rPr lang="en-US" sz="2800" spc="25">
                <a:solidFill>
                  <a:srgbClr val="FFFDF5"/>
                </a:solidFill>
                <a:latin typeface="Montserrat Light"/>
              </a:rPr>
              <a:t>Allow everyone to share without fear of judgment or ridicule.</a:t>
            </a:r>
          </a:p>
          <a:p>
            <a:pPr marL="412750" lvl="1" indent="-206375">
              <a:lnSpc>
                <a:spcPts val="3750"/>
              </a:lnSpc>
              <a:spcAft>
                <a:spcPts val="1200"/>
              </a:spcAft>
              <a:buFont typeface="Arial"/>
              <a:buChar char="•"/>
            </a:pPr>
            <a:r>
              <a:rPr lang="en-US" sz="2800" spc="25">
                <a:solidFill>
                  <a:srgbClr val="FFFDF5"/>
                </a:solidFill>
                <a:latin typeface="Montserrat Light"/>
              </a:rPr>
              <a:t>Apply the Stretch rule. If you tend to contribute a lot, listen first. If you are usually an observer, contribute first</a:t>
            </a:r>
          </a:p>
          <a:p>
            <a:pPr marL="412750" lvl="1" indent="-206375">
              <a:lnSpc>
                <a:spcPts val="3750"/>
              </a:lnSpc>
              <a:spcAft>
                <a:spcPts val="1200"/>
              </a:spcAft>
              <a:buFont typeface="Arial"/>
              <a:buChar char="•"/>
            </a:pPr>
            <a:r>
              <a:rPr lang="en-US" sz="2800" spc="25">
                <a:solidFill>
                  <a:srgbClr val="FFFDF5"/>
                </a:solidFill>
                <a:latin typeface="Montserrat Light"/>
              </a:rPr>
              <a:t>Speak from your own experience,</a:t>
            </a:r>
          </a:p>
          <a:p>
            <a:pPr marL="412750" lvl="1" indent="-206375">
              <a:lnSpc>
                <a:spcPts val="3750"/>
              </a:lnSpc>
              <a:spcAft>
                <a:spcPts val="1200"/>
              </a:spcAft>
              <a:buFont typeface="Arial"/>
              <a:buChar char="•"/>
            </a:pPr>
            <a:r>
              <a:rPr lang="en-US" sz="2800" spc="25">
                <a:solidFill>
                  <a:srgbClr val="FFFDF5"/>
                </a:solidFill>
                <a:latin typeface="Montserrat Light"/>
              </a:rPr>
              <a:t>Say "ouch" if something said impacts you negatively. Understand that intentions are good and this is a learning environment.</a:t>
            </a:r>
          </a:p>
        </p:txBody>
      </p:sp>
    </p:spTree>
    <p:extLst>
      <p:ext uri="{BB962C8B-B14F-4D97-AF65-F5344CB8AC3E}">
        <p14:creationId xmlns:p14="http://schemas.microsoft.com/office/powerpoint/2010/main" val="41523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96"/>
            <a:ext cx="9105900" cy="9410700"/>
          </a:xfrm>
          <a:prstGeom prst="rect">
            <a:avLst/>
          </a:prstGeom>
          <a:solidFill>
            <a:srgbClr val="6C62CA"/>
          </a:solidFill>
        </p:spPr>
      </p:sp>
      <p:sp>
        <p:nvSpPr>
          <p:cNvPr id="3" name="AutoShape 3"/>
          <p:cNvSpPr/>
          <p:nvPr/>
        </p:nvSpPr>
        <p:spPr>
          <a:xfrm>
            <a:off x="-304267" y="9417696"/>
            <a:ext cx="18896534" cy="1072147"/>
          </a:xfrm>
          <a:prstGeom prst="rect">
            <a:avLst/>
          </a:prstGeom>
          <a:solidFill>
            <a:srgbClr val="FFCC00"/>
          </a:solidFill>
        </p:spPr>
      </p:sp>
      <p:grpSp>
        <p:nvGrpSpPr>
          <p:cNvPr id="4" name="Group 4"/>
          <p:cNvGrpSpPr/>
          <p:nvPr/>
        </p:nvGrpSpPr>
        <p:grpSpPr>
          <a:xfrm>
            <a:off x="1028424" y="992981"/>
            <a:ext cx="7264819" cy="1784509"/>
            <a:chOff x="0" y="-47625"/>
            <a:chExt cx="9686425" cy="2379345"/>
          </a:xfrm>
        </p:grpSpPr>
        <p:sp>
          <p:nvSpPr>
            <p:cNvPr id="5" name="TextBox 5"/>
            <p:cNvSpPr txBox="1"/>
            <p:nvPr/>
          </p:nvSpPr>
          <p:spPr>
            <a:xfrm>
              <a:off x="0" y="-47625"/>
              <a:ext cx="9686425" cy="1535121"/>
            </a:xfrm>
            <a:prstGeom prst="rect">
              <a:avLst/>
            </a:prstGeom>
          </p:spPr>
          <p:txBody>
            <a:bodyPr wrap="square" lIns="0" tIns="0" rIns="0" bIns="0" rtlCol="0" anchor="t">
              <a:spAutoFit/>
            </a:bodyPr>
            <a:lstStyle/>
            <a:p>
              <a:pPr>
                <a:lnSpc>
                  <a:spcPts val="9450"/>
                </a:lnSpc>
              </a:pPr>
              <a:r>
                <a:rPr lang="en-US" sz="7500" b="1" i="0" spc="67">
                  <a:solidFill>
                    <a:srgbClr val="FFFDF5"/>
                  </a:solidFill>
                  <a:latin typeface="Montserrat"/>
                </a:rPr>
                <a:t>Introductions</a:t>
              </a:r>
            </a:p>
          </p:txBody>
        </p:sp>
        <p:sp>
          <p:nvSpPr>
            <p:cNvPr id="6" name="AutoShape 6"/>
            <p:cNvSpPr/>
            <p:nvPr/>
          </p:nvSpPr>
          <p:spPr>
            <a:xfrm>
              <a:off x="0" y="2179320"/>
              <a:ext cx="9144000" cy="152400"/>
            </a:xfrm>
            <a:prstGeom prst="rect">
              <a:avLst/>
            </a:prstGeom>
            <a:solidFill>
              <a:srgbClr val="FFCC00"/>
            </a:solidFill>
          </p:spPr>
        </p:sp>
      </p:grpSp>
      <p:pic>
        <p:nvPicPr>
          <p:cNvPr id="1026" name="Picture 2" descr="Image result for who am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3327109"/>
            <a:ext cx="7715250" cy="552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Logo, company name&#10;&#10;Description automatically generated">
            <a:extLst>
              <a:ext uri="{FF2B5EF4-FFF2-40B4-BE49-F238E27FC236}">
                <a16:creationId xmlns:a16="http://schemas.microsoft.com/office/drawing/2014/main" id="{7342B692-B120-08EF-D396-E53FED170805}"/>
              </a:ext>
            </a:extLst>
          </p:cNvPr>
          <p:cNvPicPr>
            <a:picLocks noChangeAspect="1"/>
          </p:cNvPicPr>
          <p:nvPr/>
        </p:nvPicPr>
        <p:blipFill>
          <a:blip r:embed="rId4"/>
          <a:stretch>
            <a:fillRect/>
          </a:stretch>
        </p:blipFill>
        <p:spPr>
          <a:xfrm>
            <a:off x="14869236" y="7129068"/>
            <a:ext cx="3681483" cy="2460374"/>
          </a:xfrm>
          <a:prstGeom prst="rect">
            <a:avLst/>
          </a:prstGeom>
        </p:spPr>
      </p:pic>
      <p:sp>
        <p:nvSpPr>
          <p:cNvPr id="7" name="TextBox 6">
            <a:extLst>
              <a:ext uri="{FF2B5EF4-FFF2-40B4-BE49-F238E27FC236}">
                <a16:creationId xmlns:a16="http://schemas.microsoft.com/office/drawing/2014/main" id="{56955968-DF3E-A0A5-48B5-6C2A98824F12}"/>
              </a:ext>
            </a:extLst>
          </p:cNvPr>
          <p:cNvSpPr txBox="1"/>
          <p:nvPr/>
        </p:nvSpPr>
        <p:spPr>
          <a:xfrm>
            <a:off x="9294963" y="3709357"/>
            <a:ext cx="899303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Montserrat Light"/>
                <a:cs typeface="Calibri"/>
              </a:rPr>
              <a:t>I'm Deanna French</a:t>
            </a:r>
          </a:p>
          <a:p>
            <a:endParaRPr lang="en-US" sz="2800">
              <a:latin typeface="Montserrat Light"/>
              <a:cs typeface="Calibri"/>
            </a:endParaRPr>
          </a:p>
          <a:p>
            <a:pPr marL="457200" indent="-457200">
              <a:buFont typeface="Arial"/>
              <a:buChar char="•"/>
            </a:pPr>
            <a:r>
              <a:rPr lang="en-US" sz="2800">
                <a:latin typeface="Montserrat Light"/>
                <a:cs typeface="Calibri"/>
              </a:rPr>
              <a:t>A woman in recovery from substance use and mental health</a:t>
            </a:r>
          </a:p>
          <a:p>
            <a:pPr marL="457200" indent="-457200">
              <a:buFont typeface="Arial"/>
              <a:buChar char="•"/>
            </a:pPr>
            <a:r>
              <a:rPr lang="en-US" sz="2800">
                <a:latin typeface="Montserrat Light"/>
                <a:cs typeface="Calibri"/>
              </a:rPr>
              <a:t>A Certified Peer Recovery Specialist</a:t>
            </a:r>
            <a:endParaRPr lang="en-US">
              <a:latin typeface="Calibri"/>
              <a:cs typeface="Calibri"/>
            </a:endParaRPr>
          </a:p>
          <a:p>
            <a:pPr marL="457200" indent="-457200">
              <a:buFont typeface="Arial"/>
              <a:buChar char="•"/>
            </a:pPr>
            <a:r>
              <a:rPr lang="en-US" sz="2800">
                <a:latin typeface="Montserrat Light"/>
                <a:cs typeface="Calibri"/>
              </a:rPr>
              <a:t>An MSW student</a:t>
            </a:r>
            <a:endParaRPr lang="en-US">
              <a:latin typeface="Calibri"/>
              <a:cs typeface="Calibri"/>
            </a:endParaRPr>
          </a:p>
          <a:p>
            <a:pPr marL="457200" indent="-457200">
              <a:buFont typeface="Arial"/>
              <a:buChar char="•"/>
            </a:pPr>
            <a:r>
              <a:rPr lang="en-US" sz="2800">
                <a:latin typeface="Montserrat Light"/>
                <a:cs typeface="Calibri"/>
              </a:rPr>
              <a:t>A mom, wife, sister, daughter, friend, and so much more</a:t>
            </a:r>
            <a:endParaRPr lang="en-US">
              <a:latin typeface="Calibri"/>
              <a:cs typeface="Calibri"/>
            </a:endParaRPr>
          </a:p>
        </p:txBody>
      </p:sp>
      <p:sp>
        <p:nvSpPr>
          <p:cNvPr id="8" name="TextBox 7">
            <a:extLst>
              <a:ext uri="{FF2B5EF4-FFF2-40B4-BE49-F238E27FC236}">
                <a16:creationId xmlns:a16="http://schemas.microsoft.com/office/drawing/2014/main" id="{522228F0-006C-1FA8-35E3-6EFF557424DA}"/>
              </a:ext>
            </a:extLst>
          </p:cNvPr>
          <p:cNvSpPr txBox="1"/>
          <p:nvPr/>
        </p:nvSpPr>
        <p:spPr>
          <a:xfrm>
            <a:off x="9510623" y="2674188"/>
            <a:ext cx="26310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Baguet Script"/>
                <a:cs typeface="Calibri"/>
              </a:rPr>
              <a:t>About Me</a:t>
            </a:r>
            <a:endParaRPr lang="en-US" sz="4400">
              <a:latin typeface="Baguet Script"/>
            </a:endParaRPr>
          </a:p>
        </p:txBody>
      </p:sp>
    </p:spTree>
    <p:extLst>
      <p:ext uri="{BB962C8B-B14F-4D97-AF65-F5344CB8AC3E}">
        <p14:creationId xmlns:p14="http://schemas.microsoft.com/office/powerpoint/2010/main" val="364078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304267" y="9417696"/>
            <a:ext cx="18896534" cy="1072147"/>
          </a:xfrm>
          <a:prstGeom prst="rect">
            <a:avLst/>
          </a:prstGeom>
          <a:solidFill>
            <a:srgbClr val="FFCC00"/>
          </a:solidFill>
        </p:spPr>
      </p:sp>
      <p:sp>
        <p:nvSpPr>
          <p:cNvPr id="6" name="TextBox 6"/>
          <p:cNvSpPr txBox="1"/>
          <p:nvPr/>
        </p:nvSpPr>
        <p:spPr>
          <a:xfrm>
            <a:off x="1029488" y="192010"/>
            <a:ext cx="10781511" cy="1151341"/>
          </a:xfrm>
          <a:prstGeom prst="rect">
            <a:avLst/>
          </a:prstGeom>
        </p:spPr>
        <p:txBody>
          <a:bodyPr wrap="square" lIns="0" tIns="0" rIns="0" bIns="0" rtlCol="0" anchor="t">
            <a:spAutoFit/>
          </a:bodyPr>
          <a:lstStyle/>
          <a:p>
            <a:pPr>
              <a:lnSpc>
                <a:spcPts val="9450"/>
              </a:lnSpc>
            </a:pPr>
            <a:r>
              <a:rPr lang="en-US" sz="7500" b="1" spc="67">
                <a:solidFill>
                  <a:srgbClr val="6C62CA"/>
                </a:solidFill>
                <a:latin typeface="Montserrat"/>
              </a:rPr>
              <a:t>Key Points</a:t>
            </a:r>
            <a:endParaRPr lang="en-US" sz="7500" b="1" i="0" spc="67">
              <a:solidFill>
                <a:srgbClr val="6C62CA"/>
              </a:solidFill>
              <a:latin typeface="Montserrat"/>
            </a:endParaRPr>
          </a:p>
        </p:txBody>
      </p:sp>
      <p:sp>
        <p:nvSpPr>
          <p:cNvPr id="7" name="TextBox 7"/>
          <p:cNvSpPr txBox="1"/>
          <p:nvPr/>
        </p:nvSpPr>
        <p:spPr>
          <a:xfrm>
            <a:off x="326025" y="1930863"/>
            <a:ext cx="17526000" cy="7155805"/>
          </a:xfrm>
          <a:prstGeom prst="rect">
            <a:avLst/>
          </a:prstGeom>
        </p:spPr>
        <p:txBody>
          <a:bodyPr wrap="square" lIns="0" tIns="0" rIns="0" bIns="0" rtlCol="0" anchor="t">
            <a:spAutoFit/>
          </a:bodyPr>
          <a:lstStyle/>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Understand the complex nature of </a:t>
            </a:r>
            <a:r>
              <a:rPr lang="en-US" sz="3600" b="1" spc="28">
                <a:solidFill>
                  <a:srgbClr val="6C62CA"/>
                </a:solidFill>
                <a:latin typeface="Montserrat Light"/>
              </a:rPr>
              <a:t>addiction as a disease</a:t>
            </a:r>
            <a:r>
              <a:rPr lang="en-US" sz="3600" spc="28">
                <a:solidFill>
                  <a:srgbClr val="6C62CA"/>
                </a:solidFill>
                <a:latin typeface="Montserrat Light"/>
              </a:rPr>
              <a:t> and that substance use disorders often cannot be resolved by the individual simply choosing to stop. </a:t>
            </a:r>
          </a:p>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Confront </a:t>
            </a:r>
            <a:r>
              <a:rPr lang="en-US" sz="3600" b="1" spc="28">
                <a:solidFill>
                  <a:srgbClr val="6C62CA"/>
                </a:solidFill>
                <a:latin typeface="Montserrat Light"/>
              </a:rPr>
              <a:t>myths and stigma </a:t>
            </a:r>
            <a:r>
              <a:rPr lang="en-US" sz="3600" spc="28">
                <a:solidFill>
                  <a:srgbClr val="6C62CA"/>
                </a:solidFill>
                <a:latin typeface="Montserrat Light"/>
              </a:rPr>
              <a:t>regarding addiction and recovery and how its negative impact deters individuals from seeking support. </a:t>
            </a:r>
          </a:p>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Use </a:t>
            </a:r>
            <a:r>
              <a:rPr lang="en-US" sz="3600" b="1" spc="28">
                <a:solidFill>
                  <a:srgbClr val="6C62CA"/>
                </a:solidFill>
                <a:latin typeface="Montserrat Light"/>
              </a:rPr>
              <a:t>empathetic language and </a:t>
            </a:r>
            <a:r>
              <a:rPr lang="en-US" sz="3600" b="1" spc="28">
                <a:solidFill>
                  <a:srgbClr val="6C62CA"/>
                </a:solidFill>
                <a:latin typeface="Montserrat Light"/>
                <a:ea typeface="+mn-lt"/>
                <a:cs typeface="+mn-lt"/>
              </a:rPr>
              <a:t>effectively listen</a:t>
            </a:r>
            <a:r>
              <a:rPr lang="en-US" sz="3600" b="1" spc="28">
                <a:solidFill>
                  <a:srgbClr val="6C62CA"/>
                </a:solidFill>
                <a:latin typeface="Montserrat Light"/>
              </a:rPr>
              <a:t> </a:t>
            </a:r>
            <a:r>
              <a:rPr lang="en-US" sz="3600" spc="28">
                <a:solidFill>
                  <a:srgbClr val="6C62CA"/>
                </a:solidFill>
                <a:latin typeface="Montserrat Light"/>
              </a:rPr>
              <a:t>when a person chooses to honor you by disclosing that they are struggling with substance use.</a:t>
            </a:r>
          </a:p>
          <a:p>
            <a:pPr marL="516890" lvl="1" indent="-285750">
              <a:lnSpc>
                <a:spcPts val="4200"/>
              </a:lnSpc>
              <a:spcBef>
                <a:spcPts val="1200"/>
              </a:spcBef>
              <a:spcAft>
                <a:spcPts val="1200"/>
              </a:spcAft>
              <a:buFont typeface="Arial,Sans-Serif" panose="020B0604020202020204" pitchFamily="34" charset="0"/>
              <a:buChar char="•"/>
            </a:pPr>
            <a:r>
              <a:rPr lang="en-US" sz="3600" spc="28">
                <a:solidFill>
                  <a:srgbClr val="6C62CA"/>
                </a:solidFill>
                <a:latin typeface="Montserrat Light"/>
                <a:ea typeface="+mn-lt"/>
                <a:cs typeface="+mn-lt"/>
              </a:rPr>
              <a:t>Define and understand that </a:t>
            </a:r>
            <a:r>
              <a:rPr lang="en-US" sz="3600" b="1" spc="28">
                <a:solidFill>
                  <a:srgbClr val="6C62CA"/>
                </a:solidFill>
                <a:latin typeface="Montserrat Light"/>
                <a:ea typeface="+mn-lt"/>
                <a:cs typeface="+mn-lt"/>
              </a:rPr>
              <a:t>recovery is a life-time journey with multiple pathways </a:t>
            </a:r>
            <a:r>
              <a:rPr lang="en-US" sz="3600" spc="28">
                <a:solidFill>
                  <a:srgbClr val="6C62CA"/>
                </a:solidFill>
                <a:latin typeface="Montserrat Light"/>
                <a:ea typeface="+mn-lt"/>
                <a:cs typeface="+mn-lt"/>
              </a:rPr>
              <a:t>to achieving wellness in recovery.</a:t>
            </a:r>
          </a:p>
          <a:p>
            <a:pPr marL="516890" lvl="1" indent="-285750">
              <a:lnSpc>
                <a:spcPts val="4200"/>
              </a:lnSpc>
              <a:spcBef>
                <a:spcPts val="1200"/>
              </a:spcBef>
              <a:spcAft>
                <a:spcPts val="1200"/>
              </a:spcAft>
              <a:buFont typeface="Arial,Sans-Serif" panose="020B0604020202020204" pitchFamily="34" charset="0"/>
              <a:buChar char="•"/>
            </a:pPr>
            <a:r>
              <a:rPr lang="en-US" sz="3600" spc="28">
                <a:solidFill>
                  <a:srgbClr val="6C62CA"/>
                </a:solidFill>
                <a:latin typeface="Montserrat Light"/>
                <a:ea typeface="+mn-lt"/>
                <a:cs typeface="+mn-lt"/>
              </a:rPr>
              <a:t>Know </a:t>
            </a:r>
            <a:r>
              <a:rPr lang="en-US" sz="3600" b="1" spc="28">
                <a:solidFill>
                  <a:srgbClr val="6C62CA"/>
                </a:solidFill>
                <a:latin typeface="Montserrat Light"/>
                <a:ea typeface="+mn-lt"/>
                <a:cs typeface="+mn-lt"/>
              </a:rPr>
              <a:t>available recovery support resources </a:t>
            </a:r>
            <a:r>
              <a:rPr lang="en-US" sz="3600" spc="28">
                <a:solidFill>
                  <a:srgbClr val="6C62CA"/>
                </a:solidFill>
                <a:latin typeface="Montserrat Light"/>
                <a:ea typeface="+mn-lt"/>
                <a:cs typeface="+mn-lt"/>
              </a:rPr>
              <a:t>that are on and off campus and how to access them.</a:t>
            </a:r>
            <a:endParaRPr lang="en-US" sz="3600">
              <a:solidFill>
                <a:srgbClr val="6C62CA"/>
              </a:solidFill>
              <a:latin typeface="Montserrat Light"/>
              <a:cs typeface="Calibri"/>
            </a:endParaRPr>
          </a:p>
        </p:txBody>
      </p:sp>
      <p:sp>
        <p:nvSpPr>
          <p:cNvPr id="8" name="AutoShape 8"/>
          <p:cNvSpPr/>
          <p:nvPr/>
        </p:nvSpPr>
        <p:spPr>
          <a:xfrm>
            <a:off x="1352828" y="1489783"/>
            <a:ext cx="9333944" cy="115888"/>
          </a:xfrm>
          <a:prstGeom prst="rect">
            <a:avLst/>
          </a:prstGeom>
          <a:solidFill>
            <a:srgbClr val="6C62CA"/>
          </a:solidFill>
        </p:spPr>
      </p:sp>
      <p:sp>
        <p:nvSpPr>
          <p:cNvPr id="9" name="Rectangle 8"/>
          <p:cNvSpPr/>
          <p:nvPr/>
        </p:nvSpPr>
        <p:spPr>
          <a:xfrm>
            <a:off x="202659" y="9564613"/>
            <a:ext cx="17250454" cy="369332"/>
          </a:xfrm>
          <a:prstGeom prst="rect">
            <a:avLst/>
          </a:prstGeom>
        </p:spPr>
        <p:txBody>
          <a:bodyPr wrap="square">
            <a:spAutoFit/>
          </a:bodyPr>
          <a:lstStyle/>
          <a:p>
            <a:r>
              <a:rPr lang="en-US">
                <a:solidFill>
                  <a:schemeClr val="bg1"/>
                </a:solidFill>
                <a:cs typeface="Calibri"/>
              </a:rPr>
              <a:t>UConn Recovery Community. (2021). </a:t>
            </a:r>
            <a:r>
              <a:rPr lang="en-US" i="1">
                <a:solidFill>
                  <a:schemeClr val="bg1"/>
                </a:solidFill>
                <a:cs typeface="Calibri"/>
              </a:rPr>
              <a:t>Online Recovery Ally Training</a:t>
            </a:r>
            <a:r>
              <a:rPr lang="en-US">
                <a:solidFill>
                  <a:schemeClr val="bg1"/>
                </a:solidFill>
                <a:cs typeface="Calibri"/>
              </a:rPr>
              <a:t> [PowerPoint presentation]. University of Connecticut.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3" t="1677" r="7571" b="1160"/>
          <a:stretch>
            <a:fillRect/>
          </a:stretch>
        </p:blipFill>
        <p:spPr>
          <a:xfrm>
            <a:off x="12047414" y="-266700"/>
            <a:ext cx="6544853" cy="10895534"/>
          </a:xfrm>
          <a:prstGeom prst="rect">
            <a:avLst/>
          </a:prstGeom>
        </p:spPr>
      </p:pic>
      <p:sp>
        <p:nvSpPr>
          <p:cNvPr id="4" name="AutoShape 4"/>
          <p:cNvSpPr/>
          <p:nvPr/>
        </p:nvSpPr>
        <p:spPr>
          <a:xfrm>
            <a:off x="-304267" y="9417696"/>
            <a:ext cx="18896534" cy="1072147"/>
          </a:xfrm>
          <a:prstGeom prst="rect">
            <a:avLst/>
          </a:prstGeom>
          <a:solidFill>
            <a:srgbClr val="FFCC00"/>
          </a:solidFill>
        </p:spPr>
      </p:sp>
      <p:sp>
        <p:nvSpPr>
          <p:cNvPr id="6" name="TextBox 6"/>
          <p:cNvSpPr txBox="1"/>
          <p:nvPr/>
        </p:nvSpPr>
        <p:spPr>
          <a:xfrm>
            <a:off x="1029488" y="192010"/>
            <a:ext cx="10781511" cy="1164101"/>
          </a:xfrm>
          <a:prstGeom prst="rect">
            <a:avLst/>
          </a:prstGeom>
        </p:spPr>
        <p:txBody>
          <a:bodyPr wrap="square" lIns="0" tIns="0" rIns="0" bIns="0" rtlCol="0" anchor="t">
            <a:spAutoFit/>
          </a:bodyPr>
          <a:lstStyle/>
          <a:p>
            <a:pPr>
              <a:lnSpc>
                <a:spcPts val="9450"/>
              </a:lnSpc>
            </a:pPr>
            <a:r>
              <a:rPr lang="en-US" sz="7500" b="1" spc="67">
                <a:solidFill>
                  <a:srgbClr val="6C62CA"/>
                </a:solidFill>
                <a:latin typeface="Montserrat"/>
              </a:rPr>
              <a:t>Key Point</a:t>
            </a:r>
            <a:endParaRPr lang="en-US"/>
          </a:p>
        </p:txBody>
      </p:sp>
      <p:sp>
        <p:nvSpPr>
          <p:cNvPr id="7" name="TextBox 7"/>
          <p:cNvSpPr txBox="1"/>
          <p:nvPr/>
        </p:nvSpPr>
        <p:spPr>
          <a:xfrm>
            <a:off x="346807" y="2180245"/>
            <a:ext cx="11582400" cy="2154436"/>
          </a:xfrm>
          <a:prstGeom prst="rect">
            <a:avLst/>
          </a:prstGeom>
        </p:spPr>
        <p:txBody>
          <a:bodyPr wrap="square" lIns="0" tIns="0" rIns="0" bIns="0" rtlCol="0" anchor="t">
            <a:spAutoFit/>
          </a:bodyPr>
          <a:lstStyle/>
          <a:p>
            <a:pPr marL="516890" lvl="1" indent="-285750">
              <a:lnSpc>
                <a:spcPts val="4200"/>
              </a:lnSpc>
              <a:spcBef>
                <a:spcPts val="1200"/>
              </a:spcBef>
              <a:spcAft>
                <a:spcPts val="1200"/>
              </a:spcAft>
              <a:buFont typeface="Arial" panose="020B0604020202020204" pitchFamily="34" charset="0"/>
              <a:buChar char="•"/>
            </a:pPr>
            <a:r>
              <a:rPr lang="en-US" sz="3600" spc="28">
                <a:solidFill>
                  <a:srgbClr val="6C62CA"/>
                </a:solidFill>
                <a:latin typeface="Montserrat Light"/>
              </a:rPr>
              <a:t>Understand the complex nature of </a:t>
            </a:r>
            <a:r>
              <a:rPr lang="en-US" sz="3600" b="1" spc="28">
                <a:solidFill>
                  <a:srgbClr val="6C62CA"/>
                </a:solidFill>
                <a:latin typeface="Montserrat Light"/>
              </a:rPr>
              <a:t>addiction as a disease</a:t>
            </a:r>
            <a:r>
              <a:rPr lang="en-US" sz="3600" spc="28">
                <a:solidFill>
                  <a:srgbClr val="6C62CA"/>
                </a:solidFill>
                <a:latin typeface="Montserrat Light"/>
              </a:rPr>
              <a:t> and that substance use disorders often cannot be resolved by the individual simply choosing to stop. </a:t>
            </a:r>
          </a:p>
        </p:txBody>
      </p:sp>
      <p:sp>
        <p:nvSpPr>
          <p:cNvPr id="8" name="AutoShape 8"/>
          <p:cNvSpPr/>
          <p:nvPr/>
        </p:nvSpPr>
        <p:spPr>
          <a:xfrm>
            <a:off x="1352828" y="1489783"/>
            <a:ext cx="9333944" cy="115888"/>
          </a:xfrm>
          <a:prstGeom prst="rect">
            <a:avLst/>
          </a:prstGeom>
          <a:solidFill>
            <a:srgbClr val="6C62CA"/>
          </a:solidFill>
        </p:spPr>
      </p:sp>
      <p:pic>
        <p:nvPicPr>
          <p:cNvPr id="5" name="Picture 3" descr="Logo, company name&#10;&#10;Description automatically generated">
            <a:extLst>
              <a:ext uri="{FF2B5EF4-FFF2-40B4-BE49-F238E27FC236}">
                <a16:creationId xmlns:a16="http://schemas.microsoft.com/office/drawing/2014/main" id="{F14D31ED-2082-2ADE-C226-ABD87FB57DB6}"/>
              </a:ext>
            </a:extLst>
          </p:cNvPr>
          <p:cNvPicPr>
            <a:picLocks noChangeAspect="1"/>
          </p:cNvPicPr>
          <p:nvPr/>
        </p:nvPicPr>
        <p:blipFill>
          <a:blip r:embed="rId4"/>
          <a:stretch>
            <a:fillRect/>
          </a:stretch>
        </p:blipFill>
        <p:spPr>
          <a:xfrm>
            <a:off x="-5863" y="6951983"/>
            <a:ext cx="3681483" cy="2460374"/>
          </a:xfrm>
          <a:prstGeom prst="rect">
            <a:avLst/>
          </a:prstGeom>
        </p:spPr>
      </p:pic>
    </p:spTree>
    <p:extLst>
      <p:ext uri="{BB962C8B-B14F-4D97-AF65-F5344CB8AC3E}">
        <p14:creationId xmlns:p14="http://schemas.microsoft.com/office/powerpoint/2010/main" val="340611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14350" y="2561898"/>
            <a:ext cx="19316700" cy="6568964"/>
          </a:xfrm>
          <a:prstGeom prst="rect">
            <a:avLst/>
          </a:prstGeom>
          <a:solidFill>
            <a:srgbClr val="FFCC00"/>
          </a:solidFill>
        </p:spPr>
      </p:sp>
      <p:sp>
        <p:nvSpPr>
          <p:cNvPr id="3" name="TextBox 3"/>
          <p:cNvSpPr txBox="1"/>
          <p:nvPr/>
        </p:nvSpPr>
        <p:spPr>
          <a:xfrm>
            <a:off x="883830" y="3875231"/>
            <a:ext cx="16821721" cy="1131570"/>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lang="en-US" sz="9600" b="1" spc="560">
                <a:solidFill>
                  <a:srgbClr val="6C62CA"/>
                </a:solidFill>
                <a:latin typeface="Montserrat"/>
              </a:rPr>
              <a:t>Addiction is a disease.</a:t>
            </a:r>
            <a:endParaRPr lang="en-US" sz="9600" b="1" i="0" u="none" strike="noStrike" kern="1200" cap="none" spc="560" normalizeH="0" baseline="0" noProof="0">
              <a:ln>
                <a:noFill/>
              </a:ln>
              <a:solidFill>
                <a:srgbClr val="6C62CA"/>
              </a:solidFill>
              <a:effectLst/>
              <a:uLnTx/>
              <a:uFillTx/>
              <a:latin typeface="Montserrat"/>
            </a:endParaRPr>
          </a:p>
        </p:txBody>
      </p:sp>
      <p:sp>
        <p:nvSpPr>
          <p:cNvPr id="4" name="TextBox 4"/>
          <p:cNvSpPr txBox="1"/>
          <p:nvPr/>
        </p:nvSpPr>
        <p:spPr>
          <a:xfrm>
            <a:off x="582448" y="5749616"/>
            <a:ext cx="17123103" cy="1176219"/>
          </a:xfrm>
          <a:prstGeom prst="rect">
            <a:avLst/>
          </a:prstGeom>
        </p:spPr>
        <p:txBody>
          <a:bodyPr wrap="square" lIns="0" tIns="0" rIns="0" bIns="0" rtlCol="0" anchor="t">
            <a:spAutoFit/>
          </a:bodyPr>
          <a:lstStyle/>
          <a:p>
            <a:pPr lvl="0" algn="ctr">
              <a:lnSpc>
                <a:spcPts val="4500"/>
              </a:lnSpc>
            </a:pPr>
            <a:r>
              <a:rPr lang="en-US" sz="5200">
                <a:solidFill>
                  <a:schemeClr val="bg1"/>
                </a:solidFill>
              </a:rPr>
              <a:t>Addiction to alcohol or drugs is a chronic but </a:t>
            </a:r>
            <a:r>
              <a:rPr lang="en-US" sz="5200">
                <a:solidFill>
                  <a:srgbClr val="6C62CA"/>
                </a:solidFill>
              </a:rPr>
              <a:t>treatable </a:t>
            </a:r>
            <a:r>
              <a:rPr lang="en-US" sz="5200">
                <a:solidFill>
                  <a:schemeClr val="bg1"/>
                </a:solidFill>
              </a:rPr>
              <a:t>brain disease that requires medical intervention, not moral judgment.</a:t>
            </a:r>
            <a:endParaRPr kumimoji="0" lang="en-US" sz="5200" b="0" i="0" u="none" strike="noStrike" kern="1200" cap="none" spc="30" normalizeH="0" baseline="0" noProof="0">
              <a:ln>
                <a:noFill/>
              </a:ln>
              <a:solidFill>
                <a:schemeClr val="bg1"/>
              </a:solidFill>
              <a:effectLst/>
              <a:uLnTx/>
              <a:uFillTx/>
              <a:latin typeface="Montserrat Light"/>
            </a:endParaRPr>
          </a:p>
        </p:txBody>
      </p:sp>
      <p:sp>
        <p:nvSpPr>
          <p:cNvPr id="5" name="AutoShape 5"/>
          <p:cNvSpPr/>
          <p:nvPr/>
        </p:nvSpPr>
        <p:spPr>
          <a:xfrm>
            <a:off x="1524000" y="5038166"/>
            <a:ext cx="15240000" cy="114300"/>
          </a:xfrm>
          <a:prstGeom prst="rect">
            <a:avLst/>
          </a:prstGeom>
          <a:solidFill>
            <a:srgbClr val="6C62CA"/>
          </a:solidFill>
        </p:spPr>
      </p:sp>
      <p:sp>
        <p:nvSpPr>
          <p:cNvPr id="6" name="TextBox 6"/>
          <p:cNvSpPr txBox="1"/>
          <p:nvPr/>
        </p:nvSpPr>
        <p:spPr>
          <a:xfrm>
            <a:off x="10082167" y="8149240"/>
            <a:ext cx="8205833" cy="282129"/>
          </a:xfrm>
          <a:prstGeom prst="rect">
            <a:avLst/>
          </a:prstGeom>
        </p:spPr>
        <p:txBody>
          <a:bodyPr lIns="0" tIns="0" rIns="0" bIns="0" rtlCol="0" anchor="t">
            <a:spAutoFit/>
          </a:bodyPr>
          <a:lstStyle/>
          <a:p>
            <a:pPr marL="0" marR="0" lvl="0" indent="0" algn="ctr" defTabSz="914400" rtl="0" eaLnBrk="1" fontAlgn="auto" latinLnBrk="0" hangingPunct="1">
              <a:lnSpc>
                <a:spcPts val="2240"/>
              </a:lnSpc>
              <a:spcBef>
                <a:spcPct val="0"/>
              </a:spcBef>
              <a:spcAft>
                <a:spcPts val="0"/>
              </a:spcAft>
              <a:buClrTx/>
              <a:buSzTx/>
              <a:buFontTx/>
              <a:buNone/>
              <a:tabLst/>
              <a:defRPr/>
            </a:pPr>
            <a:r>
              <a:rPr kumimoji="0" lang="en-US" sz="1600" b="0" i="0" u="none" strike="noStrike" kern="1200" cap="none" spc="0" normalizeH="0" baseline="0" noProof="0">
                <a:ln>
                  <a:noFill/>
                </a:ln>
                <a:solidFill>
                  <a:srgbClr val="7564AB"/>
                </a:solidFill>
                <a:effectLst/>
                <a:uLnTx/>
                <a:uFillTx/>
                <a:latin typeface="Montserrat Light"/>
                <a:ea typeface="+mn-ea"/>
                <a:cs typeface="+mn-cs"/>
              </a:rPr>
              <a:t>The Surgeon General’s Report on Alcohol, Drugs and Health, 2016</a:t>
            </a:r>
          </a:p>
        </p:txBody>
      </p:sp>
    </p:spTree>
    <p:extLst>
      <p:ext uri="{BB962C8B-B14F-4D97-AF65-F5344CB8AC3E}">
        <p14:creationId xmlns:p14="http://schemas.microsoft.com/office/powerpoint/2010/main" val="369140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14350" y="3534388"/>
            <a:ext cx="19316700" cy="5439293"/>
          </a:xfrm>
          <a:prstGeom prst="rect">
            <a:avLst/>
          </a:prstGeom>
          <a:solidFill>
            <a:srgbClr val="FFCC00"/>
          </a:solidFill>
        </p:spPr>
      </p:sp>
      <p:sp>
        <p:nvSpPr>
          <p:cNvPr id="3" name="TextBox 3"/>
          <p:cNvSpPr txBox="1"/>
          <p:nvPr/>
        </p:nvSpPr>
        <p:spPr>
          <a:xfrm>
            <a:off x="681996" y="3707769"/>
            <a:ext cx="16821721" cy="1131570"/>
          </a:xfrm>
          <a:prstGeom prst="rect">
            <a:avLst/>
          </a:prstGeom>
        </p:spPr>
        <p:txBody>
          <a:bodyPr lIns="0" tIns="0" rIns="0" bIns="0" rtlCol="0" anchor="t">
            <a:spAutoFit/>
          </a:bodyPr>
          <a:lstStyle/>
          <a:p>
            <a:pPr algn="ctr">
              <a:lnSpc>
                <a:spcPts val="8640"/>
              </a:lnSpc>
            </a:pPr>
            <a:r>
              <a:rPr lang="en-US" sz="8000" b="1" i="0" spc="560">
                <a:solidFill>
                  <a:srgbClr val="6C62CA"/>
                </a:solidFill>
                <a:latin typeface="Montserrat"/>
              </a:rPr>
              <a:t>SUBSTANCE USE DISORDER</a:t>
            </a:r>
          </a:p>
        </p:txBody>
      </p:sp>
      <p:sp>
        <p:nvSpPr>
          <p:cNvPr id="4" name="TextBox 4"/>
          <p:cNvSpPr txBox="1"/>
          <p:nvPr/>
        </p:nvSpPr>
        <p:spPr>
          <a:xfrm>
            <a:off x="883879" y="5461780"/>
            <a:ext cx="16461792" cy="2836226"/>
          </a:xfrm>
          <a:prstGeom prst="rect">
            <a:avLst/>
          </a:prstGeom>
        </p:spPr>
        <p:txBody>
          <a:bodyPr lIns="0" tIns="0" rIns="0" bIns="0" rtlCol="0" anchor="t">
            <a:spAutoFit/>
          </a:bodyPr>
          <a:lstStyle/>
          <a:p>
            <a:pPr algn="ctr">
              <a:lnSpc>
                <a:spcPts val="4500"/>
              </a:lnSpc>
            </a:pPr>
            <a:r>
              <a:rPr lang="en-US" sz="3000" b="0" i="0" spc="30">
                <a:solidFill>
                  <a:srgbClr val="6C62CA"/>
                </a:solidFill>
                <a:latin typeface="Montserrat Light"/>
              </a:rPr>
              <a:t>When the recurrent use of alcohol and/or other drugs cause clinical and functional impairment, such as health problems, disability, and failure to meet major responsibilities at work, school, or home.</a:t>
            </a:r>
            <a:r>
              <a:rPr lang="en-US" sz="3000" spc="30">
                <a:solidFill>
                  <a:srgbClr val="6C62CA"/>
                </a:solidFill>
                <a:latin typeface="Montserrat Light"/>
              </a:rPr>
              <a:t> </a:t>
            </a:r>
            <a:endParaRPr lang="en-US" sz="3000" b="0" i="0" spc="30">
              <a:solidFill>
                <a:srgbClr val="6C62CA"/>
              </a:solidFill>
              <a:latin typeface="Montserrat Light"/>
            </a:endParaRPr>
          </a:p>
          <a:p>
            <a:pPr algn="ctr">
              <a:lnSpc>
                <a:spcPts val="4500"/>
              </a:lnSpc>
            </a:pPr>
            <a:r>
              <a:rPr lang="en-US" sz="3000" b="0" i="0" spc="30">
                <a:solidFill>
                  <a:srgbClr val="6C62CA"/>
                </a:solidFill>
                <a:latin typeface="Montserrat Light"/>
              </a:rPr>
              <a:t>Behavioral, physical, and social changes take place that have a negative impact on life.</a:t>
            </a:r>
          </a:p>
        </p:txBody>
      </p:sp>
      <p:sp>
        <p:nvSpPr>
          <p:cNvPr id="5" name="AutoShape 5"/>
          <p:cNvSpPr/>
          <p:nvPr/>
        </p:nvSpPr>
        <p:spPr>
          <a:xfrm>
            <a:off x="1524000" y="5038166"/>
            <a:ext cx="15240000" cy="114300"/>
          </a:xfrm>
          <a:prstGeom prst="rect">
            <a:avLst/>
          </a:prstGeom>
          <a:solidFill>
            <a:srgbClr val="6C62CA"/>
          </a:solidFill>
        </p:spPr>
      </p:sp>
      <p:sp>
        <p:nvSpPr>
          <p:cNvPr id="6" name="TextBox 6"/>
          <p:cNvSpPr txBox="1"/>
          <p:nvPr/>
        </p:nvSpPr>
        <p:spPr>
          <a:xfrm>
            <a:off x="10082167" y="8465083"/>
            <a:ext cx="8205833" cy="264160"/>
          </a:xfrm>
          <a:prstGeom prst="rect">
            <a:avLst/>
          </a:prstGeom>
        </p:spPr>
        <p:txBody>
          <a:bodyPr lIns="0" tIns="0" rIns="0" bIns="0" rtlCol="0" anchor="t">
            <a:spAutoFit/>
          </a:bodyPr>
          <a:lstStyle/>
          <a:p>
            <a:pPr algn="ctr">
              <a:lnSpc>
                <a:spcPts val="2240"/>
              </a:lnSpc>
              <a:spcBef>
                <a:spcPct val="0"/>
              </a:spcBef>
            </a:pPr>
            <a:r>
              <a:rPr lang="en-US" sz="1600">
                <a:solidFill>
                  <a:srgbClr val="7564AB"/>
                </a:solidFill>
                <a:latin typeface="Montserrat Light"/>
              </a:rPr>
              <a:t>Substance Abuse and Mental Health Service Administration (SAMHSA), 2016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tandard-temp" id="{C8AB9EB2-3E5E-4726-9B17-26BAEA846CAE}" vid="{C7874C1B-47FC-44EA-87EF-F087C74FD9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4a78d2d-8661-4c70-8e36-31d43101f6d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7111FF8CA26F47A903B9C929BA5E9A" ma:contentTypeVersion="11" ma:contentTypeDescription="Create a new document." ma:contentTypeScope="" ma:versionID="44333974d5c66e8945a4594707bc2f18">
  <xsd:schema xmlns:xsd="http://www.w3.org/2001/XMLSchema" xmlns:xs="http://www.w3.org/2001/XMLSchema" xmlns:p="http://schemas.microsoft.com/office/2006/metadata/properties" xmlns:ns2="44a78d2d-8661-4c70-8e36-31d43101f6d3" xmlns:ns3="3a7db5c8-38d3-48cb-b26d-ebefbae7d894" targetNamespace="http://schemas.microsoft.com/office/2006/metadata/properties" ma:root="true" ma:fieldsID="953287d03606ab74d3a5fc7a6104d674" ns2:_="" ns3:_="">
    <xsd:import namespace="44a78d2d-8661-4c70-8e36-31d43101f6d3"/>
    <xsd:import namespace="3a7db5c8-38d3-48cb-b26d-ebefbae7d8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78d2d-8661-4c70-8e36-31d43101f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3a1c2c9-9efc-4d4d-902c-8c0a5f2f3e6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7db5c8-38d3-48cb-b26d-ebefbae7d8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423CB4-13CF-4880-AC36-9E56F9E4DAAA}">
  <ds:schemaRefs>
    <ds:schemaRef ds:uri="44a78d2d-8661-4c70-8e36-31d43101f6d3"/>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8265409E-6EAE-47CD-9369-4065ADCDDFA0}">
  <ds:schemaRefs>
    <ds:schemaRef ds:uri="3a7db5c8-38d3-48cb-b26d-ebefbae7d894"/>
    <ds:schemaRef ds:uri="44a78d2d-8661-4c70-8e36-31d43101f6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065EF48C-6216-45FE-806D-9E311DEBBB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5893</Words>
  <Application>Microsoft Office PowerPoint</Application>
  <PresentationFormat>Custom</PresentationFormat>
  <Paragraphs>545</Paragraphs>
  <Slides>37</Slides>
  <Notes>36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Calibri</vt:lpstr>
      <vt:lpstr>Arial,Sans-Serif</vt:lpstr>
      <vt:lpstr>Arial</vt:lpstr>
      <vt:lpstr>Baguet Script</vt:lpstr>
      <vt:lpstr>Montserrat Light</vt:lpstr>
      <vt:lpstr>Freestyle Script</vt:lpstr>
      <vt:lpstr>Segoe UI</vt:lpstr>
      <vt:lpstr>Montserrat</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Recovery Ally Workshop</dc:title>
  <dc:creator>Sandra Valentine</dc:creator>
  <cp:lastModifiedBy>Dea French</cp:lastModifiedBy>
  <cp:revision>112</cp:revision>
  <cp:lastPrinted>2020-02-19T19:46:45Z</cp:lastPrinted>
  <dcterms:created xsi:type="dcterms:W3CDTF">2006-08-16T00:00:00Z</dcterms:created>
  <dcterms:modified xsi:type="dcterms:W3CDTF">2023-07-13T15:36:59Z</dcterms:modified>
  <dc:identifier>DADdUQF5KNM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0x010100597111FF8CA26F47A903B9C929BA5E9A</vt:lpwstr>
  </property>
  <property fmtid="{D5CDD505-2E9C-101B-9397-08002B2CF9AE}" pid="3" name="MediaServiceImageTags">
    <vt:lpwstr/>
  </property>
</Properties>
</file>