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19_5C134244.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1F_A27D77E8.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omments/modernComment_147_7E0AEDE7.xml" ContentType="application/vnd.ms-powerpoint.comment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omments/modernComment_14B_F14E2848.xml" ContentType="application/vnd.ms-powerpoint.comment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63"/>
  </p:notesMasterIdLst>
  <p:handoutMasterIdLst>
    <p:handoutMasterId r:id="rId64"/>
  </p:handoutMasterIdLst>
  <p:sldIdLst>
    <p:sldId id="256" r:id="rId5"/>
    <p:sldId id="280" r:id="rId6"/>
    <p:sldId id="283" r:id="rId7"/>
    <p:sldId id="281" r:id="rId8"/>
    <p:sldId id="282" r:id="rId9"/>
    <p:sldId id="284" r:id="rId10"/>
    <p:sldId id="306" r:id="rId11"/>
    <p:sldId id="286" r:id="rId12"/>
    <p:sldId id="287" r:id="rId13"/>
    <p:sldId id="358" r:id="rId14"/>
    <p:sldId id="290" r:id="rId15"/>
    <p:sldId id="291" r:id="rId16"/>
    <p:sldId id="293" r:id="rId17"/>
    <p:sldId id="369" r:id="rId18"/>
    <p:sldId id="298" r:id="rId19"/>
    <p:sldId id="299" r:id="rId20"/>
    <p:sldId id="359" r:id="rId21"/>
    <p:sldId id="304" r:id="rId22"/>
    <p:sldId id="308" r:id="rId23"/>
    <p:sldId id="361" r:id="rId24"/>
    <p:sldId id="314" r:id="rId25"/>
    <p:sldId id="315" r:id="rId26"/>
    <p:sldId id="338" r:id="rId27"/>
    <p:sldId id="316" r:id="rId28"/>
    <p:sldId id="309" r:id="rId29"/>
    <p:sldId id="310" r:id="rId30"/>
    <p:sldId id="341" r:id="rId31"/>
    <p:sldId id="370" r:id="rId32"/>
    <p:sldId id="339" r:id="rId33"/>
    <p:sldId id="319" r:id="rId34"/>
    <p:sldId id="340" r:id="rId35"/>
    <p:sldId id="357" r:id="rId36"/>
    <p:sldId id="365" r:id="rId37"/>
    <p:sldId id="312" r:id="rId38"/>
    <p:sldId id="318" r:id="rId39"/>
    <p:sldId id="367" r:id="rId40"/>
    <p:sldId id="321" r:id="rId41"/>
    <p:sldId id="322" r:id="rId42"/>
    <p:sldId id="337" r:id="rId43"/>
    <p:sldId id="323" r:id="rId44"/>
    <p:sldId id="324" r:id="rId45"/>
    <p:sldId id="325" r:id="rId46"/>
    <p:sldId id="327" r:id="rId47"/>
    <p:sldId id="326" r:id="rId48"/>
    <p:sldId id="342" r:id="rId49"/>
    <p:sldId id="345" r:id="rId50"/>
    <p:sldId id="344" r:id="rId51"/>
    <p:sldId id="330" r:id="rId52"/>
    <p:sldId id="331" r:id="rId53"/>
    <p:sldId id="334" r:id="rId54"/>
    <p:sldId id="332" r:id="rId55"/>
    <p:sldId id="333" r:id="rId56"/>
    <p:sldId id="335" r:id="rId57"/>
    <p:sldId id="336" r:id="rId58"/>
    <p:sldId id="347" r:id="rId59"/>
    <p:sldId id="353" r:id="rId60"/>
    <p:sldId id="348" r:id="rId61"/>
    <p:sldId id="354" r:id="rId6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0E308B3-4084-22B2-97DC-42CDBAB484AB}" name="Katelyn DeBerardinis" initials="KD" userId="S::kdeberardinis@sdyouthservices.org::a96bddc7-fa18-424e-af37-56a9766155c1" providerId="AD"/>
  <p188:author id="{7D836FCD-2D42-3308-7E75-B36C11BB2670}" name="Roisin Mackenzie" initials="RM" userId="S::rmackenzie@sdyouthservices.org::dc5a5e62-ac49-4179-9aaf-c52f97f5369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C3"/>
    <a:srgbClr val="81B4FF"/>
    <a:srgbClr val="93B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04226F-3645-D81A-96E7-32C6CCAA157E}" v="73" dt="2023-07-19T21:33:21.522"/>
    <p1510:client id="{388BD446-2D11-4D53-9C90-34E6B91786DA}" v="34" dt="2023-07-19T22:05:13.096"/>
    <p1510:client id="{421B8AA3-C803-FFCE-6B24-6121B3025B26}" v="9" dt="2023-07-20T00:02:13.258"/>
    <p1510:client id="{577A92CC-4709-061E-22C1-F51DB974AE10}" v="57" dt="2023-07-19T21:08:53.915"/>
    <p1510:client id="{97F52D66-004E-8F59-339A-58DB97EA6C46}" v="207" dt="2023-07-19T20:37:32.348"/>
    <p1510:client id="{B0EEFB80-BB9A-4A57-9745-3697481BCC30}" v="5" dt="2023-07-21T23:16:58.134"/>
    <p1510:client id="{BC1BC708-9673-4D90-9274-0D1D6794C534}" v="2" dt="2023-07-19T19:40:56.9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3.xml"/><Relationship Id="rId71"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69"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isin Mackenzie" userId="S::rmackenzie@sdyouthservices.org::dc5a5e62-ac49-4179-9aaf-c52f97f53694" providerId="AD" clId="Web-{97F52D66-004E-8F59-339A-58DB97EA6C46}"/>
    <pc:docChg chg="addSld delSld modSld sldOrd">
      <pc:chgData name="Roisin Mackenzie" userId="S::rmackenzie@sdyouthservices.org::dc5a5e62-ac49-4179-9aaf-c52f97f53694" providerId="AD" clId="Web-{97F52D66-004E-8F59-339A-58DB97EA6C46}" dt="2023-07-19T20:37:32.348" v="199" actId="1076"/>
      <pc:docMkLst>
        <pc:docMk/>
      </pc:docMkLst>
      <pc:sldChg chg="modSp">
        <pc:chgData name="Roisin Mackenzie" userId="S::rmackenzie@sdyouthservices.org::dc5a5e62-ac49-4179-9aaf-c52f97f53694" providerId="AD" clId="Web-{97F52D66-004E-8F59-339A-58DB97EA6C46}" dt="2023-07-19T19:49:03.932" v="12" actId="20577"/>
        <pc:sldMkLst>
          <pc:docMk/>
          <pc:sldMk cId="378290705" sldId="291"/>
        </pc:sldMkLst>
        <pc:spChg chg="mod">
          <ac:chgData name="Roisin Mackenzie" userId="S::rmackenzie@sdyouthservices.org::dc5a5e62-ac49-4179-9aaf-c52f97f53694" providerId="AD" clId="Web-{97F52D66-004E-8F59-339A-58DB97EA6C46}" dt="2023-07-19T19:49:03.932" v="12" actId="20577"/>
          <ac:spMkLst>
            <pc:docMk/>
            <pc:sldMk cId="378290705" sldId="291"/>
            <ac:spMk id="5" creationId="{0955A133-4B36-47D5-8572-59D13F1DC59B}"/>
          </ac:spMkLst>
        </pc:spChg>
      </pc:sldChg>
      <pc:sldChg chg="modSp del">
        <pc:chgData name="Roisin Mackenzie" userId="S::rmackenzie@sdyouthservices.org::dc5a5e62-ac49-4179-9aaf-c52f97f53694" providerId="AD" clId="Web-{97F52D66-004E-8F59-339A-58DB97EA6C46}" dt="2023-07-19T19:47:52.555" v="5"/>
        <pc:sldMkLst>
          <pc:docMk/>
          <pc:sldMk cId="3071544382" sldId="296"/>
        </pc:sldMkLst>
        <pc:spChg chg="mod">
          <ac:chgData name="Roisin Mackenzie" userId="S::rmackenzie@sdyouthservices.org::dc5a5e62-ac49-4179-9aaf-c52f97f53694" providerId="AD" clId="Web-{97F52D66-004E-8F59-339A-58DB97EA6C46}" dt="2023-07-19T19:47:48.946" v="4" actId="20577"/>
          <ac:spMkLst>
            <pc:docMk/>
            <pc:sldMk cId="3071544382" sldId="296"/>
            <ac:spMk id="6" creationId="{8E7436BB-1EB2-4CF9-8194-2D23F35FF07D}"/>
          </ac:spMkLst>
        </pc:spChg>
      </pc:sldChg>
      <pc:sldChg chg="addSp modSp">
        <pc:chgData name="Roisin Mackenzie" userId="S::rmackenzie@sdyouthservices.org::dc5a5e62-ac49-4179-9aaf-c52f97f53694" providerId="AD" clId="Web-{97F52D66-004E-8F59-339A-58DB97EA6C46}" dt="2023-07-19T20:22:45.123" v="150" actId="1076"/>
        <pc:sldMkLst>
          <pc:docMk/>
          <pc:sldMk cId="2516288141" sldId="309"/>
        </pc:sldMkLst>
        <pc:spChg chg="add mod">
          <ac:chgData name="Roisin Mackenzie" userId="S::rmackenzie@sdyouthservices.org::dc5a5e62-ac49-4179-9aaf-c52f97f53694" providerId="AD" clId="Web-{97F52D66-004E-8F59-339A-58DB97EA6C46}" dt="2023-07-19T20:20:05.729" v="124" actId="1076"/>
          <ac:spMkLst>
            <pc:docMk/>
            <pc:sldMk cId="2516288141" sldId="309"/>
            <ac:spMk id="2" creationId="{4DCA95CC-BB6A-A277-D51A-86515D9A5763}"/>
          </ac:spMkLst>
        </pc:spChg>
        <pc:spChg chg="add">
          <ac:chgData name="Roisin Mackenzie" userId="S::rmackenzie@sdyouthservices.org::dc5a5e62-ac49-4179-9aaf-c52f97f53694" providerId="AD" clId="Web-{97F52D66-004E-8F59-339A-58DB97EA6C46}" dt="2023-07-19T20:20:52.214" v="125"/>
          <ac:spMkLst>
            <pc:docMk/>
            <pc:sldMk cId="2516288141" sldId="309"/>
            <ac:spMk id="3" creationId="{29FB5EEF-9974-BE2C-CAAA-DF3D71EAA938}"/>
          </ac:spMkLst>
        </pc:spChg>
        <pc:spChg chg="add mod">
          <ac:chgData name="Roisin Mackenzie" userId="S::rmackenzie@sdyouthservices.org::dc5a5e62-ac49-4179-9aaf-c52f97f53694" providerId="AD" clId="Web-{97F52D66-004E-8F59-339A-58DB97EA6C46}" dt="2023-07-19T20:22:45.123" v="150" actId="1076"/>
          <ac:spMkLst>
            <pc:docMk/>
            <pc:sldMk cId="2516288141" sldId="309"/>
            <ac:spMk id="5" creationId="{0F7DC12D-40FD-1185-0B3C-F5A706C53166}"/>
          </ac:spMkLst>
        </pc:spChg>
        <pc:spChg chg="mod">
          <ac:chgData name="Roisin Mackenzie" userId="S::rmackenzie@sdyouthservices.org::dc5a5e62-ac49-4179-9aaf-c52f97f53694" providerId="AD" clId="Web-{97F52D66-004E-8F59-339A-58DB97EA6C46}" dt="2023-07-19T20:19:14.649" v="117" actId="1076"/>
          <ac:spMkLst>
            <pc:docMk/>
            <pc:sldMk cId="2516288141" sldId="309"/>
            <ac:spMk id="6" creationId="{2502E497-F7D8-4EAF-87D8-433996F66033}"/>
          </ac:spMkLst>
        </pc:spChg>
      </pc:sldChg>
      <pc:sldChg chg="modSp">
        <pc:chgData name="Roisin Mackenzie" userId="S::rmackenzie@sdyouthservices.org::dc5a5e62-ac49-4179-9aaf-c52f97f53694" providerId="AD" clId="Web-{97F52D66-004E-8F59-339A-58DB97EA6C46}" dt="2023-07-19T20:17:44.475" v="105" actId="20577"/>
        <pc:sldMkLst>
          <pc:docMk/>
          <pc:sldMk cId="2700005" sldId="310"/>
        </pc:sldMkLst>
        <pc:spChg chg="mod">
          <ac:chgData name="Roisin Mackenzie" userId="S::rmackenzie@sdyouthservices.org::dc5a5e62-ac49-4179-9aaf-c52f97f53694" providerId="AD" clId="Web-{97F52D66-004E-8F59-339A-58DB97EA6C46}" dt="2023-07-19T20:17:44.475" v="105" actId="20577"/>
          <ac:spMkLst>
            <pc:docMk/>
            <pc:sldMk cId="2700005" sldId="310"/>
            <ac:spMk id="6" creationId="{CD97CD57-05B7-413B-B660-938523B623C2}"/>
          </ac:spMkLst>
        </pc:spChg>
      </pc:sldChg>
      <pc:sldChg chg="modSp">
        <pc:chgData name="Roisin Mackenzie" userId="S::rmackenzie@sdyouthservices.org::dc5a5e62-ac49-4179-9aaf-c52f97f53694" providerId="AD" clId="Web-{97F52D66-004E-8F59-339A-58DB97EA6C46}" dt="2023-07-19T20:15:44.191" v="97" actId="20577"/>
        <pc:sldMkLst>
          <pc:docMk/>
          <pc:sldMk cId="3359497419" sldId="315"/>
        </pc:sldMkLst>
        <pc:spChg chg="mod">
          <ac:chgData name="Roisin Mackenzie" userId="S::rmackenzie@sdyouthservices.org::dc5a5e62-ac49-4179-9aaf-c52f97f53694" providerId="AD" clId="Web-{97F52D66-004E-8F59-339A-58DB97EA6C46}" dt="2023-07-19T20:15:44.191" v="97" actId="20577"/>
          <ac:spMkLst>
            <pc:docMk/>
            <pc:sldMk cId="3359497419" sldId="315"/>
            <ac:spMk id="6" creationId="{7B666347-0699-4FFC-86F8-D59F76350CA8}"/>
          </ac:spMkLst>
        </pc:spChg>
      </pc:sldChg>
      <pc:sldChg chg="modSp">
        <pc:chgData name="Roisin Mackenzie" userId="S::rmackenzie@sdyouthservices.org::dc5a5e62-ac49-4179-9aaf-c52f97f53694" providerId="AD" clId="Web-{97F52D66-004E-8F59-339A-58DB97EA6C46}" dt="2023-07-19T20:14:27.876" v="89" actId="1076"/>
        <pc:sldMkLst>
          <pc:docMk/>
          <pc:sldMk cId="2234943791" sldId="316"/>
        </pc:sldMkLst>
        <pc:spChg chg="mod">
          <ac:chgData name="Roisin Mackenzie" userId="S::rmackenzie@sdyouthservices.org::dc5a5e62-ac49-4179-9aaf-c52f97f53694" providerId="AD" clId="Web-{97F52D66-004E-8F59-339A-58DB97EA6C46}" dt="2023-07-19T20:13:46.688" v="86" actId="1076"/>
          <ac:spMkLst>
            <pc:docMk/>
            <pc:sldMk cId="2234943791" sldId="316"/>
            <ac:spMk id="3" creationId="{53E6E5B3-7FBA-44F3-889D-2707E900153D}"/>
          </ac:spMkLst>
        </pc:spChg>
        <pc:spChg chg="mod">
          <ac:chgData name="Roisin Mackenzie" userId="S::rmackenzie@sdyouthservices.org::dc5a5e62-ac49-4179-9aaf-c52f97f53694" providerId="AD" clId="Web-{97F52D66-004E-8F59-339A-58DB97EA6C46}" dt="2023-07-19T20:14:27.876" v="89" actId="1076"/>
          <ac:spMkLst>
            <pc:docMk/>
            <pc:sldMk cId="2234943791" sldId="316"/>
            <ac:spMk id="5" creationId="{3F444155-C599-4ED4-A425-49B43A5313AE}"/>
          </ac:spMkLst>
        </pc:spChg>
      </pc:sldChg>
      <pc:sldChg chg="modSp">
        <pc:chgData name="Roisin Mackenzie" userId="S::rmackenzie@sdyouthservices.org::dc5a5e62-ac49-4179-9aaf-c52f97f53694" providerId="AD" clId="Web-{97F52D66-004E-8F59-339A-58DB97EA6C46}" dt="2023-07-19T20:10:30.183" v="72" actId="20577"/>
        <pc:sldMkLst>
          <pc:docMk/>
          <pc:sldMk cId="2728266281" sldId="338"/>
        </pc:sldMkLst>
        <pc:spChg chg="mod">
          <ac:chgData name="Roisin Mackenzie" userId="S::rmackenzie@sdyouthservices.org::dc5a5e62-ac49-4179-9aaf-c52f97f53694" providerId="AD" clId="Web-{97F52D66-004E-8F59-339A-58DB97EA6C46}" dt="2023-07-19T20:10:30.183" v="72" actId="20577"/>
          <ac:spMkLst>
            <pc:docMk/>
            <pc:sldMk cId="2728266281" sldId="338"/>
            <ac:spMk id="6" creationId="{7B666347-0699-4FFC-86F8-D59F76350CA8}"/>
          </ac:spMkLst>
        </pc:spChg>
      </pc:sldChg>
      <pc:sldChg chg="modSp">
        <pc:chgData name="Roisin Mackenzie" userId="S::rmackenzie@sdyouthservices.org::dc5a5e62-ac49-4179-9aaf-c52f97f53694" providerId="AD" clId="Web-{97F52D66-004E-8F59-339A-58DB97EA6C46}" dt="2023-07-19T19:49:57.246" v="15" actId="1076"/>
        <pc:sldMkLst>
          <pc:docMk/>
          <pc:sldMk cId="2159714780" sldId="361"/>
        </pc:sldMkLst>
        <pc:spChg chg="mod">
          <ac:chgData name="Roisin Mackenzie" userId="S::rmackenzie@sdyouthservices.org::dc5a5e62-ac49-4179-9aaf-c52f97f53694" providerId="AD" clId="Web-{97F52D66-004E-8F59-339A-58DB97EA6C46}" dt="2023-07-19T19:49:45.699" v="14" actId="1076"/>
          <ac:spMkLst>
            <pc:docMk/>
            <pc:sldMk cId="2159714780" sldId="361"/>
            <ac:spMk id="2" creationId="{00000000-0000-0000-0000-000000000000}"/>
          </ac:spMkLst>
        </pc:spChg>
        <pc:picChg chg="mod">
          <ac:chgData name="Roisin Mackenzie" userId="S::rmackenzie@sdyouthservices.org::dc5a5e62-ac49-4179-9aaf-c52f97f53694" providerId="AD" clId="Web-{97F52D66-004E-8F59-339A-58DB97EA6C46}" dt="2023-07-19T19:49:57.246" v="15" actId="1076"/>
          <ac:picMkLst>
            <pc:docMk/>
            <pc:sldMk cId="2159714780" sldId="361"/>
            <ac:picMk id="5" creationId="{00000000-0000-0000-0000-000000000000}"/>
          </ac:picMkLst>
        </pc:picChg>
      </pc:sldChg>
      <pc:sldChg chg="modSp">
        <pc:chgData name="Roisin Mackenzie" userId="S::rmackenzie@sdyouthservices.org::dc5a5e62-ac49-4179-9aaf-c52f97f53694" providerId="AD" clId="Web-{97F52D66-004E-8F59-339A-58DB97EA6C46}" dt="2023-07-19T20:30:25.728" v="177" actId="20577"/>
        <pc:sldMkLst>
          <pc:docMk/>
          <pc:sldMk cId="2773345748" sldId="362"/>
        </pc:sldMkLst>
        <pc:spChg chg="mod">
          <ac:chgData name="Roisin Mackenzie" userId="S::rmackenzie@sdyouthservices.org::dc5a5e62-ac49-4179-9aaf-c52f97f53694" providerId="AD" clId="Web-{97F52D66-004E-8F59-339A-58DB97EA6C46}" dt="2023-07-19T20:30:25.728" v="177" actId="20577"/>
          <ac:spMkLst>
            <pc:docMk/>
            <pc:sldMk cId="2773345748" sldId="362"/>
            <ac:spMk id="3" creationId="{53E6E5B3-7FBA-44F3-889D-2707E900153D}"/>
          </ac:spMkLst>
        </pc:spChg>
        <pc:spChg chg="mod">
          <ac:chgData name="Roisin Mackenzie" userId="S::rmackenzie@sdyouthservices.org::dc5a5e62-ac49-4179-9aaf-c52f97f53694" providerId="AD" clId="Web-{97F52D66-004E-8F59-339A-58DB97EA6C46}" dt="2023-07-19T20:27:42.646" v="161" actId="1076"/>
          <ac:spMkLst>
            <pc:docMk/>
            <pc:sldMk cId="2773345748" sldId="362"/>
            <ac:spMk id="5" creationId="{3F444155-C599-4ED4-A425-49B43A5313AE}"/>
          </ac:spMkLst>
        </pc:spChg>
      </pc:sldChg>
      <pc:sldChg chg="new del">
        <pc:chgData name="Roisin Mackenzie" userId="S::rmackenzie@sdyouthservices.org::dc5a5e62-ac49-4179-9aaf-c52f97f53694" providerId="AD" clId="Web-{97F52D66-004E-8F59-339A-58DB97EA6C46}" dt="2023-07-19T19:48:34.416" v="8"/>
        <pc:sldMkLst>
          <pc:docMk/>
          <pc:sldMk cId="146080896" sldId="368"/>
        </pc:sldMkLst>
      </pc:sldChg>
      <pc:sldChg chg="add ord">
        <pc:chgData name="Roisin Mackenzie" userId="S::rmackenzie@sdyouthservices.org::dc5a5e62-ac49-4179-9aaf-c52f97f53694" providerId="AD" clId="Web-{97F52D66-004E-8F59-339A-58DB97EA6C46}" dt="2023-07-19T19:48:38.775" v="9"/>
        <pc:sldMkLst>
          <pc:docMk/>
          <pc:sldMk cId="1178255327" sldId="369"/>
        </pc:sldMkLst>
      </pc:sldChg>
      <pc:sldChg chg="addSp delSp modSp add replId">
        <pc:chgData name="Roisin Mackenzie" userId="S::rmackenzie@sdyouthservices.org::dc5a5e62-ac49-4179-9aaf-c52f97f53694" providerId="AD" clId="Web-{97F52D66-004E-8F59-339A-58DB97EA6C46}" dt="2023-07-19T20:37:32.348" v="199" actId="1076"/>
        <pc:sldMkLst>
          <pc:docMk/>
          <pc:sldMk cId="552353250" sldId="370"/>
        </pc:sldMkLst>
        <pc:spChg chg="del">
          <ac:chgData name="Roisin Mackenzie" userId="S::rmackenzie@sdyouthservices.org::dc5a5e62-ac49-4179-9aaf-c52f97f53694" providerId="AD" clId="Web-{97F52D66-004E-8F59-339A-58DB97EA6C46}" dt="2023-07-19T20:36:17.112" v="189"/>
          <ac:spMkLst>
            <pc:docMk/>
            <pc:sldMk cId="552353250" sldId="370"/>
            <ac:spMk id="3" creationId="{53E6E5B3-7FBA-44F3-889D-2707E900153D}"/>
          </ac:spMkLst>
        </pc:spChg>
        <pc:spChg chg="add del mod">
          <ac:chgData name="Roisin Mackenzie" userId="S::rmackenzie@sdyouthservices.org::dc5a5e62-ac49-4179-9aaf-c52f97f53694" providerId="AD" clId="Web-{97F52D66-004E-8F59-339A-58DB97EA6C46}" dt="2023-07-19T20:36:22.894" v="190"/>
          <ac:spMkLst>
            <pc:docMk/>
            <pc:sldMk cId="552353250" sldId="370"/>
            <ac:spMk id="6" creationId="{A22C7005-24B5-AC5E-8E5D-8473A78D1FE4}"/>
          </ac:spMkLst>
        </pc:spChg>
        <pc:spChg chg="add mod">
          <ac:chgData name="Roisin Mackenzie" userId="S::rmackenzie@sdyouthservices.org::dc5a5e62-ac49-4179-9aaf-c52f97f53694" providerId="AD" clId="Web-{97F52D66-004E-8F59-339A-58DB97EA6C46}" dt="2023-07-19T20:37:08.145" v="197"/>
          <ac:spMkLst>
            <pc:docMk/>
            <pc:sldMk cId="552353250" sldId="370"/>
            <ac:spMk id="7" creationId="{D61D3710-FE48-BB34-C197-9270D67F438F}"/>
          </ac:spMkLst>
        </pc:spChg>
        <pc:spChg chg="add mod">
          <ac:chgData name="Roisin Mackenzie" userId="S::rmackenzie@sdyouthservices.org::dc5a5e62-ac49-4179-9aaf-c52f97f53694" providerId="AD" clId="Web-{97F52D66-004E-8F59-339A-58DB97EA6C46}" dt="2023-07-19T20:37:32.348" v="199" actId="1076"/>
          <ac:spMkLst>
            <pc:docMk/>
            <pc:sldMk cId="552353250" sldId="370"/>
            <ac:spMk id="8" creationId="{EED79CA7-1A9E-6521-CB27-6AD1E02AB640}"/>
          </ac:spMkLst>
        </pc:spChg>
      </pc:sldChg>
      <pc:sldChg chg="new del">
        <pc:chgData name="Roisin Mackenzie" userId="S::rmackenzie@sdyouthservices.org::dc5a5e62-ac49-4179-9aaf-c52f97f53694" providerId="AD" clId="Web-{97F52D66-004E-8F59-339A-58DB97EA6C46}" dt="2023-07-19T20:35:16.408" v="187"/>
        <pc:sldMkLst>
          <pc:docMk/>
          <pc:sldMk cId="2605164554" sldId="370"/>
        </pc:sldMkLst>
      </pc:sldChg>
      <pc:sldChg chg="delSp new del">
        <pc:chgData name="Roisin Mackenzie" userId="S::rmackenzie@sdyouthservices.org::dc5a5e62-ac49-4179-9aaf-c52f97f53694" providerId="AD" clId="Web-{97F52D66-004E-8F59-339A-58DB97EA6C46}" dt="2023-07-19T20:32:49.060" v="183"/>
        <pc:sldMkLst>
          <pc:docMk/>
          <pc:sldMk cId="3420555265" sldId="370"/>
        </pc:sldMkLst>
        <pc:spChg chg="del">
          <ac:chgData name="Roisin Mackenzie" userId="S::rmackenzie@sdyouthservices.org::dc5a5e62-ac49-4179-9aaf-c52f97f53694" providerId="AD" clId="Web-{97F52D66-004E-8F59-339A-58DB97EA6C46}" dt="2023-07-19T20:32:09.372" v="181"/>
          <ac:spMkLst>
            <pc:docMk/>
            <pc:sldMk cId="3420555265" sldId="370"/>
            <ac:spMk id="2" creationId="{DB9DDB44-936A-A230-3E6F-6BECA5E43B21}"/>
          </ac:spMkLst>
        </pc:spChg>
        <pc:spChg chg="del">
          <ac:chgData name="Roisin Mackenzie" userId="S::rmackenzie@sdyouthservices.org::dc5a5e62-ac49-4179-9aaf-c52f97f53694" providerId="AD" clId="Web-{97F52D66-004E-8F59-339A-58DB97EA6C46}" dt="2023-07-19T20:32:07.059" v="180"/>
          <ac:spMkLst>
            <pc:docMk/>
            <pc:sldMk cId="3420555265" sldId="370"/>
            <ac:spMk id="3" creationId="{FD5FAC59-05E5-95F7-F5F0-7BEFC5C125D6}"/>
          </ac:spMkLst>
        </pc:spChg>
      </pc:sldChg>
      <pc:sldChg chg="new del">
        <pc:chgData name="Roisin Mackenzie" userId="S::rmackenzie@sdyouthservices.org::dc5a5e62-ac49-4179-9aaf-c52f97f53694" providerId="AD" clId="Web-{97F52D66-004E-8F59-339A-58DB97EA6C46}" dt="2023-07-19T20:32:55.951" v="184"/>
        <pc:sldMkLst>
          <pc:docMk/>
          <pc:sldMk cId="1744184864" sldId="371"/>
        </pc:sldMkLst>
      </pc:sldChg>
      <pc:sldChg chg="add del replId">
        <pc:chgData name="Roisin Mackenzie" userId="S::rmackenzie@sdyouthservices.org::dc5a5e62-ac49-4179-9aaf-c52f97f53694" providerId="AD" clId="Web-{97F52D66-004E-8F59-339A-58DB97EA6C46}" dt="2023-07-19T20:32:55.951" v="185"/>
        <pc:sldMkLst>
          <pc:docMk/>
          <pc:sldMk cId="463213723" sldId="372"/>
        </pc:sldMkLst>
      </pc:sldChg>
    </pc:docChg>
  </pc:docChgLst>
  <pc:docChgLst>
    <pc:chgData name="Joke Ilanit" userId="S::jilanit@sdyouthservices.org::2c0bd165-4681-4c36-b1f6-96636db720c6" providerId="AD" clId="Web-{577A92CC-4709-061E-22C1-F51DB974AE10}"/>
    <pc:docChg chg="modSld">
      <pc:chgData name="Joke Ilanit" userId="S::jilanit@sdyouthservices.org::2c0bd165-4681-4c36-b1f6-96636db720c6" providerId="AD" clId="Web-{577A92CC-4709-061E-22C1-F51DB974AE10}" dt="2023-07-19T21:08:53.915" v="142" actId="1076"/>
      <pc:docMkLst>
        <pc:docMk/>
      </pc:docMkLst>
      <pc:sldChg chg="modSp modNotes">
        <pc:chgData name="Joke Ilanit" userId="S::jilanit@sdyouthservices.org::2c0bd165-4681-4c36-b1f6-96636db720c6" providerId="AD" clId="Web-{577A92CC-4709-061E-22C1-F51DB974AE10}" dt="2023-07-19T21:08:53.915" v="142" actId="1076"/>
        <pc:sldMkLst>
          <pc:docMk/>
          <pc:sldMk cId="1924204871" sldId="280"/>
        </pc:sldMkLst>
        <pc:spChg chg="mod">
          <ac:chgData name="Joke Ilanit" userId="S::jilanit@sdyouthservices.org::2c0bd165-4681-4c36-b1f6-96636db720c6" providerId="AD" clId="Web-{577A92CC-4709-061E-22C1-F51DB974AE10}" dt="2023-07-19T21:00:25.115" v="53" actId="20577"/>
          <ac:spMkLst>
            <pc:docMk/>
            <pc:sldMk cId="1924204871" sldId="280"/>
            <ac:spMk id="4" creationId="{0D3E5BC3-FCD5-45CC-965C-45BF18B80FC8}"/>
          </ac:spMkLst>
        </pc:spChg>
        <pc:picChg chg="mod">
          <ac:chgData name="Joke Ilanit" userId="S::jilanit@sdyouthservices.org::2c0bd165-4681-4c36-b1f6-96636db720c6" providerId="AD" clId="Web-{577A92CC-4709-061E-22C1-F51DB974AE10}" dt="2023-07-19T21:08:53.915" v="142" actId="1076"/>
          <ac:picMkLst>
            <pc:docMk/>
            <pc:sldMk cId="1924204871" sldId="280"/>
            <ac:picMk id="2" creationId="{28E182BE-DCE1-47EB-9F40-144461696844}"/>
          </ac:picMkLst>
        </pc:picChg>
        <pc:picChg chg="mod">
          <ac:chgData name="Joke Ilanit" userId="S::jilanit@sdyouthservices.org::2c0bd165-4681-4c36-b1f6-96636db720c6" providerId="AD" clId="Web-{577A92CC-4709-061E-22C1-F51DB974AE10}" dt="2023-07-19T21:08:27.773" v="140" actId="1076"/>
          <ac:picMkLst>
            <pc:docMk/>
            <pc:sldMk cId="1924204871" sldId="280"/>
            <ac:picMk id="5" creationId="{00000000-0000-0000-0000-000000000000}"/>
          </ac:picMkLst>
        </pc:picChg>
      </pc:sldChg>
    </pc:docChg>
  </pc:docChgLst>
  <pc:docChgLst>
    <pc:chgData name="Jennifer Barnes" userId="365f5846-1a84-4f78-87f0-aa0af7143815" providerId="ADAL" clId="{BC1BC708-9673-4D90-9274-0D1D6794C534}"/>
    <pc:docChg chg="modSld">
      <pc:chgData name="Jennifer Barnes" userId="365f5846-1a84-4f78-87f0-aa0af7143815" providerId="ADAL" clId="{BC1BC708-9673-4D90-9274-0D1D6794C534}" dt="2023-07-19T19:40:56.912" v="1" actId="20577"/>
      <pc:docMkLst>
        <pc:docMk/>
      </pc:docMkLst>
      <pc:sldChg chg="modSp mod">
        <pc:chgData name="Jennifer Barnes" userId="365f5846-1a84-4f78-87f0-aa0af7143815" providerId="ADAL" clId="{BC1BC708-9673-4D90-9274-0D1D6794C534}" dt="2023-07-19T19:40:56.912" v="1" actId="20577"/>
        <pc:sldMkLst>
          <pc:docMk/>
          <pc:sldMk cId="900661809" sldId="340"/>
        </pc:sldMkLst>
        <pc:spChg chg="mod">
          <ac:chgData name="Jennifer Barnes" userId="365f5846-1a84-4f78-87f0-aa0af7143815" providerId="ADAL" clId="{BC1BC708-9673-4D90-9274-0D1D6794C534}" dt="2023-07-19T19:40:56.912" v="1" actId="20577"/>
          <ac:spMkLst>
            <pc:docMk/>
            <pc:sldMk cId="900661809" sldId="340"/>
            <ac:spMk id="5" creationId="{3F444155-C599-4ED4-A425-49B43A5313AE}"/>
          </ac:spMkLst>
        </pc:spChg>
      </pc:sldChg>
    </pc:docChg>
  </pc:docChgLst>
  <pc:docChgLst>
    <pc:chgData name="Roisin Mackenzie" userId="S::rmackenzie@sdyouthservices.org::dc5a5e62-ac49-4179-9aaf-c52f97f53694" providerId="AD" clId="Web-{0F04226F-3645-D81A-96E7-32C6CCAA157E}"/>
    <pc:docChg chg="delSld modSld">
      <pc:chgData name="Roisin Mackenzie" userId="S::rmackenzie@sdyouthservices.org::dc5a5e62-ac49-4179-9aaf-c52f97f53694" providerId="AD" clId="Web-{0F04226F-3645-D81A-96E7-32C6CCAA157E}" dt="2023-07-19T21:33:21.522" v="59" actId="1076"/>
      <pc:docMkLst>
        <pc:docMk/>
      </pc:docMkLst>
      <pc:sldChg chg="modSp">
        <pc:chgData name="Roisin Mackenzie" userId="S::rmackenzie@sdyouthservices.org::dc5a5e62-ac49-4179-9aaf-c52f97f53694" providerId="AD" clId="Web-{0F04226F-3645-D81A-96E7-32C6CCAA157E}" dt="2023-07-19T21:29:48.111" v="46" actId="1076"/>
        <pc:sldMkLst>
          <pc:docMk/>
          <pc:sldMk cId="1667677243" sldId="312"/>
        </pc:sldMkLst>
        <pc:spChg chg="mod">
          <ac:chgData name="Roisin Mackenzie" userId="S::rmackenzie@sdyouthservices.org::dc5a5e62-ac49-4179-9aaf-c52f97f53694" providerId="AD" clId="Web-{0F04226F-3645-D81A-96E7-32C6CCAA157E}" dt="2023-07-19T21:29:35.627" v="43" actId="1076"/>
          <ac:spMkLst>
            <pc:docMk/>
            <pc:sldMk cId="1667677243" sldId="312"/>
            <ac:spMk id="6" creationId="{48324A65-6FCE-4158-92CC-007E44D31C87}"/>
          </ac:spMkLst>
        </pc:spChg>
        <pc:picChg chg="mod">
          <ac:chgData name="Roisin Mackenzie" userId="S::rmackenzie@sdyouthservices.org::dc5a5e62-ac49-4179-9aaf-c52f97f53694" providerId="AD" clId="Web-{0F04226F-3645-D81A-96E7-32C6CCAA157E}" dt="2023-07-19T21:29:46.095" v="45" actId="1076"/>
          <ac:picMkLst>
            <pc:docMk/>
            <pc:sldMk cId="1667677243" sldId="312"/>
            <ac:picMk id="7" creationId="{12C26D0F-C92E-4860-AB93-2449F7548393}"/>
          </ac:picMkLst>
        </pc:picChg>
        <pc:picChg chg="mod">
          <ac:chgData name="Roisin Mackenzie" userId="S::rmackenzie@sdyouthservices.org::dc5a5e62-ac49-4179-9aaf-c52f97f53694" providerId="AD" clId="Web-{0F04226F-3645-D81A-96E7-32C6CCAA157E}" dt="2023-07-19T21:29:48.111" v="46" actId="1076"/>
          <ac:picMkLst>
            <pc:docMk/>
            <pc:sldMk cId="1667677243" sldId="312"/>
            <ac:picMk id="8" creationId="{FEC4D87F-6EA9-4FE6-8336-3B79A97519BC}"/>
          </ac:picMkLst>
        </pc:picChg>
      </pc:sldChg>
      <pc:sldChg chg="modSp">
        <pc:chgData name="Roisin Mackenzie" userId="S::rmackenzie@sdyouthservices.org::dc5a5e62-ac49-4179-9aaf-c52f97f53694" providerId="AD" clId="Web-{0F04226F-3645-D81A-96E7-32C6CCAA157E}" dt="2023-07-19T21:25:13.433" v="38" actId="20577"/>
        <pc:sldMkLst>
          <pc:docMk/>
          <pc:sldMk cId="2361752648" sldId="319"/>
        </pc:sldMkLst>
        <pc:spChg chg="mod">
          <ac:chgData name="Roisin Mackenzie" userId="S::rmackenzie@sdyouthservices.org::dc5a5e62-ac49-4179-9aaf-c52f97f53694" providerId="AD" clId="Web-{0F04226F-3645-D81A-96E7-32C6CCAA157E}" dt="2023-07-19T21:25:13.433" v="38" actId="20577"/>
          <ac:spMkLst>
            <pc:docMk/>
            <pc:sldMk cId="2361752648" sldId="319"/>
            <ac:spMk id="5" creationId="{486A272B-C093-4EEA-BA9A-9618155B5BAA}"/>
          </ac:spMkLst>
        </pc:spChg>
      </pc:sldChg>
      <pc:sldChg chg="modSp">
        <pc:chgData name="Roisin Mackenzie" userId="S::rmackenzie@sdyouthservices.org::dc5a5e62-ac49-4179-9aaf-c52f97f53694" providerId="AD" clId="Web-{0F04226F-3645-D81A-96E7-32C6CCAA157E}" dt="2023-07-19T21:25:31.371" v="39" actId="20577"/>
        <pc:sldMkLst>
          <pc:docMk/>
          <pc:sldMk cId="1333642373" sldId="342"/>
        </pc:sldMkLst>
        <pc:spChg chg="mod">
          <ac:chgData name="Roisin Mackenzie" userId="S::rmackenzie@sdyouthservices.org::dc5a5e62-ac49-4179-9aaf-c52f97f53694" providerId="AD" clId="Web-{0F04226F-3645-D81A-96E7-32C6CCAA157E}" dt="2023-07-19T21:25:31.371" v="39" actId="20577"/>
          <ac:spMkLst>
            <pc:docMk/>
            <pc:sldMk cId="1333642373" sldId="342"/>
            <ac:spMk id="5" creationId="{357C4647-DF18-43A0-AF63-D9B6B8E39B9D}"/>
          </ac:spMkLst>
        </pc:spChg>
      </pc:sldChg>
      <pc:sldChg chg="del">
        <pc:chgData name="Roisin Mackenzie" userId="S::rmackenzie@sdyouthservices.org::dc5a5e62-ac49-4179-9aaf-c52f97f53694" providerId="AD" clId="Web-{0F04226F-3645-D81A-96E7-32C6CCAA157E}" dt="2023-07-19T21:24:33.260" v="37"/>
        <pc:sldMkLst>
          <pc:docMk/>
          <pc:sldMk cId="2773345748" sldId="362"/>
        </pc:sldMkLst>
      </pc:sldChg>
      <pc:sldChg chg="addSp delSp modSp">
        <pc:chgData name="Roisin Mackenzie" userId="S::rmackenzie@sdyouthservices.org::dc5a5e62-ac49-4179-9aaf-c52f97f53694" providerId="AD" clId="Web-{0F04226F-3645-D81A-96E7-32C6CCAA157E}" dt="2023-07-19T21:33:21.522" v="59" actId="1076"/>
        <pc:sldMkLst>
          <pc:docMk/>
          <pc:sldMk cId="109219822" sldId="365"/>
        </pc:sldMkLst>
        <pc:spChg chg="del mod">
          <ac:chgData name="Roisin Mackenzie" userId="S::rmackenzie@sdyouthservices.org::dc5a5e62-ac49-4179-9aaf-c52f97f53694" providerId="AD" clId="Web-{0F04226F-3645-D81A-96E7-32C6CCAA157E}" dt="2023-07-19T21:33:00.569" v="55"/>
          <ac:spMkLst>
            <pc:docMk/>
            <pc:sldMk cId="109219822" sldId="365"/>
            <ac:spMk id="2" creationId="{7F2A2F29-459C-BC41-861F-3125B8A5B4D6}"/>
          </ac:spMkLst>
        </pc:spChg>
        <pc:spChg chg="add del mod">
          <ac:chgData name="Roisin Mackenzie" userId="S::rmackenzie@sdyouthservices.org::dc5a5e62-ac49-4179-9aaf-c52f97f53694" providerId="AD" clId="Web-{0F04226F-3645-D81A-96E7-32C6CCAA157E}" dt="2023-07-19T21:33:06.928" v="56"/>
          <ac:spMkLst>
            <pc:docMk/>
            <pc:sldMk cId="109219822" sldId="365"/>
            <ac:spMk id="7" creationId="{4ECD5871-2109-3BAB-FF86-9BEC245C96F9}"/>
          </ac:spMkLst>
        </pc:spChg>
        <pc:picChg chg="mod">
          <ac:chgData name="Roisin Mackenzie" userId="S::rmackenzie@sdyouthservices.org::dc5a5e62-ac49-4179-9aaf-c52f97f53694" providerId="AD" clId="Web-{0F04226F-3645-D81A-96E7-32C6CCAA157E}" dt="2023-07-19T21:33:21.522" v="59" actId="1076"/>
          <ac:picMkLst>
            <pc:docMk/>
            <pc:sldMk cId="109219822" sldId="365"/>
            <ac:picMk id="5" creationId="{00000000-0000-0000-0000-000000000000}"/>
          </ac:picMkLst>
        </pc:picChg>
      </pc:sldChg>
      <pc:sldChg chg="modSp">
        <pc:chgData name="Roisin Mackenzie" userId="S::rmackenzie@sdyouthservices.org::dc5a5e62-ac49-4179-9aaf-c52f97f53694" providerId="AD" clId="Web-{0F04226F-3645-D81A-96E7-32C6CCAA157E}" dt="2023-07-19T21:30:06.283" v="47" actId="20577"/>
        <pc:sldMkLst>
          <pc:docMk/>
          <pc:sldMk cId="2350270768" sldId="367"/>
        </pc:sldMkLst>
        <pc:spChg chg="mod">
          <ac:chgData name="Roisin Mackenzie" userId="S::rmackenzie@sdyouthservices.org::dc5a5e62-ac49-4179-9aaf-c52f97f53694" providerId="AD" clId="Web-{0F04226F-3645-D81A-96E7-32C6CCAA157E}" dt="2023-07-19T21:30:06.283" v="47" actId="20577"/>
          <ac:spMkLst>
            <pc:docMk/>
            <pc:sldMk cId="2350270768" sldId="367"/>
            <ac:spMk id="6" creationId="{1E1482E3-D700-452E-A525-8E97C72B3982}"/>
          </ac:spMkLst>
        </pc:spChg>
      </pc:sldChg>
      <pc:sldChg chg="addSp modSp">
        <pc:chgData name="Roisin Mackenzie" userId="S::rmackenzie@sdyouthservices.org::dc5a5e62-ac49-4179-9aaf-c52f97f53694" providerId="AD" clId="Web-{0F04226F-3645-D81A-96E7-32C6CCAA157E}" dt="2023-07-19T21:24:23.885" v="36" actId="1076"/>
        <pc:sldMkLst>
          <pc:docMk/>
          <pc:sldMk cId="552353250" sldId="370"/>
        </pc:sldMkLst>
        <pc:spChg chg="add mod">
          <ac:chgData name="Roisin Mackenzie" userId="S::rmackenzie@sdyouthservices.org::dc5a5e62-ac49-4179-9aaf-c52f97f53694" providerId="AD" clId="Web-{0F04226F-3645-D81A-96E7-32C6CCAA157E}" dt="2023-07-19T21:24:23.885" v="36" actId="1076"/>
          <ac:spMkLst>
            <pc:docMk/>
            <pc:sldMk cId="552353250" sldId="370"/>
            <ac:spMk id="2" creationId="{B54025E6-646C-6B72-CC4A-48DA5472320F}"/>
          </ac:spMkLst>
        </pc:spChg>
        <pc:spChg chg="mod">
          <ac:chgData name="Roisin Mackenzie" userId="S::rmackenzie@sdyouthservices.org::dc5a5e62-ac49-4179-9aaf-c52f97f53694" providerId="AD" clId="Web-{0F04226F-3645-D81A-96E7-32C6CCAA157E}" dt="2023-07-19T21:23:20.165" v="26" actId="1076"/>
          <ac:spMkLst>
            <pc:docMk/>
            <pc:sldMk cId="552353250" sldId="370"/>
            <ac:spMk id="5" creationId="{3F444155-C599-4ED4-A425-49B43A5313AE}"/>
          </ac:spMkLst>
        </pc:spChg>
        <pc:spChg chg="mod">
          <ac:chgData name="Roisin Mackenzie" userId="S::rmackenzie@sdyouthservices.org::dc5a5e62-ac49-4179-9aaf-c52f97f53694" providerId="AD" clId="Web-{0F04226F-3645-D81A-96E7-32C6CCAA157E}" dt="2023-07-19T21:23:43.322" v="29" actId="20577"/>
          <ac:spMkLst>
            <pc:docMk/>
            <pc:sldMk cId="552353250" sldId="370"/>
            <ac:spMk id="7" creationId="{D61D3710-FE48-BB34-C197-9270D67F438F}"/>
          </ac:spMkLst>
        </pc:spChg>
        <pc:spChg chg="mod">
          <ac:chgData name="Roisin Mackenzie" userId="S::rmackenzie@sdyouthservices.org::dc5a5e62-ac49-4179-9aaf-c52f97f53694" providerId="AD" clId="Web-{0F04226F-3645-D81A-96E7-32C6CCAA157E}" dt="2023-07-19T21:23:47.291" v="31" actId="20577"/>
          <ac:spMkLst>
            <pc:docMk/>
            <pc:sldMk cId="552353250" sldId="370"/>
            <ac:spMk id="8" creationId="{EED79CA7-1A9E-6521-CB27-6AD1E02AB640}"/>
          </ac:spMkLst>
        </pc:spChg>
      </pc:sldChg>
    </pc:docChg>
  </pc:docChgLst>
  <pc:docChgLst>
    <pc:chgData name="Joke Ilanit" userId="S::jilanit@sdyouthservices.org::2c0bd165-4681-4c36-b1f6-96636db720c6" providerId="AD" clId="Web-{388BD446-2D11-4D53-9C90-34E6B91786DA}"/>
    <pc:docChg chg="modSld">
      <pc:chgData name="Joke Ilanit" userId="S::jilanit@sdyouthservices.org::2c0bd165-4681-4c36-b1f6-96636db720c6" providerId="AD" clId="Web-{388BD446-2D11-4D53-9C90-34E6B91786DA}" dt="2023-07-19T22:05:10.861" v="29" actId="20577"/>
      <pc:docMkLst>
        <pc:docMk/>
      </pc:docMkLst>
      <pc:sldChg chg="addSp delSp modSp">
        <pc:chgData name="Joke Ilanit" userId="S::jilanit@sdyouthservices.org::2c0bd165-4681-4c36-b1f6-96636db720c6" providerId="AD" clId="Web-{388BD446-2D11-4D53-9C90-34E6B91786DA}" dt="2023-07-19T22:05:10.861" v="29" actId="20577"/>
        <pc:sldMkLst>
          <pc:docMk/>
          <pc:sldMk cId="1924204871" sldId="280"/>
        </pc:sldMkLst>
        <pc:spChg chg="del mod">
          <ac:chgData name="Joke Ilanit" userId="S::jilanit@sdyouthservices.org::2c0bd165-4681-4c36-b1f6-96636db720c6" providerId="AD" clId="Web-{388BD446-2D11-4D53-9C90-34E6B91786DA}" dt="2023-07-19T22:03:19.171" v="16"/>
          <ac:spMkLst>
            <pc:docMk/>
            <pc:sldMk cId="1924204871" sldId="280"/>
            <ac:spMk id="3" creationId="{00000000-0000-0000-0000-000000000000}"/>
          </ac:spMkLst>
        </pc:spChg>
        <pc:spChg chg="mod">
          <ac:chgData name="Joke Ilanit" userId="S::jilanit@sdyouthservices.org::2c0bd165-4681-4c36-b1f6-96636db720c6" providerId="AD" clId="Web-{388BD446-2D11-4D53-9C90-34E6B91786DA}" dt="2023-07-19T22:05:10.861" v="29" actId="20577"/>
          <ac:spMkLst>
            <pc:docMk/>
            <pc:sldMk cId="1924204871" sldId="280"/>
            <ac:spMk id="4" creationId="{0D3E5BC3-FCD5-45CC-965C-45BF18B80FC8}"/>
          </ac:spMkLst>
        </pc:spChg>
        <pc:picChg chg="del mod">
          <ac:chgData name="Joke Ilanit" userId="S::jilanit@sdyouthservices.org::2c0bd165-4681-4c36-b1f6-96636db720c6" providerId="AD" clId="Web-{388BD446-2D11-4D53-9C90-34E6B91786DA}" dt="2023-07-19T22:04:59.033" v="24"/>
          <ac:picMkLst>
            <pc:docMk/>
            <pc:sldMk cId="1924204871" sldId="280"/>
            <ac:picMk id="2" creationId="{28E182BE-DCE1-47EB-9F40-144461696844}"/>
          </ac:picMkLst>
        </pc:picChg>
        <pc:picChg chg="mod">
          <ac:chgData name="Joke Ilanit" userId="S::jilanit@sdyouthservices.org::2c0bd165-4681-4c36-b1f6-96636db720c6" providerId="AD" clId="Web-{388BD446-2D11-4D53-9C90-34E6B91786DA}" dt="2023-07-19T22:02:35.592" v="9" actId="1076"/>
          <ac:picMkLst>
            <pc:docMk/>
            <pc:sldMk cId="1924204871" sldId="280"/>
            <ac:picMk id="5" creationId="{00000000-0000-0000-0000-000000000000}"/>
          </ac:picMkLst>
        </pc:picChg>
        <pc:picChg chg="add mod">
          <ac:chgData name="Joke Ilanit" userId="S::jilanit@sdyouthservices.org::2c0bd165-4681-4c36-b1f6-96636db720c6" providerId="AD" clId="Web-{388BD446-2D11-4D53-9C90-34E6B91786DA}" dt="2023-07-19T22:02:05.184" v="5" actId="1076"/>
          <ac:picMkLst>
            <pc:docMk/>
            <pc:sldMk cId="1924204871" sldId="280"/>
            <ac:picMk id="6" creationId="{F1E5D199-A0D8-0A9C-B6CE-5DF730D645D0}"/>
          </ac:picMkLst>
        </pc:picChg>
        <pc:picChg chg="add mod">
          <ac:chgData name="Joke Ilanit" userId="S::jilanit@sdyouthservices.org::2c0bd165-4681-4c36-b1f6-96636db720c6" providerId="AD" clId="Web-{388BD446-2D11-4D53-9C90-34E6B91786DA}" dt="2023-07-19T22:02:28.857" v="8" actId="1076"/>
          <ac:picMkLst>
            <pc:docMk/>
            <pc:sldMk cId="1924204871" sldId="280"/>
            <ac:picMk id="7" creationId="{E16EB1CF-CB11-1C57-BD60-88019A2569C2}"/>
          </ac:picMkLst>
        </pc:picChg>
        <pc:picChg chg="add del mod">
          <ac:chgData name="Joke Ilanit" userId="S::jilanit@sdyouthservices.org::2c0bd165-4681-4c36-b1f6-96636db720c6" providerId="AD" clId="Web-{388BD446-2D11-4D53-9C90-34E6B91786DA}" dt="2023-07-19T22:02:55.311" v="13"/>
          <ac:picMkLst>
            <pc:docMk/>
            <pc:sldMk cId="1924204871" sldId="280"/>
            <ac:picMk id="8" creationId="{AC20CD1F-E98D-D81B-7BB6-23BA3CA7A69D}"/>
          </ac:picMkLst>
        </pc:picChg>
        <pc:picChg chg="add mod">
          <ac:chgData name="Joke Ilanit" userId="S::jilanit@sdyouthservices.org::2c0bd165-4681-4c36-b1f6-96636db720c6" providerId="AD" clId="Web-{388BD446-2D11-4D53-9C90-34E6B91786DA}" dt="2023-07-19T22:04:54.064" v="23" actId="1076"/>
          <ac:picMkLst>
            <pc:docMk/>
            <pc:sldMk cId="1924204871" sldId="280"/>
            <ac:picMk id="9" creationId="{F1EE5FF0-3E88-BD4C-E149-57818771F17E}"/>
          </ac:picMkLst>
        </pc:picChg>
      </pc:sldChg>
    </pc:docChg>
  </pc:docChgLst>
  <pc:docChgLst>
    <pc:chgData name="Jennifer Barnes" userId="365f5846-1a84-4f78-87f0-aa0af7143815" providerId="ADAL" clId="{6494EAA1-63E0-4BEC-A184-BAA072D6D354}"/>
    <pc:docChg chg="undo redo custSel addSld delSld modSld">
      <pc:chgData name="Jennifer Barnes" userId="365f5846-1a84-4f78-87f0-aa0af7143815" providerId="ADAL" clId="{6494EAA1-63E0-4BEC-A184-BAA072D6D354}" dt="2023-05-01T21:26:47.285" v="13" actId="14100"/>
      <pc:docMkLst>
        <pc:docMk/>
      </pc:docMkLst>
      <pc:sldChg chg="modSp mod">
        <pc:chgData name="Jennifer Barnes" userId="365f5846-1a84-4f78-87f0-aa0af7143815" providerId="ADAL" clId="{6494EAA1-63E0-4BEC-A184-BAA072D6D354}" dt="2023-05-01T21:26:47.285" v="13" actId="14100"/>
        <pc:sldMkLst>
          <pc:docMk/>
          <pc:sldMk cId="3359497419" sldId="315"/>
        </pc:sldMkLst>
        <pc:spChg chg="mod">
          <ac:chgData name="Jennifer Barnes" userId="365f5846-1a84-4f78-87f0-aa0af7143815" providerId="ADAL" clId="{6494EAA1-63E0-4BEC-A184-BAA072D6D354}" dt="2023-05-01T21:26:47.285" v="13" actId="14100"/>
          <ac:spMkLst>
            <pc:docMk/>
            <pc:sldMk cId="3359497419" sldId="315"/>
            <ac:spMk id="6" creationId="{7B666347-0699-4FFC-86F8-D59F76350CA8}"/>
          </ac:spMkLst>
        </pc:spChg>
      </pc:sldChg>
      <pc:sldChg chg="add del">
        <pc:chgData name="Jennifer Barnes" userId="365f5846-1a84-4f78-87f0-aa0af7143815" providerId="ADAL" clId="{6494EAA1-63E0-4BEC-A184-BAA072D6D354}" dt="2023-04-25T22:42:53.489" v="3" actId="47"/>
        <pc:sldMkLst>
          <pc:docMk/>
          <pc:sldMk cId="3368228272" sldId="363"/>
        </pc:sldMkLst>
      </pc:sldChg>
      <pc:sldChg chg="add del">
        <pc:chgData name="Jennifer Barnes" userId="365f5846-1a84-4f78-87f0-aa0af7143815" providerId="ADAL" clId="{6494EAA1-63E0-4BEC-A184-BAA072D6D354}" dt="2023-04-25T22:42:54.347" v="4" actId="47"/>
        <pc:sldMkLst>
          <pc:docMk/>
          <pc:sldMk cId="4077653899" sldId="364"/>
        </pc:sldMkLst>
      </pc:sldChg>
      <pc:sldChg chg="add del">
        <pc:chgData name="Jennifer Barnes" userId="365f5846-1a84-4f78-87f0-aa0af7143815" providerId="ADAL" clId="{6494EAA1-63E0-4BEC-A184-BAA072D6D354}" dt="2023-04-25T22:42:55.659" v="5" actId="2696"/>
        <pc:sldMkLst>
          <pc:docMk/>
          <pc:sldMk cId="2351230105" sldId="366"/>
        </pc:sldMkLst>
      </pc:sldChg>
    </pc:docChg>
  </pc:docChgLst>
  <pc:docChgLst>
    <pc:chgData name="Roisin Mackenzie" userId="S::rmackenzie@sdyouthservices.org::dc5a5e62-ac49-4179-9aaf-c52f97f53694" providerId="AD" clId="Web-{421B8AA3-C803-FFCE-6B24-6121B3025B26}"/>
    <pc:docChg chg="modSld sldOrd">
      <pc:chgData name="Roisin Mackenzie" userId="S::rmackenzie@sdyouthservices.org::dc5a5e62-ac49-4179-9aaf-c52f97f53694" providerId="AD" clId="Web-{421B8AA3-C803-FFCE-6B24-6121B3025B26}" dt="2023-07-20T00:02:13.258" v="8"/>
      <pc:docMkLst>
        <pc:docMk/>
      </pc:docMkLst>
      <pc:sldChg chg="mod modShow">
        <pc:chgData name="Roisin Mackenzie" userId="S::rmackenzie@sdyouthservices.org::dc5a5e62-ac49-4179-9aaf-c52f97f53694" providerId="AD" clId="Web-{421B8AA3-C803-FFCE-6B24-6121B3025B26}" dt="2023-07-19T23:32:22.613" v="3"/>
        <pc:sldMkLst>
          <pc:docMk/>
          <pc:sldMk cId="3052374395" sldId="256"/>
        </pc:sldMkLst>
      </pc:sldChg>
      <pc:sldChg chg="mod modShow">
        <pc:chgData name="Roisin Mackenzie" userId="S::rmackenzie@sdyouthservices.org::dc5a5e62-ac49-4179-9aaf-c52f97f53694" providerId="AD" clId="Web-{421B8AA3-C803-FFCE-6B24-6121B3025B26}" dt="2023-07-19T23:32:28.629" v="4"/>
        <pc:sldMkLst>
          <pc:docMk/>
          <pc:sldMk cId="344146119" sldId="306"/>
        </pc:sldMkLst>
      </pc:sldChg>
      <pc:sldChg chg="mod ord modShow">
        <pc:chgData name="Roisin Mackenzie" userId="S::rmackenzie@sdyouthservices.org::dc5a5e62-ac49-4179-9aaf-c52f97f53694" providerId="AD" clId="Web-{421B8AA3-C803-FFCE-6B24-6121B3025B26}" dt="2023-07-19T23:52:36.044" v="7"/>
        <pc:sldMkLst>
          <pc:docMk/>
          <pc:sldMk cId="4193184983" sldId="321"/>
        </pc:sldMkLst>
      </pc:sldChg>
      <pc:sldChg chg="mod modShow">
        <pc:chgData name="Roisin Mackenzie" userId="S::rmackenzie@sdyouthservices.org::dc5a5e62-ac49-4179-9aaf-c52f97f53694" providerId="AD" clId="Web-{421B8AA3-C803-FFCE-6B24-6121B3025B26}" dt="2023-07-20T00:02:13.258" v="8"/>
        <pc:sldMkLst>
          <pc:docMk/>
          <pc:sldMk cId="3450092038" sldId="337"/>
        </pc:sldMkLst>
      </pc:sldChg>
    </pc:docChg>
  </pc:docChgLst>
  <pc:docChgLst>
    <pc:chgData name="Jennifer Barnes" userId="S::jbarnes@sdyouthservices.org::365f5846-1a84-4f78-87f0-aa0af7143815" providerId="AD" clId="Web-{B0EEFB80-BB9A-4A57-9745-3697481BCC30}"/>
    <pc:docChg chg="modSld">
      <pc:chgData name="Jennifer Barnes" userId="S::jbarnes@sdyouthservices.org::365f5846-1a84-4f78-87f0-aa0af7143815" providerId="AD" clId="Web-{B0EEFB80-BB9A-4A57-9745-3697481BCC30}" dt="2023-07-21T23:16:58.134" v="4" actId="1076"/>
      <pc:docMkLst>
        <pc:docMk/>
      </pc:docMkLst>
      <pc:sldChg chg="modSp">
        <pc:chgData name="Jennifer Barnes" userId="S::jbarnes@sdyouthservices.org::365f5846-1a84-4f78-87f0-aa0af7143815" providerId="AD" clId="Web-{B0EEFB80-BB9A-4A57-9745-3697481BCC30}" dt="2023-07-21T23:16:58.134" v="4" actId="1076"/>
        <pc:sldMkLst>
          <pc:docMk/>
          <pc:sldMk cId="2350270768" sldId="367"/>
        </pc:sldMkLst>
        <pc:spChg chg="mod">
          <ac:chgData name="Jennifer Barnes" userId="S::jbarnes@sdyouthservices.org::365f5846-1a84-4f78-87f0-aa0af7143815" providerId="AD" clId="Web-{B0EEFB80-BB9A-4A57-9745-3697481BCC30}" dt="2023-07-21T23:16:58.134" v="4" actId="1076"/>
          <ac:spMkLst>
            <pc:docMk/>
            <pc:sldMk cId="2350270768" sldId="367"/>
            <ac:spMk id="6" creationId="{1E1482E3-D700-452E-A525-8E97C72B3982}"/>
          </ac:spMkLst>
        </pc:spChg>
        <pc:picChg chg="mod">
          <ac:chgData name="Jennifer Barnes" userId="S::jbarnes@sdyouthservices.org::365f5846-1a84-4f78-87f0-aa0af7143815" providerId="AD" clId="Web-{B0EEFB80-BB9A-4A57-9745-3697481BCC30}" dt="2023-07-21T23:16:48.649" v="3" actId="1076"/>
          <ac:picMkLst>
            <pc:docMk/>
            <pc:sldMk cId="2350270768" sldId="367"/>
            <ac:picMk id="3" creationId="{0BF3C806-33DD-D34D-F8F1-B2BF9539F555}"/>
          </ac:picMkLst>
        </pc:picChg>
      </pc:sldChg>
    </pc:docChg>
  </pc:docChgLst>
</pc:chgInfo>
</file>

<file path=ppt/comments/modernComment_119_5C134244.xml><?xml version="1.0" encoding="utf-8"?>
<p188:cmLst xmlns:a="http://schemas.openxmlformats.org/drawingml/2006/main" xmlns:r="http://schemas.openxmlformats.org/officeDocument/2006/relationships" xmlns:p188="http://schemas.microsoft.com/office/powerpoint/2018/8/main">
  <p188:cm id="{A17765CD-B0C6-4658-88C9-5FBB9D1FFB10}" authorId="{20E308B3-4084-22B2-97DC-42CDBAB484AB}" status="resolved" created="2021-12-02T00:20:39.187">
    <pc:sldMkLst xmlns:pc="http://schemas.microsoft.com/office/powerpoint/2013/main/command">
      <pc:docMk/>
      <pc:sldMk cId="1544766020" sldId="281"/>
    </pc:sldMkLst>
    <p188:txBody>
      <a:bodyPr/>
      <a:lstStyle/>
      <a:p>
        <a:r>
          <a:rPr lang="en-US"/>
          <a:t>First bullet I would keep as 'what WERE' (instead of 'what are')- which then is consistent language on both bullet points</a:t>
        </a:r>
      </a:p>
    </p188:txBody>
  </p188:cm>
</p188:cmLst>
</file>

<file path=ppt/comments/modernComment_11F_A27D77E8.xml><?xml version="1.0" encoding="utf-8"?>
<p188:cmLst xmlns:a="http://schemas.openxmlformats.org/drawingml/2006/main" xmlns:r="http://schemas.openxmlformats.org/officeDocument/2006/relationships" xmlns:p188="http://schemas.microsoft.com/office/powerpoint/2018/8/main">
  <p188:cm id="{5CCD2364-BC39-42C3-9A4A-674FAA23F393}" authorId="{20E308B3-4084-22B2-97DC-42CDBAB484AB}" status="resolved" created="2021-12-02T00:24:48.204">
    <pc:sldMkLst xmlns:pc="http://schemas.microsoft.com/office/powerpoint/2013/main/command">
      <pc:docMk/>
      <pc:sldMk cId="2726131688" sldId="287"/>
    </pc:sldMkLst>
    <p188:txBody>
      <a:bodyPr/>
      <a:lstStyle/>
      <a:p>
        <a:r>
          <a:rPr lang="en-US"/>
          <a:t>Perhaps add "the sex assigned at birth is assumed to coincide with gender identity; for many (or some?) people, that is not the case."
*You can take or leave that - throwing in my 2 cents</a:t>
        </a:r>
      </a:p>
    </p188:txBody>
  </p188:cm>
</p188:cmLst>
</file>

<file path=ppt/comments/modernComment_147_7E0AEDE7.xml><?xml version="1.0" encoding="utf-8"?>
<p188:cmLst xmlns:a="http://schemas.openxmlformats.org/drawingml/2006/main" xmlns:r="http://schemas.openxmlformats.org/officeDocument/2006/relationships" xmlns:p188="http://schemas.microsoft.com/office/powerpoint/2018/8/main">
  <p188:cm id="{F255EEAF-DB4A-4CE4-8B32-DA6CC08C9D6A}" authorId="{20E308B3-4084-22B2-97DC-42CDBAB484AB}" status="resolved" created="2021-12-02T00:46:01.603">
    <pc:sldMkLst xmlns:pc="http://schemas.microsoft.com/office/powerpoint/2013/main/command">
      <pc:docMk/>
      <pc:sldMk cId="2114645479" sldId="327"/>
    </pc:sldMkLst>
    <p188:txBody>
      <a:bodyPr/>
      <a:lstStyle/>
      <a:p>
        <a:r>
          <a:rPr lang="en-US"/>
          <a:t>I noticed in some slides LGBTQ is used, and in others LGBTQ+ is used. Pick one and use it across all slides for consistency. (Unless I am missing something here and that is intentional)</a:t>
        </a:r>
      </a:p>
    </p188:txBody>
  </p188:cm>
</p188:cmLst>
</file>

<file path=ppt/comments/modernComment_14B_F14E2848.xml><?xml version="1.0" encoding="utf-8"?>
<p188:cmLst xmlns:a="http://schemas.openxmlformats.org/drawingml/2006/main" xmlns:r="http://schemas.openxmlformats.org/officeDocument/2006/relationships" xmlns:p188="http://schemas.microsoft.com/office/powerpoint/2018/8/main">
  <p188:cm id="{469B66A5-9D8E-4F8F-AAF6-B3E4DA545D24}" authorId="{20E308B3-4084-22B2-97DC-42CDBAB484AB}" status="resolved" created="2021-12-02T00:44:23.737">
    <ac:deMkLst xmlns:ac="http://schemas.microsoft.com/office/drawing/2013/main/command">
      <pc:docMk xmlns:pc="http://schemas.microsoft.com/office/powerpoint/2013/main/command"/>
      <pc:sldMk xmlns:pc="http://schemas.microsoft.com/office/powerpoint/2013/main/command" cId="4048431176" sldId="331"/>
      <ac:spMk id="6" creationId="{67C9762E-160C-49BC-AA6C-370355CACF8D}"/>
    </ac:deMkLst>
    <p188:txBody>
      <a:bodyPr/>
      <a:lstStyle/>
      <a:p>
        <a:r>
          <a:rPr lang="en-US"/>
          <a:t>2nd bullet: correct to: Don't ASK (instead of asking)</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6434"/>
          </a:xfrm>
          <a:prstGeom prst="rect">
            <a:avLst/>
          </a:prstGeom>
        </p:spPr>
        <p:txBody>
          <a:bodyPr vert="horz" lIns="92446" tIns="46223" rIns="92446" bIns="46223" rtlCol="0"/>
          <a:lstStyle>
            <a:lvl1pPr algn="r">
              <a:defRPr sz="1200"/>
            </a:lvl1pPr>
          </a:lstStyle>
          <a:p>
            <a:fld id="{4AFF5023-F033-4F5E-9B8F-EF0223D1BB78}" type="datetimeFigureOut">
              <a:rPr lang="en-US" smtClean="0"/>
              <a:t>7/21/2023</a:t>
            </a:fld>
            <a:endParaRPr lang="en-US"/>
          </a:p>
        </p:txBody>
      </p:sp>
      <p:sp>
        <p:nvSpPr>
          <p:cNvPr id="4" name="Footer Placeholder 3"/>
          <p:cNvSpPr>
            <a:spLocks noGrp="1"/>
          </p:cNvSpPr>
          <p:nvPr>
            <p:ph type="ftr" sz="quarter" idx="2"/>
          </p:nvPr>
        </p:nvSpPr>
        <p:spPr>
          <a:xfrm>
            <a:off x="1" y="8829968"/>
            <a:ext cx="3037840" cy="466433"/>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8"/>
            <a:ext cx="3037840" cy="466433"/>
          </a:xfrm>
          <a:prstGeom prst="rect">
            <a:avLst/>
          </a:prstGeom>
        </p:spPr>
        <p:txBody>
          <a:bodyPr vert="horz" lIns="92446" tIns="46223" rIns="92446" bIns="46223" rtlCol="0" anchor="b"/>
          <a:lstStyle>
            <a:lvl1pPr algn="r">
              <a:defRPr sz="1200"/>
            </a:lvl1pPr>
          </a:lstStyle>
          <a:p>
            <a:fld id="{3A88BA5F-9C7E-48CA-B3FA-E72E6A5EC655}" type="slidenum">
              <a:rPr lang="en-US" smtClean="0"/>
              <a:t>‹#›</a:t>
            </a:fld>
            <a:endParaRPr lang="en-US"/>
          </a:p>
        </p:txBody>
      </p:sp>
    </p:spTree>
    <p:extLst>
      <p:ext uri="{BB962C8B-B14F-4D97-AF65-F5344CB8AC3E}">
        <p14:creationId xmlns:p14="http://schemas.microsoft.com/office/powerpoint/2010/main" val="19920753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649"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134" y="1"/>
            <a:ext cx="3038648" cy="466725"/>
          </a:xfrm>
          <a:prstGeom prst="rect">
            <a:avLst/>
          </a:prstGeom>
        </p:spPr>
        <p:txBody>
          <a:bodyPr vert="horz" lIns="91440" tIns="45720" rIns="91440" bIns="45720" rtlCol="0"/>
          <a:lstStyle>
            <a:lvl1pPr algn="r">
              <a:defRPr sz="1200"/>
            </a:lvl1pPr>
          </a:lstStyle>
          <a:p>
            <a:fld id="{1E88576B-65D5-43E7-8C01-C53ECC4EF6D6}" type="datetimeFigureOut">
              <a:rPr lang="en-US" smtClean="0"/>
              <a:t>7/21/2023</a:t>
            </a:fld>
            <a:endParaRPr lang="en-US"/>
          </a:p>
        </p:txBody>
      </p:sp>
      <p:sp>
        <p:nvSpPr>
          <p:cNvPr id="4" name="Slide Image Placeholder 3"/>
          <p:cNvSpPr>
            <a:spLocks noGrp="1" noRot="1" noChangeAspect="1"/>
          </p:cNvSpPr>
          <p:nvPr>
            <p:ph type="sldImg" idx="2"/>
          </p:nvPr>
        </p:nvSpPr>
        <p:spPr>
          <a:xfrm>
            <a:off x="1414463" y="1162050"/>
            <a:ext cx="4183062"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848" y="4473576"/>
            <a:ext cx="560832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6"/>
            <a:ext cx="3038649"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134" y="8829676"/>
            <a:ext cx="3038648" cy="466725"/>
          </a:xfrm>
          <a:prstGeom prst="rect">
            <a:avLst/>
          </a:prstGeom>
        </p:spPr>
        <p:txBody>
          <a:bodyPr vert="horz" lIns="91440" tIns="45720" rIns="91440" bIns="45720" rtlCol="0" anchor="b"/>
          <a:lstStyle>
            <a:lvl1pPr algn="r">
              <a:defRPr sz="1200"/>
            </a:lvl1pPr>
          </a:lstStyle>
          <a:p>
            <a:fld id="{66FA02B2-424D-420D-AA0C-AD5A785B66AC}" type="slidenum">
              <a:rPr lang="en-US" smtClean="0"/>
              <a:t>‹#›</a:t>
            </a:fld>
            <a:endParaRPr lang="en-US"/>
          </a:p>
        </p:txBody>
      </p:sp>
    </p:spTree>
    <p:extLst>
      <p:ext uri="{BB962C8B-B14F-4D97-AF65-F5344CB8AC3E}">
        <p14:creationId xmlns:p14="http://schemas.microsoft.com/office/powerpoint/2010/main" val="3293526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glsen.org/article/2017-national-school-climate-survey"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glsen.org/article/2017-national-school-climate-survey"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assets2.hrc.org/files/assets/resources/2018-YouthReport-NoVid.pd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hrc.org/blog/sexual-assault-awareness-month-2019"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cdc.gov/violenceprevention/pdf/cdc_nisvs_victimization_final-a.pdf"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thetrevorproject.org/resources/preventing-suicide/facts-about-suicide/"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assets2.hrc.org/files/assets/resources/2018-YouthReport-NoVid.pdf"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glsen.org/article/2017-national-school-climate-survey"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assets2.hrc.org/files/assets/resources/2018-YouthReport-NoVid.pdf"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tfaforms.com/4745264"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8" Type="http://schemas.openxmlformats.org/officeDocument/2006/relationships/hyperlink" Target="https://pflag.org/" TargetMode="External"/><Relationship Id="rId3" Type="http://schemas.openxmlformats.org/officeDocument/2006/relationships/hyperlink" Target="https://www.hrc.org/" TargetMode="External"/><Relationship Id="rId7" Type="http://schemas.openxmlformats.org/officeDocument/2006/relationships/hyperlink" Target="https://www.glaad.org/" TargetMode="External"/><Relationship Id="rId2" Type="http://schemas.openxmlformats.org/officeDocument/2006/relationships/slide" Target="../slides/slide58.xml"/><Relationship Id="rId1" Type="http://schemas.openxmlformats.org/officeDocument/2006/relationships/notesMaster" Target="../notesMasters/notesMaster1.xml"/><Relationship Id="rId6" Type="http://schemas.openxmlformats.org/officeDocument/2006/relationships/hyperlink" Target="https://www.thetrevorproject.org/" TargetMode="External"/><Relationship Id="rId5" Type="http://schemas.openxmlformats.org/officeDocument/2006/relationships/hyperlink" Target="https://www.glsen.org/" TargetMode="External"/><Relationship Id="rId10" Type="http://schemas.openxmlformats.org/officeDocument/2006/relationships/hyperlink" Target="https://www.glsen.org/sites/default/files/2021-04/NSCS19-FullReport-032421-Web_0.pdf" TargetMode="External"/><Relationship Id="rId4" Type="http://schemas.openxmlformats.org/officeDocument/2006/relationships/hyperlink" Target="https://www.genderspectrum.org/" TargetMode="External"/><Relationship Id="rId9" Type="http://schemas.openxmlformats.org/officeDocument/2006/relationships/hyperlink" Target="https://thecentersd.org/"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3062"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FA02B2-424D-420D-AA0C-AD5A785B66AC}" type="slidenum">
              <a:rPr lang="en-US" smtClean="0"/>
              <a:t>1</a:t>
            </a:fld>
            <a:endParaRPr lang="en-US"/>
          </a:p>
        </p:txBody>
      </p:sp>
    </p:spTree>
    <p:extLst>
      <p:ext uri="{BB962C8B-B14F-4D97-AF65-F5344CB8AC3E}">
        <p14:creationId xmlns:p14="http://schemas.microsoft.com/office/powerpoint/2010/main" val="3853726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FA02B2-424D-420D-AA0C-AD5A785B66AC}" type="slidenum">
              <a:rPr lang="en-US" smtClean="0"/>
              <a:t>14</a:t>
            </a:fld>
            <a:endParaRPr lang="en-US"/>
          </a:p>
        </p:txBody>
      </p:sp>
    </p:spTree>
    <p:extLst>
      <p:ext uri="{BB962C8B-B14F-4D97-AF65-F5344CB8AC3E}">
        <p14:creationId xmlns:p14="http://schemas.microsoft.com/office/powerpoint/2010/main" val="1764554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FA02B2-424D-420D-AA0C-AD5A785B66AC}" type="slidenum">
              <a:rPr lang="en-US" smtClean="0"/>
              <a:t>15</a:t>
            </a:fld>
            <a:endParaRPr lang="en-US"/>
          </a:p>
        </p:txBody>
      </p:sp>
    </p:spTree>
    <p:extLst>
      <p:ext uri="{BB962C8B-B14F-4D97-AF65-F5344CB8AC3E}">
        <p14:creationId xmlns:p14="http://schemas.microsoft.com/office/powerpoint/2010/main" val="1469462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FA02B2-424D-420D-AA0C-AD5A785B66AC}" type="slidenum">
              <a:rPr lang="en-US" smtClean="0"/>
              <a:t>17</a:t>
            </a:fld>
            <a:endParaRPr lang="en-US"/>
          </a:p>
        </p:txBody>
      </p:sp>
    </p:spTree>
    <p:extLst>
      <p:ext uri="{BB962C8B-B14F-4D97-AF65-F5344CB8AC3E}">
        <p14:creationId xmlns:p14="http://schemas.microsoft.com/office/powerpoint/2010/main" val="1163702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66FA02B2-424D-420D-AA0C-AD5A785B66AC}" type="slidenum">
              <a:rPr lang="en-US" smtClean="0"/>
              <a:t>18</a:t>
            </a:fld>
            <a:endParaRPr lang="en-US"/>
          </a:p>
        </p:txBody>
      </p:sp>
    </p:spTree>
    <p:extLst>
      <p:ext uri="{BB962C8B-B14F-4D97-AF65-F5344CB8AC3E}">
        <p14:creationId xmlns:p14="http://schemas.microsoft.com/office/powerpoint/2010/main" val="1184707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Different struggles/issues for different identities + being a teenager</a:t>
            </a:r>
          </a:p>
        </p:txBody>
      </p:sp>
      <p:sp>
        <p:nvSpPr>
          <p:cNvPr id="4" name="Slide Number Placeholder 3"/>
          <p:cNvSpPr>
            <a:spLocks noGrp="1"/>
          </p:cNvSpPr>
          <p:nvPr>
            <p:ph type="sldNum" sz="quarter" idx="5"/>
          </p:nvPr>
        </p:nvSpPr>
        <p:spPr/>
        <p:txBody>
          <a:bodyPr/>
          <a:lstStyle/>
          <a:p>
            <a:fld id="{66FA02B2-424D-420D-AA0C-AD5A785B66AC}" type="slidenum">
              <a:rPr lang="en-US" smtClean="0"/>
              <a:t>19</a:t>
            </a:fld>
            <a:endParaRPr lang="en-US"/>
          </a:p>
        </p:txBody>
      </p:sp>
    </p:spTree>
    <p:extLst>
      <p:ext uri="{BB962C8B-B14F-4D97-AF65-F5344CB8AC3E}">
        <p14:creationId xmlns:p14="http://schemas.microsoft.com/office/powerpoint/2010/main" val="86091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FA02B2-424D-420D-AA0C-AD5A785B66AC}" type="slidenum">
              <a:rPr lang="en-US" smtClean="0"/>
              <a:t>20</a:t>
            </a:fld>
            <a:endParaRPr lang="en-US"/>
          </a:p>
        </p:txBody>
      </p:sp>
    </p:spTree>
    <p:extLst>
      <p:ext uri="{BB962C8B-B14F-4D97-AF65-F5344CB8AC3E}">
        <p14:creationId xmlns:p14="http://schemas.microsoft.com/office/powerpoint/2010/main" val="1465738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GLSEN 2017 National School Climate Survey</a:t>
            </a:r>
          </a:p>
          <a:p>
            <a:r>
              <a:rPr lang="en-US">
                <a:hlinkClick r:id="rId3"/>
              </a:rPr>
              <a:t>https://www.glsen.org/article/2017-national-school-climate-survey</a:t>
            </a:r>
            <a:endParaRPr lang="en-US"/>
          </a:p>
          <a:p>
            <a:endParaRPr lang="en-US"/>
          </a:p>
          <a:p>
            <a:r>
              <a:rPr lang="en-US"/>
              <a:t>GLSEN 2017 National School Climate Survey</a:t>
            </a:r>
          </a:p>
          <a:p>
            <a:r>
              <a:rPr lang="en-US"/>
              <a:t>23,001 students ages 13-21 from all 50 states</a:t>
            </a:r>
          </a:p>
          <a:p>
            <a:endParaRPr lang="en-US"/>
          </a:p>
          <a:p>
            <a:r>
              <a:rPr lang="en-US"/>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FA02B2-424D-420D-AA0C-AD5A785B66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56602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GLSEN 2017 National School Climate Survey</a:t>
            </a:r>
          </a:p>
          <a:p>
            <a:r>
              <a:rPr lang="en-US">
                <a:hlinkClick r:id="rId3"/>
              </a:rPr>
              <a:t>Https://www.glsen.org/article/2017-national-school-climate-survey</a:t>
            </a:r>
            <a:endParaRPr lang="en-US"/>
          </a:p>
          <a:p>
            <a:endParaRPr lang="en-US"/>
          </a:p>
          <a:p>
            <a:r>
              <a:rPr lang="en-US"/>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FA02B2-424D-420D-AA0C-AD5A785B66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433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https://assets2.hrc.org/files/assets/resources/2018-YouthReport-NoVid.pdf</a:t>
            </a:r>
            <a:endParaRPr lang="en-US"/>
          </a:p>
          <a:p>
            <a:endParaRPr lang="en-US"/>
          </a:p>
          <a:p>
            <a:r>
              <a:rPr lang="en-US"/>
              <a:t>Human Rights Campaign 2018 Youth Report</a:t>
            </a:r>
          </a:p>
          <a:p>
            <a:r>
              <a:rPr lang="en-US"/>
              <a:t>Over 12,000 youth aged 13-17 representing all 50 states and DC</a:t>
            </a:r>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FA02B2-424D-420D-AA0C-AD5A785B66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26152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Assessing for this when working with LGBTQ+</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FA02B2-424D-420D-AA0C-AD5A785B66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178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p>
          <a:p>
            <a:pPr marL="171450" indent="-171450">
              <a:buFontTx/>
              <a:buChar char="-"/>
            </a:pPr>
            <a:r>
              <a:rPr lang="en-US"/>
              <a:t>Introductions, pronouns, position – DIC, Years/months in program, experience working with LGBTQ+</a:t>
            </a:r>
            <a:endParaRPr lang="en-US">
              <a:ea typeface="Calibri"/>
              <a:cs typeface="Calibri"/>
            </a:endParaRPr>
          </a:p>
          <a:p>
            <a:pPr marL="171450" indent="-171450">
              <a:buFontTx/>
              <a:buChar char="-"/>
            </a:pPr>
            <a:r>
              <a:rPr lang="en-US"/>
              <a:t>Group agreements</a:t>
            </a:r>
            <a:endParaRPr lang="en-US">
              <a:ea typeface="Calibri" panose="020F0502020204030204"/>
              <a:cs typeface="Calibri" panose="020F0502020204030204"/>
            </a:endParaRPr>
          </a:p>
          <a:p>
            <a:pPr marL="171450" indent="-171450">
              <a:buFontTx/>
              <a:buChar char="-"/>
            </a:pPr>
            <a:r>
              <a:rPr lang="en-US"/>
              <a:t>Training involves videos and is interactive</a:t>
            </a:r>
            <a:endParaRPr lang="en-US">
              <a:ea typeface="Calibri" panose="020F0502020204030204"/>
              <a:cs typeface="Calibri" panose="020F0502020204030204"/>
            </a:endParaRPr>
          </a:p>
          <a:p>
            <a:pPr marL="171450" indent="-171450">
              <a:buFontTx/>
              <a:buChar char="-"/>
            </a:pPr>
            <a:endParaRPr lang="en-US"/>
          </a:p>
        </p:txBody>
      </p:sp>
      <p:sp>
        <p:nvSpPr>
          <p:cNvPr id="4" name="Slide Number Placeholder 3"/>
          <p:cNvSpPr>
            <a:spLocks noGrp="1"/>
          </p:cNvSpPr>
          <p:nvPr>
            <p:ph type="sldNum" sz="quarter" idx="5"/>
          </p:nvPr>
        </p:nvSpPr>
        <p:spPr/>
        <p:txBody>
          <a:bodyPr/>
          <a:lstStyle/>
          <a:p>
            <a:fld id="{66FA02B2-424D-420D-AA0C-AD5A785B66AC}" type="slidenum">
              <a:rPr lang="en-US" smtClean="0"/>
              <a:t>2</a:t>
            </a:fld>
            <a:endParaRPr lang="en-US"/>
          </a:p>
        </p:txBody>
      </p:sp>
    </p:spTree>
    <p:extLst>
      <p:ext uri="{BB962C8B-B14F-4D97-AF65-F5344CB8AC3E}">
        <p14:creationId xmlns:p14="http://schemas.microsoft.com/office/powerpoint/2010/main" val="36548862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https://www.hrc.org/blog/sexual-assault-awareness-month-2019</a:t>
            </a:r>
            <a:endParaRPr lang="en-US"/>
          </a:p>
          <a:p>
            <a:r>
              <a:rPr lang="en-US">
                <a:hlinkClick r:id="rId4"/>
              </a:rPr>
              <a:t>The 2015 US Transgender Survey</a:t>
            </a:r>
          </a:p>
          <a:p>
            <a:endParaRPr lang="en-US">
              <a:hlinkClick r:id="rId4"/>
            </a:endParaRPr>
          </a:p>
          <a:p>
            <a:r>
              <a:rPr lang="en-US">
                <a:hlinkClick r:id="rId4"/>
              </a:rPr>
              <a:t>https://www.cdc.gov/violenceprevention/pdf/cdc_nisvs_victimization_final-a.pdf</a:t>
            </a:r>
            <a:endParaRPr lang="en-US"/>
          </a:p>
          <a:p>
            <a:endParaRPr lang="en-US"/>
          </a:p>
          <a:p>
            <a:r>
              <a:rPr lang="en-US" sz="1200" b="0" i="0" kern="1200">
                <a:solidFill>
                  <a:schemeClr val="tx1"/>
                </a:solidFill>
                <a:effectLst/>
                <a:latin typeface="+mn-lt"/>
                <a:ea typeface="+mn-ea"/>
                <a:cs typeface="+mn-cs"/>
              </a:rPr>
              <a:t>LGBTQ survivors of sexual assault, LGBTQ identities -- and the discrimination faced surrounding those identities -- often make LGBTQ people hesitant to seek support from police, hospitals, shelters or rape crisis centers, the very resources that are supposed to help.</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FA02B2-424D-420D-AA0C-AD5A785B66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34762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https://www.thetrevorproject.org/resources/preventing-suicide/facts-about-suicide/</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FA02B2-424D-420D-AA0C-AD5A785B66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68913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https://assets2.hrc.org/files/assets/resources/2018-YouthReport-NoVid.pdf</a:t>
            </a:r>
            <a:endParaRPr lang="en-US"/>
          </a:p>
          <a:p>
            <a:endParaRPr lang="en-US"/>
          </a:p>
          <a:p>
            <a:pPr marL="171450" indent="-171450">
              <a:buFont typeface="Arial" panose="020B0604020202020204" pitchFamily="34" charset="0"/>
              <a:buChar char="•"/>
            </a:pPr>
            <a:r>
              <a:rPr lang="en-US"/>
              <a:t>School counselors can put youth in danger by outing them</a:t>
            </a:r>
          </a:p>
          <a:p>
            <a:pPr marL="171450" indent="-171450">
              <a:buFont typeface="Arial" panose="020B0604020202020204" pitchFamily="34" charset="0"/>
              <a:buChar char="•"/>
            </a:pPr>
            <a:r>
              <a:rPr lang="en-US"/>
              <a:t>Youth have no way to know if counselors are LGBTQ supportive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FA02B2-424D-420D-AA0C-AD5A785B66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44174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GLSEN 2017 National School Climate Survey</a:t>
            </a:r>
          </a:p>
          <a:p>
            <a:r>
              <a:rPr lang="en-US">
                <a:hlinkClick r:id="rId3"/>
              </a:rPr>
              <a:t>https://www.glsen.org/article/2017-national-school-climate-survey</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FA02B2-424D-420D-AA0C-AD5A785B66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15049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https://assets2.hrc.org/files/assets/resources/2018-YouthReport-NoVid.pdf</a:t>
            </a:r>
            <a:endParaRPr lang="en-US"/>
          </a:p>
          <a:p>
            <a:endParaRPr lang="en-US"/>
          </a:p>
          <a:p>
            <a:pPr marL="171450" indent="-171450">
              <a:buFont typeface="Arial" panose="020B0604020202020204" pitchFamily="34" charset="0"/>
              <a:buChar char="•"/>
            </a:pPr>
            <a:r>
              <a:rPr lang="en-US"/>
              <a:t>School counselors can put youth in danger by outing them</a:t>
            </a:r>
          </a:p>
          <a:p>
            <a:pPr marL="171450" indent="-171450">
              <a:buFont typeface="Arial" panose="020B0604020202020204" pitchFamily="34" charset="0"/>
              <a:buChar char="•"/>
            </a:pPr>
            <a:r>
              <a:rPr lang="en-US"/>
              <a:t>Youth have no way to know if counselors are LGBTQ supportive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FA02B2-424D-420D-AA0C-AD5A785B66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67372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a:r>
          </a:p>
          <a:p>
            <a:endParaRPr lang="en-US">
              <a:ea typeface="Calibri"/>
              <a:cs typeface="Calibri"/>
            </a:endParaRPr>
          </a:p>
          <a:p>
            <a:r>
              <a:rPr lang="en-US">
                <a:ea typeface="Calibri"/>
                <a:cs typeface="Calibri"/>
              </a:rPr>
              <a:t>*othering language? </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66FA02B2-424D-420D-AA0C-AD5A785B66AC}" type="slidenum">
              <a:rPr lang="en-US" smtClean="0"/>
              <a:t>32</a:t>
            </a:fld>
            <a:endParaRPr lang="en-US"/>
          </a:p>
        </p:txBody>
      </p:sp>
    </p:spTree>
    <p:extLst>
      <p:ext uri="{BB962C8B-B14F-4D97-AF65-F5344CB8AC3E}">
        <p14:creationId xmlns:p14="http://schemas.microsoft.com/office/powerpoint/2010/main" val="31301727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https://www.youtube.com/watch?v=hDd3bzA7450</a:t>
            </a:r>
          </a:p>
        </p:txBody>
      </p:sp>
      <p:sp>
        <p:nvSpPr>
          <p:cNvPr id="4" name="Slide Number Placeholder 3"/>
          <p:cNvSpPr>
            <a:spLocks noGrp="1"/>
          </p:cNvSpPr>
          <p:nvPr>
            <p:ph type="sldNum" sz="quarter" idx="5"/>
          </p:nvPr>
        </p:nvSpPr>
        <p:spPr/>
        <p:txBody>
          <a:bodyPr/>
          <a:lstStyle/>
          <a:p>
            <a:fld id="{66FA02B2-424D-420D-AA0C-AD5A785B66AC}" type="slidenum">
              <a:rPr lang="en-US" smtClean="0"/>
              <a:t>33</a:t>
            </a:fld>
            <a:endParaRPr lang="en-US"/>
          </a:p>
        </p:txBody>
      </p:sp>
    </p:spTree>
    <p:extLst>
      <p:ext uri="{BB962C8B-B14F-4D97-AF65-F5344CB8AC3E}">
        <p14:creationId xmlns:p14="http://schemas.microsoft.com/office/powerpoint/2010/main" val="5907421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Jamel Myles, 9 year old, Colorado—came out as gay and mom believes bullying was a factor in suicide (8/2019)</a:t>
            </a:r>
          </a:p>
          <a:p>
            <a:endParaRPr lang="en-US"/>
          </a:p>
          <a:p>
            <a:r>
              <a:rPr lang="en-US"/>
              <a:t>Nigel Shelby, 15 years old, Alabama—died by suicide after homophobic bullying at school (4/2019)</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FA02B2-424D-420D-AA0C-AD5A785B66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4384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Policies and education</a:t>
            </a:r>
          </a:p>
          <a:p>
            <a:pPr marL="171450" indent="-171450">
              <a:buFontTx/>
              <a:buChar char="-"/>
            </a:pPr>
            <a:r>
              <a:rPr lang="en-US"/>
              <a:t>Federal, state and district policies at school to protect from bullying and violence</a:t>
            </a:r>
          </a:p>
          <a:p>
            <a:pPr marL="171450" indent="-171450">
              <a:buFontTx/>
              <a:buChar char="-"/>
            </a:pPr>
            <a:r>
              <a:rPr lang="en-US"/>
              <a:t>Safe place policies/agreements implemented (later)</a:t>
            </a:r>
          </a:p>
          <a:p>
            <a:pPr marL="171450" indent="-171450">
              <a:buFontTx/>
              <a:buChar char="-"/>
            </a:pPr>
            <a:r>
              <a:rPr lang="en-US"/>
              <a:t>Community education; being aware of community</a:t>
            </a:r>
          </a:p>
          <a:p>
            <a:pPr marL="171450" indent="-171450">
              <a:buFontTx/>
              <a:buChar char="-"/>
            </a:pPr>
            <a:endParaRPr lang="en-US"/>
          </a:p>
          <a:p>
            <a:pPr marL="0" indent="0">
              <a:buFontTx/>
              <a:buNone/>
            </a:pPr>
            <a:r>
              <a:rPr lang="en-US"/>
              <a:t>Social media</a:t>
            </a:r>
          </a:p>
          <a:p>
            <a:pPr marL="0" indent="0">
              <a:buFontTx/>
              <a:buNone/>
            </a:pPr>
            <a:r>
              <a:rPr lang="en-US"/>
              <a:t>- Youth find community and information</a:t>
            </a:r>
          </a:p>
        </p:txBody>
      </p:sp>
      <p:sp>
        <p:nvSpPr>
          <p:cNvPr id="4" name="Slide Number Placeholder 3"/>
          <p:cNvSpPr>
            <a:spLocks noGrp="1"/>
          </p:cNvSpPr>
          <p:nvPr>
            <p:ph type="sldNum" sz="quarter" idx="5"/>
          </p:nvPr>
        </p:nvSpPr>
        <p:spPr/>
        <p:txBody>
          <a:bodyPr/>
          <a:lstStyle/>
          <a:p>
            <a:fld id="{66FA02B2-424D-420D-AA0C-AD5A785B66AC}" type="slidenum">
              <a:rPr lang="en-US" smtClean="0"/>
              <a:t>35</a:t>
            </a:fld>
            <a:endParaRPr lang="en-US"/>
          </a:p>
        </p:txBody>
      </p:sp>
    </p:spTree>
    <p:extLst>
      <p:ext uri="{BB962C8B-B14F-4D97-AF65-F5344CB8AC3E}">
        <p14:creationId xmlns:p14="http://schemas.microsoft.com/office/powerpoint/2010/main" val="1673554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Policies and education</a:t>
            </a:r>
          </a:p>
          <a:p>
            <a:pPr marL="171450" indent="-171450">
              <a:buFontTx/>
              <a:buChar char="-"/>
            </a:pPr>
            <a:r>
              <a:rPr lang="en-US"/>
              <a:t>Federal, state and district policies at school to protect from bullying and violence</a:t>
            </a:r>
          </a:p>
          <a:p>
            <a:pPr marL="171450" indent="-171450">
              <a:buFontTx/>
              <a:buChar char="-"/>
            </a:pPr>
            <a:r>
              <a:rPr lang="en-US"/>
              <a:t>Safe place policies/agreements implemented (later)</a:t>
            </a:r>
          </a:p>
          <a:p>
            <a:pPr marL="171450" indent="-171450">
              <a:buFontTx/>
              <a:buChar char="-"/>
            </a:pPr>
            <a:r>
              <a:rPr lang="en-US"/>
              <a:t>Community education; being aware of community</a:t>
            </a:r>
          </a:p>
          <a:p>
            <a:pPr marL="171450" indent="-171450">
              <a:buFontTx/>
              <a:buChar char="-"/>
            </a:pPr>
            <a:endParaRPr lang="en-US"/>
          </a:p>
          <a:p>
            <a:pPr marL="0" indent="0">
              <a:buFontTx/>
              <a:buNone/>
            </a:pPr>
            <a:r>
              <a:rPr lang="en-US"/>
              <a:t>Social media</a:t>
            </a:r>
          </a:p>
          <a:p>
            <a:pPr marL="0" indent="0">
              <a:buFontTx/>
              <a:buNone/>
            </a:pPr>
            <a:r>
              <a:rPr lang="en-US"/>
              <a:t>- Youth find community and information</a:t>
            </a:r>
          </a:p>
        </p:txBody>
      </p:sp>
      <p:sp>
        <p:nvSpPr>
          <p:cNvPr id="4" name="Slide Number Placeholder 3"/>
          <p:cNvSpPr>
            <a:spLocks noGrp="1"/>
          </p:cNvSpPr>
          <p:nvPr>
            <p:ph type="sldNum" sz="quarter" idx="5"/>
          </p:nvPr>
        </p:nvSpPr>
        <p:spPr/>
        <p:txBody>
          <a:bodyPr/>
          <a:lstStyle/>
          <a:p>
            <a:fld id="{66FA02B2-424D-420D-AA0C-AD5A785B66AC}" type="slidenum">
              <a:rPr lang="en-US" smtClean="0"/>
              <a:t>36</a:t>
            </a:fld>
            <a:endParaRPr lang="en-US"/>
          </a:p>
        </p:txBody>
      </p:sp>
    </p:spTree>
    <p:extLst>
      <p:ext uri="{BB962C8B-B14F-4D97-AF65-F5344CB8AC3E}">
        <p14:creationId xmlns:p14="http://schemas.microsoft.com/office/powerpoint/2010/main" val="2095635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p>
        </p:txBody>
      </p:sp>
      <p:sp>
        <p:nvSpPr>
          <p:cNvPr id="4" name="Slide Number Placeholder 3"/>
          <p:cNvSpPr>
            <a:spLocks noGrp="1"/>
          </p:cNvSpPr>
          <p:nvPr>
            <p:ph type="sldNum" sz="quarter" idx="5"/>
          </p:nvPr>
        </p:nvSpPr>
        <p:spPr/>
        <p:txBody>
          <a:bodyPr/>
          <a:lstStyle/>
          <a:p>
            <a:fld id="{66FA02B2-424D-420D-AA0C-AD5A785B66AC}" type="slidenum">
              <a:rPr lang="en-US" smtClean="0"/>
              <a:t>3</a:t>
            </a:fld>
            <a:endParaRPr lang="en-US"/>
          </a:p>
        </p:txBody>
      </p:sp>
    </p:spTree>
    <p:extLst>
      <p:ext uri="{BB962C8B-B14F-4D97-AF65-F5344CB8AC3E}">
        <p14:creationId xmlns:p14="http://schemas.microsoft.com/office/powerpoint/2010/main" val="18227454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66FA02B2-424D-420D-AA0C-AD5A785B66AC}" type="slidenum">
              <a:rPr lang="en-US" smtClean="0"/>
              <a:t>37</a:t>
            </a:fld>
            <a:endParaRPr lang="en-US"/>
          </a:p>
        </p:txBody>
      </p:sp>
    </p:spTree>
    <p:extLst>
      <p:ext uri="{BB962C8B-B14F-4D97-AF65-F5344CB8AC3E}">
        <p14:creationId xmlns:p14="http://schemas.microsoft.com/office/powerpoint/2010/main" val="9071880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*Simplified definitions</a:t>
            </a:r>
          </a:p>
        </p:txBody>
      </p:sp>
      <p:sp>
        <p:nvSpPr>
          <p:cNvPr id="4" name="Slide Number Placeholder 3"/>
          <p:cNvSpPr>
            <a:spLocks noGrp="1"/>
          </p:cNvSpPr>
          <p:nvPr>
            <p:ph type="sldNum" sz="quarter" idx="10"/>
          </p:nvPr>
        </p:nvSpPr>
        <p:spPr/>
        <p:txBody>
          <a:bodyPr/>
          <a:lstStyle/>
          <a:p>
            <a:fld id="{66FA02B2-424D-420D-AA0C-AD5A785B66AC}" type="slidenum">
              <a:rPr lang="en-US" smtClean="0"/>
              <a:t>38</a:t>
            </a:fld>
            <a:endParaRPr lang="en-US"/>
          </a:p>
        </p:txBody>
      </p:sp>
    </p:spTree>
    <p:extLst>
      <p:ext uri="{BB962C8B-B14F-4D97-AF65-F5344CB8AC3E}">
        <p14:creationId xmlns:p14="http://schemas.microsoft.com/office/powerpoint/2010/main" val="22813270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Participants to send put their responses in the Zoom chat. Can be to everyone or just to hosts. </a:t>
            </a:r>
          </a:p>
        </p:txBody>
      </p:sp>
      <p:sp>
        <p:nvSpPr>
          <p:cNvPr id="4" name="Slide Number Placeholder 3"/>
          <p:cNvSpPr>
            <a:spLocks noGrp="1"/>
          </p:cNvSpPr>
          <p:nvPr>
            <p:ph type="sldNum" sz="quarter" idx="5"/>
          </p:nvPr>
        </p:nvSpPr>
        <p:spPr/>
        <p:txBody>
          <a:bodyPr/>
          <a:lstStyle/>
          <a:p>
            <a:fld id="{66FA02B2-424D-420D-AA0C-AD5A785B66AC}" type="slidenum">
              <a:rPr lang="en-US" smtClean="0"/>
              <a:t>39</a:t>
            </a:fld>
            <a:endParaRPr lang="en-US"/>
          </a:p>
        </p:txBody>
      </p:sp>
    </p:spTree>
    <p:extLst>
      <p:ext uri="{BB962C8B-B14F-4D97-AF65-F5344CB8AC3E}">
        <p14:creationId xmlns:p14="http://schemas.microsoft.com/office/powerpoint/2010/main" val="32297454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FA02B2-424D-420D-AA0C-AD5A785B66AC}" type="slidenum">
              <a:rPr lang="en-US" smtClean="0"/>
              <a:t>40</a:t>
            </a:fld>
            <a:endParaRPr lang="en-US"/>
          </a:p>
        </p:txBody>
      </p:sp>
    </p:spTree>
    <p:extLst>
      <p:ext uri="{BB962C8B-B14F-4D97-AF65-F5344CB8AC3E}">
        <p14:creationId xmlns:p14="http://schemas.microsoft.com/office/powerpoint/2010/main" val="40479644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FA02B2-424D-420D-AA0C-AD5A785B66AC}" type="slidenum">
              <a:rPr lang="en-US" smtClean="0"/>
              <a:t>41</a:t>
            </a:fld>
            <a:endParaRPr lang="en-US"/>
          </a:p>
        </p:txBody>
      </p:sp>
    </p:spTree>
    <p:extLst>
      <p:ext uri="{BB962C8B-B14F-4D97-AF65-F5344CB8AC3E}">
        <p14:creationId xmlns:p14="http://schemas.microsoft.com/office/powerpoint/2010/main" val="25942885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FA02B2-424D-420D-AA0C-AD5A785B66AC}" type="slidenum">
              <a:rPr lang="en-US" smtClean="0"/>
              <a:t>42</a:t>
            </a:fld>
            <a:endParaRPr lang="en-US"/>
          </a:p>
        </p:txBody>
      </p:sp>
    </p:spTree>
    <p:extLst>
      <p:ext uri="{BB962C8B-B14F-4D97-AF65-F5344CB8AC3E}">
        <p14:creationId xmlns:p14="http://schemas.microsoft.com/office/powerpoint/2010/main" val="23125518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Gender Support Plan </a:t>
            </a:r>
            <a:r>
              <a:rPr lang="en-US">
                <a:hlinkClick r:id="rId3"/>
              </a:rPr>
              <a:t>https://www.tfaforms.com/4745264</a:t>
            </a:r>
            <a:r>
              <a:rPr lang="en-US"/>
              <a:t> </a:t>
            </a:r>
          </a:p>
          <a:p>
            <a:endParaRPr lang="en-US">
              <a:cs typeface="Calibri"/>
            </a:endParaRPr>
          </a:p>
          <a:p>
            <a:endParaRPr lang="en-US">
              <a:cs typeface="Calibri"/>
            </a:endParaRPr>
          </a:p>
        </p:txBody>
      </p:sp>
      <p:sp>
        <p:nvSpPr>
          <p:cNvPr id="4" name="Slide Number Placeholder 3"/>
          <p:cNvSpPr>
            <a:spLocks noGrp="1"/>
          </p:cNvSpPr>
          <p:nvPr>
            <p:ph type="sldNum" sz="quarter" idx="10"/>
          </p:nvPr>
        </p:nvSpPr>
        <p:spPr/>
        <p:txBody>
          <a:bodyPr/>
          <a:lstStyle/>
          <a:p>
            <a:fld id="{66FA02B2-424D-420D-AA0C-AD5A785B66AC}" type="slidenum">
              <a:rPr lang="en-US" smtClean="0"/>
              <a:t>43</a:t>
            </a:fld>
            <a:endParaRPr lang="en-US"/>
          </a:p>
        </p:txBody>
      </p:sp>
    </p:spTree>
    <p:extLst>
      <p:ext uri="{BB962C8B-B14F-4D97-AF65-F5344CB8AC3E}">
        <p14:creationId xmlns:p14="http://schemas.microsoft.com/office/powerpoint/2010/main" val="2672497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FA02B2-424D-420D-AA0C-AD5A785B66AC}" type="slidenum">
              <a:rPr lang="en-US" smtClean="0"/>
              <a:t>44</a:t>
            </a:fld>
            <a:endParaRPr lang="en-US"/>
          </a:p>
        </p:txBody>
      </p:sp>
    </p:spTree>
    <p:extLst>
      <p:ext uri="{BB962C8B-B14F-4D97-AF65-F5344CB8AC3E}">
        <p14:creationId xmlns:p14="http://schemas.microsoft.com/office/powerpoint/2010/main" val="849860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a:p>
            <a:r>
              <a:rPr lang="en-US"/>
              <a:t>Microaggressions vs jokes (joking about someone’s identity, specially when put downs and violence are real daily threats)</a:t>
            </a:r>
            <a:endParaRPr lang="en-US">
              <a:ea typeface="Calibri"/>
              <a:cs typeface="Calibri"/>
            </a:endParaRPr>
          </a:p>
          <a:p>
            <a:r>
              <a:rPr lang="en-US"/>
              <a:t>Intention is not to police language but to become critical of underlying messages</a:t>
            </a:r>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66FA02B2-424D-420D-AA0C-AD5A785B66AC}" type="slidenum">
              <a:rPr lang="en-US" smtClean="0"/>
              <a:t>45</a:t>
            </a:fld>
            <a:endParaRPr lang="en-US"/>
          </a:p>
        </p:txBody>
      </p:sp>
    </p:spTree>
    <p:extLst>
      <p:ext uri="{BB962C8B-B14F-4D97-AF65-F5344CB8AC3E}">
        <p14:creationId xmlns:p14="http://schemas.microsoft.com/office/powerpoint/2010/main" val="23135424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Action plan</a:t>
            </a:r>
          </a:p>
        </p:txBody>
      </p:sp>
      <p:sp>
        <p:nvSpPr>
          <p:cNvPr id="4" name="Slide Number Placeholder 3"/>
          <p:cNvSpPr>
            <a:spLocks noGrp="1"/>
          </p:cNvSpPr>
          <p:nvPr>
            <p:ph type="sldNum" sz="quarter" idx="5"/>
          </p:nvPr>
        </p:nvSpPr>
        <p:spPr/>
        <p:txBody>
          <a:bodyPr/>
          <a:lstStyle/>
          <a:p>
            <a:fld id="{66FA02B2-424D-420D-AA0C-AD5A785B66AC}" type="slidenum">
              <a:rPr lang="en-US" smtClean="0"/>
              <a:t>46</a:t>
            </a:fld>
            <a:endParaRPr lang="en-US"/>
          </a:p>
        </p:txBody>
      </p:sp>
    </p:spTree>
    <p:extLst>
      <p:ext uri="{BB962C8B-B14F-4D97-AF65-F5344CB8AC3E}">
        <p14:creationId xmlns:p14="http://schemas.microsoft.com/office/powerpoint/2010/main" val="3678622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0" u="none" strike="noStrike" kern="1200">
              <a:solidFill>
                <a:schemeClr val="tx1"/>
              </a:solidFill>
              <a:effectLst/>
              <a:latin typeface="+mn-lt"/>
              <a:ea typeface="+mn-ea"/>
              <a:cs typeface="+mn-cs"/>
            </a:endParaRPr>
          </a:p>
          <a:p>
            <a:endParaRPr lang="en-US"/>
          </a:p>
          <a:p>
            <a:r>
              <a:rPr lang="en-US"/>
              <a:t>6. I was raised to believe men are inherently better at math and science than girls. *</a:t>
            </a:r>
            <a:endParaRPr lang="en-US">
              <a:cs typeface="Calibri" panose="020F0502020204030204"/>
            </a:endParaRPr>
          </a:p>
          <a:p>
            <a:r>
              <a:rPr lang="en-US"/>
              <a:t>7. I was raised to believe women are “naturally” more empathetic and sensitive than boys.*</a:t>
            </a:r>
            <a:endParaRPr lang="en-US">
              <a:cs typeface="Calibri" panose="020F0502020204030204"/>
            </a:endParaRPr>
          </a:p>
          <a:p>
            <a:r>
              <a:rPr lang="en-US"/>
              <a:t>8. Regarding </a:t>
            </a:r>
            <a:r>
              <a:rPr lang="en-US" b="1"/>
              <a:t>gender</a:t>
            </a:r>
            <a:r>
              <a:rPr lang="en-US"/>
              <a:t>, I believe our society gives everyone an equal shot at success and happiness.*</a:t>
            </a:r>
            <a:endParaRPr lang="en-US">
              <a:cs typeface="Calibri"/>
            </a:endParaRPr>
          </a:p>
          <a:p>
            <a:r>
              <a:rPr lang="en-US"/>
              <a:t>9. My gender has no influence on how I dress and act in certain spaces. * </a:t>
            </a:r>
            <a:endParaRPr lang="en-US">
              <a:cs typeface="Calibri"/>
            </a:endParaRPr>
          </a:p>
          <a:p>
            <a:r>
              <a:rPr lang="en-US"/>
              <a:t>10. My gender makes me afraid sometimes of experiencing physical violence.*</a:t>
            </a:r>
            <a:endParaRPr lang="en-US">
              <a:cs typeface="Calibri"/>
            </a:endParaRPr>
          </a:p>
          <a:p>
            <a:r>
              <a:rPr lang="en-US"/>
              <a:t>11. The way I </a:t>
            </a:r>
            <a:r>
              <a:rPr lang="en-US" b="1"/>
              <a:t>express</a:t>
            </a:r>
            <a:r>
              <a:rPr lang="en-US"/>
              <a:t> my gender makes me afraid of experiencing physical violence.*</a:t>
            </a:r>
            <a:endParaRPr lang="en-US">
              <a:cs typeface="Calibri"/>
            </a:endParaRPr>
          </a:p>
          <a:p>
            <a:r>
              <a:rPr lang="en-US"/>
              <a:t>17. I was raised to believe there are only two genders.*</a:t>
            </a:r>
            <a:endParaRPr lang="en-US">
              <a:cs typeface="Calibri" panose="020F0502020204030204"/>
            </a:endParaRPr>
          </a:p>
          <a:p>
            <a:r>
              <a:rPr lang="en-US"/>
              <a:t>18. I know what transgender means.*</a:t>
            </a:r>
            <a:endParaRPr lang="en-US">
              <a:cs typeface="Calibri" panose="020F0502020204030204"/>
            </a:endParaRPr>
          </a:p>
          <a:p>
            <a:endParaRPr lang="en-US"/>
          </a:p>
          <a:p>
            <a:r>
              <a:rPr lang="en-US" sz="1200" b="0" i="0" u="none" strike="noStrike" kern="1200">
                <a:solidFill>
                  <a:schemeClr val="tx1"/>
                </a:solidFill>
                <a:effectLst/>
                <a:latin typeface="+mn-lt"/>
                <a:ea typeface="+mn-ea"/>
                <a:cs typeface="+mn-cs"/>
              </a:rPr>
              <a:t>MADS</a:t>
            </a:r>
            <a:r>
              <a:rPr lang="en-US"/>
              <a:t> </a:t>
            </a:r>
            <a:endParaRPr lang="en-US">
              <a:cs typeface="Calibri" panose="020F0502020204030204"/>
            </a:endParaRPr>
          </a:p>
          <a:p>
            <a:pPr rtl="0"/>
            <a:r>
              <a:rPr lang="en-US" sz="1200" b="0" i="0" u="none" strike="noStrike" kern="1200">
                <a:solidFill>
                  <a:schemeClr val="tx1"/>
                </a:solidFill>
                <a:effectLst/>
                <a:latin typeface="+mn-lt"/>
                <a:ea typeface="+mn-ea"/>
                <a:cs typeface="+mn-cs"/>
              </a:rPr>
              <a:t>Multiple choice on </a:t>
            </a:r>
            <a:r>
              <a:rPr lang="en-US" sz="1200" b="0" i="0" u="none" strike="noStrike" kern="1200" err="1">
                <a:solidFill>
                  <a:schemeClr val="tx1"/>
                </a:solidFill>
                <a:effectLst/>
                <a:latin typeface="+mn-lt"/>
                <a:ea typeface="+mn-ea"/>
                <a:cs typeface="+mn-cs"/>
              </a:rPr>
              <a:t>mentimeter</a:t>
            </a:r>
            <a:endParaRPr lang="en-US" sz="1200" b="0" i="0" u="none" strike="noStrike" kern="1200">
              <a:solidFill>
                <a:schemeClr val="tx1"/>
              </a:solidFill>
              <a:effectLst/>
              <a:latin typeface="+mn-lt"/>
              <a:ea typeface="+mn-ea"/>
              <a:cs typeface="+mn-cs"/>
            </a:endParaRPr>
          </a:p>
          <a:p>
            <a:pPr rtl="0"/>
            <a:endParaRPr lang="en-US" sz="1200" b="0" i="0" u="none" strike="noStrike" kern="1200">
              <a:solidFill>
                <a:schemeClr val="tx1"/>
              </a:solidFill>
              <a:effectLst/>
              <a:latin typeface="+mn-lt"/>
              <a:ea typeface="+mn-ea"/>
              <a:cs typeface="+mn-cs"/>
            </a:endParaRPr>
          </a:p>
          <a:p>
            <a:pPr rtl="0"/>
            <a:r>
              <a:rPr lang="en-US" sz="1200" b="0" i="0" u="none" strike="noStrike" kern="1200">
                <a:solidFill>
                  <a:schemeClr val="tx1"/>
                </a:solidFill>
                <a:effectLst/>
                <a:latin typeface="+mn-lt"/>
                <a:ea typeface="+mn-ea"/>
                <a:cs typeface="+mn-cs"/>
              </a:rPr>
              <a:t>This is a silent activity. Ask folks to stand up (raise their hand if mobility is an issue) when the statement is true for them. Give folks a few seconds to look around the room and notice who stands up and who doesn’t each time a statement is read out loud).</a:t>
            </a:r>
            <a:endParaRPr lang="en-US" sz="1200" b="0">
              <a:effectLst/>
              <a:cs typeface="Calibri"/>
            </a:endParaRPr>
          </a:p>
          <a:p>
            <a:pPr rtl="0"/>
            <a:r>
              <a:rPr lang="en-US" sz="1200" b="0" i="0" u="none" strike="noStrike" kern="1200">
                <a:solidFill>
                  <a:schemeClr val="tx1"/>
                </a:solidFill>
                <a:effectLst/>
                <a:latin typeface="+mn-lt"/>
                <a:ea typeface="+mn-ea"/>
                <a:cs typeface="+mn-cs"/>
              </a:rPr>
              <a:t>1. I was raised to believe only girls can like or wear the color pink.</a:t>
            </a:r>
            <a:endParaRPr lang="en-US" sz="1200" b="0">
              <a:effectLst/>
              <a:cs typeface="Calibri"/>
            </a:endParaRPr>
          </a:p>
          <a:p>
            <a:pPr rtl="0"/>
            <a:r>
              <a:rPr lang="en-US" sz="1200" b="0" i="0" u="none" strike="noStrike" kern="1200">
                <a:solidFill>
                  <a:schemeClr val="tx1"/>
                </a:solidFill>
                <a:effectLst/>
                <a:latin typeface="+mn-lt"/>
                <a:ea typeface="+mn-ea"/>
                <a:cs typeface="+mn-cs"/>
              </a:rPr>
              <a:t>2. I was raised to believe boys should not cry and if they do, they’re weak.</a:t>
            </a:r>
            <a:endParaRPr lang="en-US" sz="1200" b="0">
              <a:effectLst/>
              <a:cs typeface="Calibri"/>
            </a:endParaRPr>
          </a:p>
          <a:p>
            <a:pPr rtl="0"/>
            <a:r>
              <a:rPr lang="en-US" sz="1200" b="0" i="0" u="none" strike="noStrike" kern="1200">
                <a:solidFill>
                  <a:schemeClr val="tx1"/>
                </a:solidFill>
                <a:effectLst/>
                <a:latin typeface="+mn-lt"/>
                <a:ea typeface="+mn-ea"/>
                <a:cs typeface="+mn-cs"/>
              </a:rPr>
              <a:t>3. I was raised to believe girls should be submissive.</a:t>
            </a:r>
            <a:endParaRPr lang="en-US" sz="1200" b="0">
              <a:effectLst/>
              <a:cs typeface="Calibri"/>
            </a:endParaRPr>
          </a:p>
          <a:p>
            <a:pPr rtl="0"/>
            <a:r>
              <a:rPr lang="en-US" sz="1200" b="0" i="0" u="none" strike="noStrike" kern="1200">
                <a:solidFill>
                  <a:schemeClr val="tx1"/>
                </a:solidFill>
                <a:effectLst/>
                <a:latin typeface="+mn-lt"/>
                <a:ea typeface="+mn-ea"/>
                <a:cs typeface="+mn-cs"/>
              </a:rPr>
              <a:t>4. I was raised to believe there are toys and colors for boys and toys and colors for girls.</a:t>
            </a:r>
            <a:endParaRPr lang="en-US" sz="1200" b="0">
              <a:effectLst/>
              <a:cs typeface="Calibri"/>
            </a:endParaRPr>
          </a:p>
          <a:p>
            <a:pPr rtl="0"/>
            <a:r>
              <a:rPr lang="en-US" sz="1200" b="0" i="0" u="none" strike="noStrike" kern="1200">
                <a:solidFill>
                  <a:schemeClr val="tx1"/>
                </a:solidFill>
                <a:effectLst/>
                <a:latin typeface="+mn-lt"/>
                <a:ea typeface="+mn-ea"/>
                <a:cs typeface="+mn-cs"/>
              </a:rPr>
              <a:t>5. My gender dictates the type of clothes I wear and how I behave around others.</a:t>
            </a:r>
            <a:endParaRPr lang="en-US" sz="1200" b="0">
              <a:effectLst/>
              <a:cs typeface="Calibri"/>
            </a:endParaRPr>
          </a:p>
          <a:p>
            <a:r>
              <a:rPr lang="en-US" sz="1200" b="0" i="0" u="none" strike="noStrike" kern="1200">
                <a:solidFill>
                  <a:schemeClr val="tx1"/>
                </a:solidFill>
                <a:effectLst/>
                <a:latin typeface="+mn-lt"/>
                <a:ea typeface="+mn-ea"/>
                <a:cs typeface="+mn-cs"/>
              </a:rPr>
              <a:t>6. I was raised to believe men are inherently better at math and science than girls.</a:t>
            </a:r>
            <a:r>
              <a:rPr lang="en-US"/>
              <a:t> *</a:t>
            </a:r>
            <a:endParaRPr lang="en-US" sz="1200" b="0">
              <a:effectLst/>
              <a:cs typeface="Calibri"/>
            </a:endParaRPr>
          </a:p>
          <a:p>
            <a:pPr rtl="0"/>
            <a:r>
              <a:rPr lang="en-US" sz="1200" b="0" i="0" u="none" strike="noStrike" kern="1200">
                <a:solidFill>
                  <a:schemeClr val="tx1"/>
                </a:solidFill>
                <a:effectLst/>
                <a:latin typeface="+mn-lt"/>
                <a:ea typeface="+mn-ea"/>
                <a:cs typeface="+mn-cs"/>
              </a:rPr>
              <a:t>7. I was raised to believe women are “naturally” more empathetic and sensitive than boys</a:t>
            </a:r>
            <a:r>
              <a:rPr lang="en-US"/>
              <a:t>.*</a:t>
            </a:r>
            <a:endParaRPr lang="en-US" sz="1200" b="0">
              <a:effectLst/>
              <a:cs typeface="Calibri"/>
            </a:endParaRPr>
          </a:p>
          <a:p>
            <a:pPr rtl="0"/>
            <a:r>
              <a:rPr lang="en-US" sz="1200" b="0" i="0" u="none" strike="noStrike" kern="1200">
                <a:solidFill>
                  <a:schemeClr val="tx1"/>
                </a:solidFill>
                <a:effectLst/>
                <a:latin typeface="+mn-lt"/>
                <a:ea typeface="+mn-ea"/>
                <a:cs typeface="+mn-cs"/>
              </a:rPr>
              <a:t>8. Regarding </a:t>
            </a:r>
            <a:r>
              <a:rPr lang="en-US" sz="1200" b="1" i="0" u="none" strike="noStrike" kern="1200">
                <a:solidFill>
                  <a:schemeClr val="tx1"/>
                </a:solidFill>
                <a:effectLst/>
                <a:latin typeface="+mn-lt"/>
                <a:ea typeface="+mn-ea"/>
                <a:cs typeface="+mn-cs"/>
              </a:rPr>
              <a:t>gender</a:t>
            </a:r>
            <a:r>
              <a:rPr lang="en-US" sz="1200" b="0" i="0" u="none" strike="noStrike" kern="1200">
                <a:solidFill>
                  <a:schemeClr val="tx1"/>
                </a:solidFill>
                <a:effectLst/>
                <a:latin typeface="+mn-lt"/>
                <a:ea typeface="+mn-ea"/>
                <a:cs typeface="+mn-cs"/>
              </a:rPr>
              <a:t>, I believe our society gives everyone an equal shot at success and happiness</a:t>
            </a:r>
            <a:r>
              <a:rPr lang="en-US"/>
              <a:t>.*</a:t>
            </a:r>
            <a:endParaRPr lang="en-US" sz="1200" b="0">
              <a:effectLst/>
              <a:cs typeface="Calibri"/>
            </a:endParaRPr>
          </a:p>
          <a:p>
            <a:r>
              <a:rPr lang="en-US" sz="1200" b="0" i="0" u="none" strike="noStrike" kern="1200">
                <a:solidFill>
                  <a:schemeClr val="tx1"/>
                </a:solidFill>
                <a:effectLst/>
                <a:latin typeface="+mn-lt"/>
                <a:ea typeface="+mn-ea"/>
                <a:cs typeface="+mn-cs"/>
              </a:rPr>
              <a:t>9. My gender has no influence on how I dress and act in certain spaces.</a:t>
            </a:r>
            <a:r>
              <a:rPr lang="en-US"/>
              <a:t> * </a:t>
            </a:r>
            <a:endParaRPr lang="en-US" sz="1200" b="0">
              <a:effectLst/>
              <a:cs typeface="Calibri"/>
            </a:endParaRPr>
          </a:p>
          <a:p>
            <a:pPr rtl="0"/>
            <a:r>
              <a:rPr lang="en-US" sz="1200" b="0" i="0" u="none" strike="noStrike" kern="1200">
                <a:solidFill>
                  <a:schemeClr val="tx1"/>
                </a:solidFill>
                <a:effectLst/>
                <a:latin typeface="+mn-lt"/>
                <a:ea typeface="+mn-ea"/>
                <a:cs typeface="+mn-cs"/>
              </a:rPr>
              <a:t>10. My gender makes me afraid sometimes of experiencing physical violence</a:t>
            </a:r>
            <a:r>
              <a:rPr lang="en-US"/>
              <a:t>.*</a:t>
            </a:r>
            <a:endParaRPr lang="en-US" sz="1200" b="0">
              <a:effectLst/>
              <a:cs typeface="Calibri"/>
            </a:endParaRPr>
          </a:p>
          <a:p>
            <a:r>
              <a:rPr lang="en-US" sz="1200" b="0" i="0" u="none" strike="noStrike" kern="1200">
                <a:solidFill>
                  <a:schemeClr val="tx1"/>
                </a:solidFill>
                <a:effectLst/>
                <a:latin typeface="+mn-lt"/>
                <a:ea typeface="+mn-ea"/>
                <a:cs typeface="+mn-cs"/>
              </a:rPr>
              <a:t>11. The way I </a:t>
            </a:r>
            <a:r>
              <a:rPr lang="en-US" sz="1200" b="1" i="0" u="none" strike="noStrike" kern="1200">
                <a:solidFill>
                  <a:schemeClr val="tx1"/>
                </a:solidFill>
                <a:effectLst/>
                <a:latin typeface="+mn-lt"/>
                <a:ea typeface="+mn-ea"/>
                <a:cs typeface="+mn-cs"/>
              </a:rPr>
              <a:t>express</a:t>
            </a:r>
            <a:r>
              <a:rPr lang="en-US" sz="1200" b="0" i="0" u="none" strike="noStrike" kern="1200">
                <a:solidFill>
                  <a:schemeClr val="tx1"/>
                </a:solidFill>
                <a:effectLst/>
                <a:latin typeface="+mn-lt"/>
                <a:ea typeface="+mn-ea"/>
                <a:cs typeface="+mn-cs"/>
              </a:rPr>
              <a:t> my gender makes me afraid of experiencing physical violence</a:t>
            </a:r>
            <a:r>
              <a:rPr lang="en-US"/>
              <a:t>.* </a:t>
            </a:r>
            <a:endParaRPr lang="en-US" sz="1200" b="0">
              <a:effectLst/>
              <a:cs typeface="Calibri"/>
            </a:endParaRPr>
          </a:p>
          <a:p>
            <a:pPr rtl="0"/>
            <a:r>
              <a:rPr lang="en-US" sz="1200" b="0" i="0" u="none" strike="noStrike" kern="1200">
                <a:solidFill>
                  <a:schemeClr val="tx1"/>
                </a:solidFill>
                <a:effectLst/>
                <a:latin typeface="+mn-lt"/>
                <a:ea typeface="+mn-ea"/>
                <a:cs typeface="+mn-cs"/>
              </a:rPr>
              <a:t>12. I have made fun of someone because their gender expression did not match how I perceived their gender</a:t>
            </a:r>
            <a:endParaRPr lang="en-US" sz="1200" b="0">
              <a:effectLst/>
              <a:cs typeface="Calibri"/>
            </a:endParaRPr>
          </a:p>
          <a:p>
            <a:pPr rtl="0"/>
            <a:r>
              <a:rPr lang="en-US" sz="1200" b="0" i="0" u="none" strike="noStrike" kern="1200">
                <a:solidFill>
                  <a:schemeClr val="tx1"/>
                </a:solidFill>
                <a:effectLst/>
                <a:latin typeface="+mn-lt"/>
                <a:ea typeface="+mn-ea"/>
                <a:cs typeface="+mn-cs"/>
              </a:rPr>
              <a:t>13. I have made fun of someone because they weren’t acting masculine enough.</a:t>
            </a:r>
            <a:endParaRPr lang="en-US" sz="1200" b="0">
              <a:effectLst/>
              <a:cs typeface="Calibri"/>
            </a:endParaRPr>
          </a:p>
          <a:p>
            <a:pPr rtl="0"/>
            <a:r>
              <a:rPr lang="en-US" sz="1200" b="0" i="0" u="none" strike="noStrike" kern="1200">
                <a:solidFill>
                  <a:schemeClr val="tx1"/>
                </a:solidFill>
                <a:effectLst/>
                <a:latin typeface="+mn-lt"/>
                <a:ea typeface="+mn-ea"/>
                <a:cs typeface="+mn-cs"/>
              </a:rPr>
              <a:t>14. I have made fun of someone because they weren’t acting feminine enough.</a:t>
            </a:r>
            <a:endParaRPr lang="en-US" sz="1200" b="0">
              <a:effectLst/>
              <a:cs typeface="Calibri"/>
            </a:endParaRPr>
          </a:p>
          <a:p>
            <a:pPr rtl="0"/>
            <a:r>
              <a:rPr lang="en-US" sz="1200" b="0" i="0" u="none" strike="noStrike" kern="1200">
                <a:solidFill>
                  <a:schemeClr val="tx1"/>
                </a:solidFill>
                <a:effectLst/>
                <a:latin typeface="+mn-lt"/>
                <a:ea typeface="+mn-ea"/>
                <a:cs typeface="+mn-cs"/>
              </a:rPr>
              <a:t>15. I know someone who has been verbally harassed because of their gender expression.</a:t>
            </a:r>
            <a:endParaRPr lang="en-US" sz="1200" b="0">
              <a:effectLst/>
              <a:cs typeface="Calibri"/>
            </a:endParaRPr>
          </a:p>
          <a:p>
            <a:pPr rtl="0"/>
            <a:r>
              <a:rPr lang="en-US" sz="1200" b="0" i="0" u="none" strike="noStrike" kern="1200">
                <a:solidFill>
                  <a:schemeClr val="tx1"/>
                </a:solidFill>
                <a:effectLst/>
                <a:latin typeface="+mn-lt"/>
                <a:ea typeface="+mn-ea"/>
                <a:cs typeface="+mn-cs"/>
              </a:rPr>
              <a:t>16. I know someone who has been physically harassed because of their gender expression.</a:t>
            </a:r>
            <a:endParaRPr lang="en-US" sz="1200" b="0">
              <a:effectLst/>
              <a:cs typeface="Calibri"/>
            </a:endParaRPr>
          </a:p>
          <a:p>
            <a:pPr rtl="0"/>
            <a:r>
              <a:rPr lang="en-US" sz="1200" b="0" i="0" u="none" strike="noStrike" kern="1200">
                <a:solidFill>
                  <a:schemeClr val="tx1"/>
                </a:solidFill>
                <a:effectLst/>
                <a:latin typeface="+mn-lt"/>
                <a:ea typeface="+mn-ea"/>
                <a:cs typeface="+mn-cs"/>
              </a:rPr>
              <a:t>17. I was raised to believe there are only two genders</a:t>
            </a:r>
            <a:r>
              <a:rPr lang="en-US"/>
              <a:t>.*</a:t>
            </a:r>
            <a:endParaRPr lang="en-US" sz="1200" b="0">
              <a:effectLst/>
              <a:cs typeface="Calibri"/>
            </a:endParaRPr>
          </a:p>
          <a:p>
            <a:pPr rtl="0"/>
            <a:r>
              <a:rPr lang="en-US" sz="1200" b="0" i="0" u="none" strike="noStrike" kern="1200">
                <a:solidFill>
                  <a:schemeClr val="tx1"/>
                </a:solidFill>
                <a:effectLst/>
                <a:latin typeface="+mn-lt"/>
                <a:ea typeface="+mn-ea"/>
                <a:cs typeface="+mn-cs"/>
              </a:rPr>
              <a:t>18. I know what transgender means</a:t>
            </a:r>
            <a:r>
              <a:rPr lang="en-US"/>
              <a:t>.*</a:t>
            </a:r>
            <a:endParaRPr lang="en-US" sz="1200" b="0">
              <a:effectLst/>
              <a:cs typeface="Calibri"/>
            </a:endParaRPr>
          </a:p>
          <a:p>
            <a:pPr rtl="0"/>
            <a:r>
              <a:rPr lang="en-US" sz="1200" b="0" i="0" u="none" strike="noStrike" kern="1200">
                <a:solidFill>
                  <a:schemeClr val="tx1"/>
                </a:solidFill>
                <a:effectLst/>
                <a:latin typeface="+mn-lt"/>
                <a:ea typeface="+mn-ea"/>
                <a:cs typeface="+mn-cs"/>
              </a:rPr>
              <a:t>19. I know transgender people.</a:t>
            </a:r>
            <a:endParaRPr lang="en-US" sz="1200" b="0">
              <a:effectLst/>
              <a:cs typeface="Calibri"/>
            </a:endParaRPr>
          </a:p>
          <a:p>
            <a:pPr rtl="0"/>
            <a:r>
              <a:rPr lang="en-US" sz="1200" b="0" i="0" u="none" strike="noStrike" kern="1200">
                <a:solidFill>
                  <a:schemeClr val="tx1"/>
                </a:solidFill>
                <a:effectLst/>
                <a:latin typeface="+mn-lt"/>
                <a:ea typeface="+mn-ea"/>
                <a:cs typeface="+mn-cs"/>
              </a:rPr>
              <a:t>20. I know people who are transgender.</a:t>
            </a:r>
            <a:endParaRPr lang="en-US" sz="1200" b="0">
              <a:effectLst/>
              <a:cs typeface="Calibri"/>
            </a:endParaRPr>
          </a:p>
          <a:p>
            <a:pPr rtl="0"/>
            <a:r>
              <a:rPr lang="en-US" sz="1200" b="0" i="0" u="none" strike="noStrike" kern="1200">
                <a:solidFill>
                  <a:schemeClr val="tx1"/>
                </a:solidFill>
                <a:effectLst/>
                <a:latin typeface="+mn-lt"/>
                <a:ea typeface="+mn-ea"/>
                <a:cs typeface="+mn-cs"/>
              </a:rPr>
              <a:t>21. I believe transgender people have the right to be safe and affirmed.</a:t>
            </a:r>
            <a:endParaRPr lang="en-US" sz="1200" b="0">
              <a:effectLst/>
              <a:cs typeface="Calibri"/>
            </a:endParaRPr>
          </a:p>
          <a:p>
            <a:pPr rtl="0"/>
            <a:r>
              <a:rPr lang="en-US" sz="1200" b="0" i="0" u="none" strike="noStrike" kern="1200">
                <a:solidFill>
                  <a:schemeClr val="tx1"/>
                </a:solidFill>
                <a:effectLst/>
                <a:latin typeface="+mn-lt"/>
                <a:ea typeface="+mn-ea"/>
                <a:cs typeface="+mn-cs"/>
              </a:rPr>
              <a:t>22. I believe all people have the right to be safe and affirmed.</a:t>
            </a:r>
            <a:endParaRPr lang="en-US" sz="1200" b="0" i="0" u="none" strike="noStrike" kern="1200">
              <a:solidFill>
                <a:schemeClr val="tx1"/>
              </a:solidFill>
              <a:effectLst/>
              <a:latin typeface="+mn-lt"/>
              <a:cs typeface="Calibri"/>
            </a:endParaRPr>
          </a:p>
          <a:p>
            <a:pPr rtl="0"/>
            <a:r>
              <a:rPr lang="en-US" sz="1200" b="0" i="0" u="none" strike="noStrike" kern="1200">
                <a:solidFill>
                  <a:schemeClr val="tx1"/>
                </a:solidFill>
                <a:effectLst/>
                <a:latin typeface="+mn-lt"/>
                <a:ea typeface="+mn-ea"/>
                <a:cs typeface="+mn-cs"/>
              </a:rPr>
              <a:t>------</a:t>
            </a:r>
            <a:endParaRPr lang="en-US" sz="1200" b="0" i="0" u="none" strike="noStrike" kern="1200">
              <a:solidFill>
                <a:schemeClr val="tx1"/>
              </a:solidFill>
              <a:effectLst/>
              <a:latin typeface="+mn-lt"/>
              <a:cs typeface="Calibri"/>
            </a:endParaRPr>
          </a:p>
          <a:p>
            <a:pPr rtl="0"/>
            <a:r>
              <a:rPr lang="en-US" sz="1200" b="0" i="0" u="none" strike="noStrike" kern="1200">
                <a:solidFill>
                  <a:schemeClr val="tx1"/>
                </a:solidFill>
                <a:effectLst/>
                <a:latin typeface="+mn-lt"/>
                <a:ea typeface="+mn-ea"/>
                <a:cs typeface="+mn-cs"/>
              </a:rPr>
              <a:t>Questions about the activity</a:t>
            </a:r>
            <a:endParaRPr lang="en-US" sz="1200" b="0" i="0" u="none" strike="noStrike" kern="1200">
              <a:solidFill>
                <a:schemeClr val="tx1"/>
              </a:solidFill>
              <a:effectLst/>
              <a:latin typeface="+mn-lt"/>
              <a:cs typeface="Calibri"/>
            </a:endParaRPr>
          </a:p>
          <a:p>
            <a:pPr marL="171450" indent="-171450">
              <a:buFontTx/>
              <a:buChar char="-"/>
            </a:pPr>
            <a:r>
              <a:rPr lang="en-US">
                <a:ea typeface="Calibri" panose="020F0502020204030204"/>
                <a:cs typeface="Calibri" panose="020F0502020204030204"/>
              </a:rPr>
              <a:t>What was it like to do the activity?</a:t>
            </a:r>
          </a:p>
          <a:p>
            <a:pPr marL="171450" indent="-171450">
              <a:buFontTx/>
              <a:buChar char="-"/>
            </a:pPr>
            <a:r>
              <a:rPr lang="en-US">
                <a:ea typeface="Calibri" panose="020F0502020204030204"/>
                <a:cs typeface="Calibri" panose="020F0502020204030204"/>
              </a:rPr>
              <a:t>Did any of the statements make anyone feel uncomfortable?</a:t>
            </a:r>
          </a:p>
          <a:p>
            <a:pPr marL="171450" indent="-171450">
              <a:buFontTx/>
              <a:buChar char="-"/>
            </a:pPr>
            <a:endParaRPr lang="en-US">
              <a:ea typeface="Calibri" panose="020F0502020204030204"/>
              <a:cs typeface="Calibri" panose="020F0502020204030204"/>
            </a:endParaRPr>
          </a:p>
          <a:p>
            <a:pPr marL="171450" indent="-171450">
              <a:buFontTx/>
              <a:buChar char="-"/>
            </a:pPr>
            <a:r>
              <a:rPr lang="en-US">
                <a:ea typeface="Calibri" panose="020F0502020204030204"/>
                <a:cs typeface="Calibri" panose="020F0502020204030204"/>
              </a:rPr>
              <a:t>We are often raised to believe things, but our own experiences often change those perceptions or unconscious bias.</a:t>
            </a:r>
          </a:p>
          <a:p>
            <a:pPr marL="171450" indent="-171450">
              <a:buFontTx/>
              <a:buChar char="-"/>
            </a:pPr>
            <a:r>
              <a:rPr lang="en-US">
                <a:ea typeface="Calibri" panose="020F0502020204030204"/>
                <a:cs typeface="Calibri" panose="020F0502020204030204"/>
              </a:rPr>
              <a:t>Are youth too young to understand sexuality and gender? Reflection: when did you first realize you were a girl/boy?</a:t>
            </a:r>
          </a:p>
          <a:p>
            <a:br>
              <a:rPr lang="en-US">
                <a:cs typeface="+mn-lt"/>
              </a:rPr>
            </a:br>
            <a:endParaRPr lang="en-US" sz="1200" b="1">
              <a:ea typeface="Calibri" panose="020F0502020204030204"/>
              <a:cs typeface="Calibri" panose="020F0502020204030204"/>
            </a:endParaRPr>
          </a:p>
          <a:p>
            <a:endParaRPr lang="en-US" sz="1200"/>
          </a:p>
        </p:txBody>
      </p:sp>
      <p:sp>
        <p:nvSpPr>
          <p:cNvPr id="4" name="Slide Number Placeholder 3"/>
          <p:cNvSpPr>
            <a:spLocks noGrp="1"/>
          </p:cNvSpPr>
          <p:nvPr>
            <p:ph type="sldNum" sz="quarter" idx="5"/>
          </p:nvPr>
        </p:nvSpPr>
        <p:spPr/>
        <p:txBody>
          <a:bodyPr/>
          <a:lstStyle/>
          <a:p>
            <a:fld id="{66FA02B2-424D-420D-AA0C-AD5A785B66AC}" type="slidenum">
              <a:rPr lang="en-US" smtClean="0"/>
              <a:t>5</a:t>
            </a:fld>
            <a:endParaRPr lang="en-US"/>
          </a:p>
        </p:txBody>
      </p:sp>
    </p:spTree>
    <p:extLst>
      <p:ext uri="{BB962C8B-B14F-4D97-AF65-F5344CB8AC3E}">
        <p14:creationId xmlns:p14="http://schemas.microsoft.com/office/powerpoint/2010/main" val="16100969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FA02B2-424D-420D-AA0C-AD5A785B66AC}" type="slidenum">
              <a:rPr lang="en-US" smtClean="0"/>
              <a:t>47</a:t>
            </a:fld>
            <a:endParaRPr lang="en-US"/>
          </a:p>
        </p:txBody>
      </p:sp>
    </p:spTree>
    <p:extLst>
      <p:ext uri="{BB962C8B-B14F-4D97-AF65-F5344CB8AC3E}">
        <p14:creationId xmlns:p14="http://schemas.microsoft.com/office/powerpoint/2010/main" val="14756615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FA02B2-424D-420D-AA0C-AD5A785B66AC}" type="slidenum">
              <a:rPr lang="en-US" smtClean="0"/>
              <a:t>49</a:t>
            </a:fld>
            <a:endParaRPr lang="en-US"/>
          </a:p>
        </p:txBody>
      </p:sp>
    </p:spTree>
    <p:extLst>
      <p:ext uri="{BB962C8B-B14F-4D97-AF65-F5344CB8AC3E}">
        <p14:creationId xmlns:p14="http://schemas.microsoft.com/office/powerpoint/2010/main" val="35027344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update</a:t>
            </a:r>
          </a:p>
        </p:txBody>
      </p:sp>
      <p:sp>
        <p:nvSpPr>
          <p:cNvPr id="4" name="Slide Number Placeholder 3"/>
          <p:cNvSpPr>
            <a:spLocks noGrp="1"/>
          </p:cNvSpPr>
          <p:nvPr>
            <p:ph type="sldNum" sz="quarter" idx="5"/>
          </p:nvPr>
        </p:nvSpPr>
        <p:spPr/>
        <p:txBody>
          <a:bodyPr/>
          <a:lstStyle/>
          <a:p>
            <a:fld id="{66FA02B2-424D-420D-AA0C-AD5A785B66AC}" type="slidenum">
              <a:rPr lang="en-US" smtClean="0"/>
              <a:t>55</a:t>
            </a:fld>
            <a:endParaRPr lang="en-US"/>
          </a:p>
        </p:txBody>
      </p:sp>
    </p:spTree>
    <p:extLst>
      <p:ext uri="{BB962C8B-B14F-4D97-AF65-F5344CB8AC3E}">
        <p14:creationId xmlns:p14="http://schemas.microsoft.com/office/powerpoint/2010/main" val="4324208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FA02B2-424D-420D-AA0C-AD5A785B66AC}" type="slidenum">
              <a:rPr lang="en-US" smtClean="0"/>
              <a:t>57</a:t>
            </a:fld>
            <a:endParaRPr lang="en-US"/>
          </a:p>
        </p:txBody>
      </p:sp>
    </p:spTree>
    <p:extLst>
      <p:ext uri="{BB962C8B-B14F-4D97-AF65-F5344CB8AC3E}">
        <p14:creationId xmlns:p14="http://schemas.microsoft.com/office/powerpoint/2010/main" val="36157971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Human Rights Campaign (hrc.org) </a:t>
            </a:r>
          </a:p>
          <a:p>
            <a:r>
              <a:rPr lang="en-US">
                <a:hlinkClick r:id="rId4"/>
              </a:rPr>
              <a:t>Gender Spectrum Homepage - Gender Spectrum </a:t>
            </a:r>
            <a:endParaRPr lang="en-US">
              <a:ea typeface="Calibri"/>
              <a:cs typeface="Calibri"/>
              <a:hlinkClick r:id="rId4"/>
            </a:endParaRPr>
          </a:p>
          <a:p>
            <a:r>
              <a:rPr lang="en-US">
                <a:hlinkClick r:id="rId5"/>
              </a:rPr>
              <a:t>Homepage | GLSEN</a:t>
            </a:r>
            <a:endParaRPr lang="en-US">
              <a:ea typeface="Calibri"/>
              <a:cs typeface="Calibri"/>
              <a:hlinkClick r:id="rId5"/>
            </a:endParaRPr>
          </a:p>
          <a:p>
            <a:r>
              <a:rPr lang="en-US">
                <a:hlinkClick r:id="rId6"/>
              </a:rPr>
              <a:t>The Trevor Project | For Young LGBTQ Lives</a:t>
            </a:r>
            <a:endParaRPr lang="en-US">
              <a:ea typeface="Calibri"/>
              <a:cs typeface="Calibri"/>
              <a:hlinkClick r:id="rId6"/>
            </a:endParaRPr>
          </a:p>
          <a:p>
            <a:r>
              <a:rPr lang="en-US">
                <a:hlinkClick r:id="rId7"/>
              </a:rPr>
              <a:t>GLAAD</a:t>
            </a:r>
            <a:endParaRPr lang="en-US">
              <a:ea typeface="Calibri"/>
              <a:cs typeface="Calibri"/>
              <a:hlinkClick r:id="rId7"/>
            </a:endParaRPr>
          </a:p>
          <a:p>
            <a:r>
              <a:rPr lang="en-US">
                <a:hlinkClick r:id="rId8"/>
              </a:rPr>
              <a:t>PFLAG | </a:t>
            </a:r>
            <a:endParaRPr lang="en-US">
              <a:ea typeface="Calibri"/>
              <a:cs typeface="Calibri"/>
              <a:hlinkClick r:id="rId8"/>
            </a:endParaRPr>
          </a:p>
          <a:p>
            <a:r>
              <a:rPr lang="en-US">
                <a:hlinkClick r:id="rId9"/>
              </a:rPr>
              <a:t>The San Diego LGBT Community Center (thecentersd.org)</a:t>
            </a:r>
          </a:p>
          <a:p>
            <a:r>
              <a:rPr lang="en-US">
                <a:hlinkClick r:id="rId10"/>
              </a:rPr>
              <a:t>NSCS19-FullReport-032421-Web_0.pdf (glsen.org) </a:t>
            </a:r>
            <a:endParaRPr lang="en-US"/>
          </a:p>
        </p:txBody>
      </p:sp>
      <p:sp>
        <p:nvSpPr>
          <p:cNvPr id="4" name="Slide Number Placeholder 3"/>
          <p:cNvSpPr>
            <a:spLocks noGrp="1"/>
          </p:cNvSpPr>
          <p:nvPr>
            <p:ph type="sldNum" sz="quarter" idx="5"/>
          </p:nvPr>
        </p:nvSpPr>
        <p:spPr/>
        <p:txBody>
          <a:bodyPr/>
          <a:lstStyle/>
          <a:p>
            <a:fld id="{66FA02B2-424D-420D-AA0C-AD5A785B66AC}" type="slidenum">
              <a:rPr lang="en-US" smtClean="0"/>
              <a:t>58</a:t>
            </a:fld>
            <a:endParaRPr lang="en-US"/>
          </a:p>
        </p:txBody>
      </p:sp>
    </p:spTree>
    <p:extLst>
      <p:ext uri="{BB962C8B-B14F-4D97-AF65-F5344CB8AC3E}">
        <p14:creationId xmlns:p14="http://schemas.microsoft.com/office/powerpoint/2010/main" val="2055058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FA02B2-424D-420D-AA0C-AD5A785B66AC}" type="slidenum">
              <a:rPr lang="en-US" smtClean="0"/>
              <a:t>7</a:t>
            </a:fld>
            <a:endParaRPr lang="en-US"/>
          </a:p>
        </p:txBody>
      </p:sp>
    </p:spTree>
    <p:extLst>
      <p:ext uri="{BB962C8B-B14F-4D97-AF65-F5344CB8AC3E}">
        <p14:creationId xmlns:p14="http://schemas.microsoft.com/office/powerpoint/2010/main" val="79575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Gender binary </a:t>
            </a:r>
          </a:p>
          <a:p>
            <a:r>
              <a:rPr lang="en-US"/>
              <a:t>Begin by separating gender from biology</a:t>
            </a:r>
          </a:p>
          <a:p>
            <a:endParaRPr lang="en-US"/>
          </a:p>
        </p:txBody>
      </p:sp>
      <p:sp>
        <p:nvSpPr>
          <p:cNvPr id="4" name="Slide Number Placeholder 3"/>
          <p:cNvSpPr>
            <a:spLocks noGrp="1"/>
          </p:cNvSpPr>
          <p:nvPr>
            <p:ph type="sldNum" sz="quarter" idx="5"/>
          </p:nvPr>
        </p:nvSpPr>
        <p:spPr/>
        <p:txBody>
          <a:bodyPr/>
          <a:lstStyle/>
          <a:p>
            <a:fld id="{66FA02B2-424D-420D-AA0C-AD5A785B66AC}" type="slidenum">
              <a:rPr lang="en-US" smtClean="0"/>
              <a:t>8</a:t>
            </a:fld>
            <a:endParaRPr lang="en-US"/>
          </a:p>
        </p:txBody>
      </p:sp>
    </p:spTree>
    <p:extLst>
      <p:ext uri="{BB962C8B-B14F-4D97-AF65-F5344CB8AC3E}">
        <p14:creationId xmlns:p14="http://schemas.microsoft.com/office/powerpoint/2010/main" val="3415994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a:p>
            <a:r>
              <a:rPr lang="en-US"/>
              <a:t>https://www.youtube.com/watch?v=cAUDKEI4QKI   </a:t>
            </a:r>
          </a:p>
        </p:txBody>
      </p:sp>
      <p:sp>
        <p:nvSpPr>
          <p:cNvPr id="4" name="Slide Number Placeholder 3"/>
          <p:cNvSpPr>
            <a:spLocks noGrp="1"/>
          </p:cNvSpPr>
          <p:nvPr>
            <p:ph type="sldNum" sz="quarter" idx="10"/>
          </p:nvPr>
        </p:nvSpPr>
        <p:spPr/>
        <p:txBody>
          <a:bodyPr/>
          <a:lstStyle/>
          <a:p>
            <a:fld id="{66FA02B2-424D-420D-AA0C-AD5A785B66AC}" type="slidenum">
              <a:rPr lang="en-US" smtClean="0"/>
              <a:t>10</a:t>
            </a:fld>
            <a:endParaRPr lang="en-US"/>
          </a:p>
        </p:txBody>
      </p:sp>
    </p:spTree>
    <p:extLst>
      <p:ext uri="{BB962C8B-B14F-4D97-AF65-F5344CB8AC3E}">
        <p14:creationId xmlns:p14="http://schemas.microsoft.com/office/powerpoint/2010/main" val="3136805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FA02B2-424D-420D-AA0C-AD5A785B66AC}" type="slidenum">
              <a:rPr lang="en-US" smtClean="0"/>
              <a:t>11</a:t>
            </a:fld>
            <a:endParaRPr lang="en-US"/>
          </a:p>
        </p:txBody>
      </p:sp>
    </p:spTree>
    <p:extLst>
      <p:ext uri="{BB962C8B-B14F-4D97-AF65-F5344CB8AC3E}">
        <p14:creationId xmlns:p14="http://schemas.microsoft.com/office/powerpoint/2010/main" val="3204870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FA02B2-424D-420D-AA0C-AD5A785B66AC}" type="slidenum">
              <a:rPr lang="en-US" smtClean="0"/>
              <a:t>13</a:t>
            </a:fld>
            <a:endParaRPr lang="en-US"/>
          </a:p>
        </p:txBody>
      </p:sp>
    </p:spTree>
    <p:extLst>
      <p:ext uri="{BB962C8B-B14F-4D97-AF65-F5344CB8AC3E}">
        <p14:creationId xmlns:p14="http://schemas.microsoft.com/office/powerpoint/2010/main" val="16194663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oleObject" Target="../embeddings/oleObject1.bin"/><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8.bin"/><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9.bin"/><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oleObject" Target="../embeddings/oleObject2.bin"/><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3.bin"/><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4.bin"/><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5.bin"/><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6.bin"/><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7.bin"/><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a:gsLst>
            <a:gs pos="0">
              <a:srgbClr val="81B4FF">
                <a:alpha val="94902"/>
              </a:srgbClr>
            </a:gs>
            <a:gs pos="37000">
              <a:srgbClr val="85C2FF"/>
            </a:gs>
            <a:gs pos="100000">
              <a:srgbClr val="C4D6EB"/>
            </a:gs>
            <a:gs pos="100000">
              <a:srgbClr val="FFEBFA"/>
            </a:gs>
          </a:gsLst>
          <a:lin ang="5400000" scaled="0"/>
        </a:gradFill>
        <a:effectLst/>
      </p:bgPr>
    </p:bg>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userDrawn="1">
            <p:extLst>
              <p:ext uri="{D42A27DB-BD31-4B8C-83A1-F6EECF244321}">
                <p14:modId xmlns:p14="http://schemas.microsoft.com/office/powerpoint/2010/main" val="3478868886"/>
              </p:ext>
            </p:extLst>
          </p:nvPr>
        </p:nvGraphicFramePr>
        <p:xfrm>
          <a:off x="-193802" y="-1"/>
          <a:ext cx="9510228" cy="6904872"/>
        </p:xfrm>
        <a:graphic>
          <a:graphicData uri="http://schemas.openxmlformats.org/presentationml/2006/ole">
            <mc:AlternateContent xmlns:mc="http://schemas.openxmlformats.org/markup-compatibility/2006">
              <mc:Choice xmlns:v="urn:schemas-microsoft-com:vml" Requires="v">
                <p:oleObj name="Image" r:id="rId2" imgW="7315560" imgH="5311440" progId="Photoshop.Image.13">
                  <p:embed/>
                </p:oleObj>
              </mc:Choice>
              <mc:Fallback>
                <p:oleObj name="Image" r:id="rId2" imgW="7315560" imgH="5311440" progId="Photoshop.Image.13">
                  <p:embed/>
                  <p:pic>
                    <p:nvPicPr>
                      <p:cNvPr id="3" name="Object 2"/>
                      <p:cNvPicPr/>
                      <p:nvPr/>
                    </p:nvPicPr>
                    <p:blipFill>
                      <a:blip r:embed="rId3"/>
                      <a:stretch>
                        <a:fillRect/>
                      </a:stretch>
                    </p:blipFill>
                    <p:spPr>
                      <a:xfrm>
                        <a:off x="-193802" y="-1"/>
                        <a:ext cx="9510228" cy="6904872"/>
                      </a:xfrm>
                      <a:prstGeom prst="rect">
                        <a:avLst/>
                      </a:prstGeom>
                    </p:spPr>
                  </p:pic>
                </p:oleObj>
              </mc:Fallback>
            </mc:AlternateContent>
          </a:graphicData>
        </a:graphic>
      </p:graphicFrame>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15960" y="1295400"/>
            <a:ext cx="4312080" cy="4267200"/>
          </a:xfrm>
          <a:prstGeom prst="rect">
            <a:avLst/>
          </a:prstGeom>
        </p:spPr>
      </p:pic>
    </p:spTree>
    <p:extLst>
      <p:ext uri="{BB962C8B-B14F-4D97-AF65-F5344CB8AC3E}">
        <p14:creationId xmlns:p14="http://schemas.microsoft.com/office/powerpoint/2010/main" val="604477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userDrawn="1">
            <p:extLst>
              <p:ext uri="{D42A27DB-BD31-4B8C-83A1-F6EECF244321}">
                <p14:modId xmlns:p14="http://schemas.microsoft.com/office/powerpoint/2010/main" val="2706234757"/>
              </p:ext>
            </p:extLst>
          </p:nvPr>
        </p:nvGraphicFramePr>
        <p:xfrm>
          <a:off x="-9787" y="0"/>
          <a:ext cx="9144000" cy="6858000"/>
        </p:xfrm>
        <a:graphic>
          <a:graphicData uri="http://schemas.openxmlformats.org/presentationml/2006/ole">
            <mc:AlternateContent xmlns:mc="http://schemas.openxmlformats.org/markup-compatibility/2006">
              <mc:Choice xmlns:v="urn:schemas-microsoft-com:vml" Requires="v">
                <p:oleObj name="Image" r:id="rId2" imgW="7315560" imgH="5486760" progId="Photoshop.Image.13">
                  <p:embed/>
                </p:oleObj>
              </mc:Choice>
              <mc:Fallback>
                <p:oleObj name="Image" r:id="rId2" imgW="7315560" imgH="5486760" progId="Photoshop.Image.13">
                  <p:embed/>
                  <p:pic>
                    <p:nvPicPr>
                      <p:cNvPr id="3" name="Object 2"/>
                      <p:cNvPicPr/>
                      <p:nvPr/>
                    </p:nvPicPr>
                    <p:blipFill>
                      <a:blip r:embed="rId3"/>
                      <a:stretch>
                        <a:fillRect/>
                      </a:stretch>
                    </p:blipFill>
                    <p:spPr>
                      <a:xfrm>
                        <a:off x="-9787" y="0"/>
                        <a:ext cx="9144000" cy="6858000"/>
                      </a:xfrm>
                      <a:prstGeom prst="rect">
                        <a:avLst/>
                      </a:prstGeom>
                    </p:spPr>
                  </p:pic>
                </p:oleObj>
              </mc:Fallback>
            </mc:AlternateContent>
          </a:graphicData>
        </a:graphic>
      </p:graphicFrame>
      <p:sp>
        <p:nvSpPr>
          <p:cNvPr id="4" name="Title 1"/>
          <p:cNvSpPr>
            <a:spLocks noGrp="1"/>
          </p:cNvSpPr>
          <p:nvPr>
            <p:ph type="title"/>
          </p:nvPr>
        </p:nvSpPr>
        <p:spPr>
          <a:xfrm>
            <a:off x="457200" y="381000"/>
            <a:ext cx="8229600" cy="1143000"/>
          </a:xfrm>
        </p:spPr>
        <p:txBody>
          <a:bodyPr/>
          <a:lstStyle/>
          <a:p>
            <a:r>
              <a:rPr lang="en-US"/>
              <a:t>Click to edit Master title style</a:t>
            </a:r>
          </a:p>
        </p:txBody>
      </p:sp>
      <p:sp>
        <p:nvSpPr>
          <p:cNvPr id="5" name="Content Placeholder 2"/>
          <p:cNvSpPr>
            <a:spLocks noGrp="1"/>
          </p:cNvSpPr>
          <p:nvPr>
            <p:ph sz="half" idx="1"/>
          </p:nvPr>
        </p:nvSpPr>
        <p:spPr>
          <a:xfrm>
            <a:off x="457200" y="170656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p:cNvSpPr>
            <a:spLocks noGrp="1"/>
          </p:cNvSpPr>
          <p:nvPr>
            <p:ph sz="half" idx="2"/>
          </p:nvPr>
        </p:nvSpPr>
        <p:spPr>
          <a:xfrm>
            <a:off x="4648200" y="170656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337236" y="6356353"/>
            <a:ext cx="577164" cy="365125"/>
          </a:xfrm>
          <a:prstGeom prst="rect">
            <a:avLst/>
          </a:prstGeom>
        </p:spPr>
        <p:txBody>
          <a:bodyPr anchor="ctr"/>
          <a:lstStyle>
            <a:lvl1pPr>
              <a:defRPr sz="1400">
                <a:latin typeface="+mj-lt"/>
              </a:defRPr>
            </a:lvl1pPr>
          </a:lstStyle>
          <a:p>
            <a:fld id="{555933B5-388F-441E-8EE2-DB71F2F8FB0B}" type="slidenum">
              <a:rPr lang="en-US" smtClean="0"/>
              <a:pPr/>
              <a:t>‹#›</a:t>
            </a:fld>
            <a:endParaRPr lang="en-US"/>
          </a:p>
        </p:txBody>
      </p:sp>
    </p:spTree>
    <p:extLst>
      <p:ext uri="{BB962C8B-B14F-4D97-AF65-F5344CB8AC3E}">
        <p14:creationId xmlns:p14="http://schemas.microsoft.com/office/powerpoint/2010/main" val="3611534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bg>
      <p:bgPr>
        <a:gradFill>
          <a:gsLst>
            <a:gs pos="0">
              <a:srgbClr val="81B4FF">
                <a:alpha val="94902"/>
              </a:srgbClr>
            </a:gs>
            <a:gs pos="37000">
              <a:srgbClr val="85C2FF"/>
            </a:gs>
            <a:gs pos="10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533400"/>
            <a:ext cx="7239000" cy="947738"/>
          </a:xfrm>
        </p:spPr>
        <p:txBody>
          <a:bodyPr anchor="b"/>
          <a:lstStyle>
            <a:lvl1pPr algn="l">
              <a:defRPr sz="2000" b="1"/>
            </a:lvl1pPr>
          </a:lstStyle>
          <a:p>
            <a:r>
              <a:rPr lang="en-US"/>
              <a:t>Click to edit Master title style</a:t>
            </a:r>
          </a:p>
        </p:txBody>
      </p:sp>
      <p:sp>
        <p:nvSpPr>
          <p:cNvPr id="4" name="Content Placeholder 2"/>
          <p:cNvSpPr>
            <a:spLocks noGrp="1"/>
          </p:cNvSpPr>
          <p:nvPr>
            <p:ph sz="half" idx="1"/>
          </p:nvPr>
        </p:nvSpPr>
        <p:spPr>
          <a:xfrm>
            <a:off x="1143000" y="2255839"/>
            <a:ext cx="72390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337236" y="6356353"/>
            <a:ext cx="577164" cy="365125"/>
          </a:xfrm>
          <a:prstGeom prst="rect">
            <a:avLst/>
          </a:prstGeom>
        </p:spPr>
        <p:txBody>
          <a:bodyPr anchor="ctr"/>
          <a:lstStyle>
            <a:lvl1pPr>
              <a:defRPr sz="1400">
                <a:latin typeface="+mj-lt"/>
              </a:defRPr>
            </a:lvl1pPr>
          </a:lstStyle>
          <a:p>
            <a:fld id="{555933B5-388F-441E-8EE2-DB71F2F8FB0B}" type="slidenum">
              <a:rPr lang="en-US" smtClean="0"/>
              <a:pPr/>
              <a:t>‹#›</a:t>
            </a:fld>
            <a:endParaRPr lang="en-US"/>
          </a:p>
        </p:txBody>
      </p:sp>
    </p:spTree>
    <p:extLst>
      <p:ext uri="{BB962C8B-B14F-4D97-AF65-F5344CB8AC3E}">
        <p14:creationId xmlns:p14="http://schemas.microsoft.com/office/powerpoint/2010/main" val="2612888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3" descr="F:\DEV\2)Marketing &amp; Communication\1) Graphics\Logos\sdys_logo_large_no_ta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72400" y="5943600"/>
            <a:ext cx="913074" cy="71830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a:spLocks noGrp="1"/>
          </p:cNvSpPr>
          <p:nvPr>
            <p:ph sz="half" idx="1"/>
          </p:nvPr>
        </p:nvSpPr>
        <p:spPr>
          <a:xfrm>
            <a:off x="457200" y="1646239"/>
            <a:ext cx="8228274"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337236" y="6356353"/>
            <a:ext cx="577164" cy="365125"/>
          </a:xfrm>
          <a:prstGeom prst="rect">
            <a:avLst/>
          </a:prstGeom>
        </p:spPr>
        <p:txBody>
          <a:bodyPr anchor="ctr"/>
          <a:lstStyle>
            <a:lvl1pPr>
              <a:defRPr sz="1400">
                <a:latin typeface="+mj-lt"/>
              </a:defRPr>
            </a:lvl1pPr>
          </a:lstStyle>
          <a:p>
            <a:fld id="{555933B5-388F-441E-8EE2-DB71F2F8FB0B}" type="slidenum">
              <a:rPr lang="en-US" smtClean="0"/>
              <a:pPr/>
              <a:t>‹#›</a:t>
            </a:fld>
            <a:endParaRPr lang="en-US"/>
          </a:p>
        </p:txBody>
      </p:sp>
    </p:spTree>
    <p:extLst>
      <p:ext uri="{BB962C8B-B14F-4D97-AF65-F5344CB8AC3E}">
        <p14:creationId xmlns:p14="http://schemas.microsoft.com/office/powerpoint/2010/main" val="2640653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37236" y="6356353"/>
            <a:ext cx="577164" cy="365125"/>
          </a:xfrm>
          <a:prstGeom prst="rect">
            <a:avLst/>
          </a:prstGeom>
        </p:spPr>
        <p:txBody>
          <a:bodyPr anchor="ctr"/>
          <a:lstStyle>
            <a:lvl1pPr>
              <a:defRPr sz="1400">
                <a:latin typeface="+mj-lt"/>
              </a:defRPr>
            </a:lvl1pPr>
          </a:lstStyle>
          <a:p>
            <a:fld id="{555933B5-388F-441E-8EE2-DB71F2F8FB0B}" type="slidenum">
              <a:rPr lang="en-US" smtClean="0"/>
              <a:pPr/>
              <a:t>‹#›</a:t>
            </a:fld>
            <a:endParaRPr lang="en-US"/>
          </a:p>
        </p:txBody>
      </p:sp>
    </p:spTree>
    <p:extLst>
      <p:ext uri="{BB962C8B-B14F-4D97-AF65-F5344CB8AC3E}">
        <p14:creationId xmlns:p14="http://schemas.microsoft.com/office/powerpoint/2010/main" val="374963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337236" y="6356353"/>
            <a:ext cx="577164" cy="365125"/>
          </a:xfrm>
          <a:prstGeom prst="rect">
            <a:avLst/>
          </a:prstGeom>
        </p:spPr>
        <p:txBody>
          <a:bodyPr anchor="ctr"/>
          <a:lstStyle>
            <a:lvl1pPr>
              <a:defRPr sz="1400">
                <a:latin typeface="+mj-lt"/>
              </a:defRPr>
            </a:lvl1pPr>
          </a:lstStyle>
          <a:p>
            <a:fld id="{555933B5-388F-441E-8EE2-DB71F2F8FB0B}" type="slidenum">
              <a:rPr lang="en-US" smtClean="0"/>
              <a:pPr/>
              <a:t>‹#›</a:t>
            </a:fld>
            <a:endParaRPr lang="en-US"/>
          </a:p>
        </p:txBody>
      </p:sp>
    </p:spTree>
    <p:extLst>
      <p:ext uri="{BB962C8B-B14F-4D97-AF65-F5344CB8AC3E}">
        <p14:creationId xmlns:p14="http://schemas.microsoft.com/office/powerpoint/2010/main" val="670615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graphicFrame>
        <p:nvGraphicFramePr>
          <p:cNvPr id="8" name="Object 7"/>
          <p:cNvGraphicFramePr>
            <a:graphicFrameLocks noChangeAspect="1"/>
          </p:cNvGraphicFramePr>
          <p:nvPr userDrawn="1">
            <p:extLst>
              <p:ext uri="{D42A27DB-BD31-4B8C-83A1-F6EECF244321}">
                <p14:modId xmlns:p14="http://schemas.microsoft.com/office/powerpoint/2010/main" val="1101953609"/>
              </p:ext>
            </p:extLst>
          </p:nvPr>
        </p:nvGraphicFramePr>
        <p:xfrm>
          <a:off x="0" y="-25247"/>
          <a:ext cx="9144000" cy="6959447"/>
        </p:xfrm>
        <a:graphic>
          <a:graphicData uri="http://schemas.openxmlformats.org/presentationml/2006/ole">
            <mc:AlternateContent xmlns:mc="http://schemas.openxmlformats.org/markup-compatibility/2006">
              <mc:Choice xmlns:v="urn:schemas-microsoft-com:vml" Requires="v">
                <p:oleObj name="Image" r:id="rId2" imgW="7368840" imgH="5608800" progId="Photoshop.Image.13">
                  <p:embed/>
                </p:oleObj>
              </mc:Choice>
              <mc:Fallback>
                <p:oleObj name="Image" r:id="rId2" imgW="7368840" imgH="5608800" progId="Photoshop.Image.13">
                  <p:embed/>
                  <p:pic>
                    <p:nvPicPr>
                      <p:cNvPr id="8" name="Object 7"/>
                      <p:cNvPicPr/>
                      <p:nvPr/>
                    </p:nvPicPr>
                    <p:blipFill>
                      <a:blip r:embed="rId3"/>
                      <a:stretch>
                        <a:fillRect/>
                      </a:stretch>
                    </p:blipFill>
                    <p:spPr>
                      <a:xfrm>
                        <a:off x="0" y="-25247"/>
                        <a:ext cx="9144000" cy="6959447"/>
                      </a:xfrm>
                      <a:prstGeom prst="rect">
                        <a:avLst/>
                      </a:prstGeom>
                    </p:spPr>
                  </p:pic>
                </p:oleObj>
              </mc:Fallback>
            </mc:AlternateContent>
          </a:graphicData>
        </a:graphic>
      </p:graphicFrame>
      <p:sp>
        <p:nvSpPr>
          <p:cNvPr id="9" name="Title 1"/>
          <p:cNvSpPr>
            <a:spLocks noGrp="1"/>
          </p:cNvSpPr>
          <p:nvPr>
            <p:ph type="title"/>
          </p:nvPr>
        </p:nvSpPr>
        <p:spPr>
          <a:xfrm>
            <a:off x="457200" y="1295400"/>
            <a:ext cx="8229600" cy="990600"/>
          </a:xfrm>
        </p:spPr>
        <p:txBody>
          <a:bodyPr/>
          <a:lstStyle/>
          <a:p>
            <a:r>
              <a:rPr lang="en-US"/>
              <a:t>Click to edit Master title style</a:t>
            </a:r>
          </a:p>
        </p:txBody>
      </p:sp>
      <p:sp>
        <p:nvSpPr>
          <p:cNvPr id="10" name="Content Placeholder 2"/>
          <p:cNvSpPr>
            <a:spLocks noGrp="1"/>
          </p:cNvSpPr>
          <p:nvPr>
            <p:ph sz="half" idx="1"/>
          </p:nvPr>
        </p:nvSpPr>
        <p:spPr>
          <a:xfrm>
            <a:off x="457200" y="2286000"/>
            <a:ext cx="4038600" cy="32766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half" idx="2"/>
          </p:nvPr>
        </p:nvSpPr>
        <p:spPr>
          <a:xfrm>
            <a:off x="4648200" y="2285999"/>
            <a:ext cx="4038600" cy="32766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337236" y="6356353"/>
            <a:ext cx="577164" cy="365125"/>
          </a:xfrm>
          <a:prstGeom prst="rect">
            <a:avLst/>
          </a:prstGeom>
        </p:spPr>
        <p:txBody>
          <a:bodyPr anchor="ctr"/>
          <a:lstStyle>
            <a:lvl1pPr>
              <a:defRPr sz="1400">
                <a:latin typeface="+mj-lt"/>
              </a:defRPr>
            </a:lvl1pPr>
          </a:lstStyle>
          <a:p>
            <a:fld id="{555933B5-388F-441E-8EE2-DB71F2F8FB0B}" type="slidenum">
              <a:rPr lang="en-US" smtClean="0"/>
              <a:pPr/>
              <a:t>‹#›</a:t>
            </a:fld>
            <a:endParaRPr lang="en-US"/>
          </a:p>
        </p:txBody>
      </p:sp>
    </p:spTree>
    <p:extLst>
      <p:ext uri="{BB962C8B-B14F-4D97-AF65-F5344CB8AC3E}">
        <p14:creationId xmlns:p14="http://schemas.microsoft.com/office/powerpoint/2010/main" val="2355593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24200" y="6286428"/>
            <a:ext cx="2895600" cy="365125"/>
          </a:xfrm>
          <a:prstGeom prst="rect">
            <a:avLst/>
          </a:prstGeom>
        </p:spPr>
        <p:txBody>
          <a:bodyPr/>
          <a:lstStyle/>
          <a:p>
            <a:endParaRPr lang="en-US"/>
          </a:p>
        </p:txBody>
      </p:sp>
      <p:sp>
        <p:nvSpPr>
          <p:cNvPr id="8" name="Title 7"/>
          <p:cNvSpPr>
            <a:spLocks noGrp="1"/>
          </p:cNvSpPr>
          <p:nvPr>
            <p:ph type="title"/>
          </p:nvPr>
        </p:nvSpPr>
        <p:spPr/>
        <p:txBody>
          <a:bodyPr/>
          <a:lstStyle/>
          <a:p>
            <a:r>
              <a:rPr lang="en-US"/>
              <a:t>Click to edit Master title style</a:t>
            </a:r>
          </a:p>
        </p:txBody>
      </p:sp>
      <p:pic>
        <p:nvPicPr>
          <p:cNvPr id="5" name="Picture 3" descr="F:\DEV\2)Marketing &amp; Communication\1) Graphics\Logos\sdys_logo_large_no_ta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72400" y="5943600"/>
            <a:ext cx="913074" cy="718308"/>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sz="half" idx="1"/>
          </p:nvPr>
        </p:nvSpPr>
        <p:spPr>
          <a:xfrm>
            <a:off x="457200" y="1531939"/>
            <a:ext cx="8228274"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337236" y="6356353"/>
            <a:ext cx="577164" cy="365125"/>
          </a:xfrm>
          <a:prstGeom prst="rect">
            <a:avLst/>
          </a:prstGeom>
        </p:spPr>
        <p:txBody>
          <a:bodyPr anchor="ctr"/>
          <a:lstStyle>
            <a:lvl1pPr>
              <a:defRPr sz="1400">
                <a:latin typeface="+mj-lt"/>
              </a:defRPr>
            </a:lvl1pPr>
          </a:lstStyle>
          <a:p>
            <a:fld id="{555933B5-388F-441E-8EE2-DB71F2F8FB0B}" type="slidenum">
              <a:rPr lang="en-US" smtClean="0"/>
              <a:pPr/>
              <a:t>‹#›</a:t>
            </a:fld>
            <a:endParaRPr lang="en-US"/>
          </a:p>
        </p:txBody>
      </p:sp>
    </p:spTree>
    <p:extLst>
      <p:ext uri="{BB962C8B-B14F-4D97-AF65-F5344CB8AC3E}">
        <p14:creationId xmlns:p14="http://schemas.microsoft.com/office/powerpoint/2010/main" val="312774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8182575"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676402"/>
            <a:ext cx="5111750" cy="4449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676402"/>
            <a:ext cx="3008313" cy="4449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337236" y="6356353"/>
            <a:ext cx="577164" cy="365125"/>
          </a:xfrm>
          <a:prstGeom prst="rect">
            <a:avLst/>
          </a:prstGeom>
        </p:spPr>
        <p:txBody>
          <a:bodyPr anchor="ctr"/>
          <a:lstStyle>
            <a:lvl1pPr>
              <a:defRPr sz="1400">
                <a:latin typeface="+mj-lt"/>
              </a:defRPr>
            </a:lvl1pPr>
          </a:lstStyle>
          <a:p>
            <a:fld id="{555933B5-388F-441E-8EE2-DB71F2F8FB0B}" type="slidenum">
              <a:rPr lang="en-US" smtClean="0"/>
              <a:pPr/>
              <a:t>‹#›</a:t>
            </a:fld>
            <a:endParaRPr lang="en-US"/>
          </a:p>
        </p:txBody>
      </p:sp>
    </p:spTree>
    <p:extLst>
      <p:ext uri="{BB962C8B-B14F-4D97-AF65-F5344CB8AC3E}">
        <p14:creationId xmlns:p14="http://schemas.microsoft.com/office/powerpoint/2010/main" val="3738244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gradFill>
          <a:gsLst>
            <a:gs pos="0">
              <a:srgbClr val="81B4FF">
                <a:alpha val="94902"/>
              </a:srgbClr>
            </a:gs>
            <a:gs pos="37000">
              <a:srgbClr val="85C2FF"/>
            </a:gs>
            <a:gs pos="100000">
              <a:srgbClr val="C4D6EB"/>
            </a:gs>
            <a:gs pos="100000">
              <a:srgbClr val="FFEBFA"/>
            </a:gs>
          </a:gsLst>
          <a:lin ang="5400000" scaled="0"/>
        </a:gradFill>
        <a:effectLst/>
      </p:bgPr>
    </p:bg>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userDrawn="1">
            <p:extLst>
              <p:ext uri="{D42A27DB-BD31-4B8C-83A1-F6EECF244321}">
                <p14:modId xmlns:p14="http://schemas.microsoft.com/office/powerpoint/2010/main" val="362884406"/>
              </p:ext>
            </p:extLst>
          </p:nvPr>
        </p:nvGraphicFramePr>
        <p:xfrm>
          <a:off x="-193802" y="-1"/>
          <a:ext cx="9507574" cy="6903720"/>
        </p:xfrm>
        <a:graphic>
          <a:graphicData uri="http://schemas.openxmlformats.org/presentationml/2006/ole">
            <mc:AlternateContent xmlns:mc="http://schemas.openxmlformats.org/markup-compatibility/2006">
              <mc:Choice xmlns:v="urn:schemas-microsoft-com:vml" Requires="v">
                <p:oleObj name="Image" r:id="rId2" imgW="7315560" imgH="5311440" progId="Photoshop.Image.13">
                  <p:embed/>
                </p:oleObj>
              </mc:Choice>
              <mc:Fallback>
                <p:oleObj name="Image" r:id="rId2" imgW="7315560" imgH="5311440" progId="Photoshop.Image.13">
                  <p:embed/>
                  <p:pic>
                    <p:nvPicPr>
                      <p:cNvPr id="3" name="Object 2"/>
                      <p:cNvPicPr/>
                      <p:nvPr/>
                    </p:nvPicPr>
                    <p:blipFill>
                      <a:blip r:embed="rId3"/>
                      <a:stretch>
                        <a:fillRect/>
                      </a:stretch>
                    </p:blipFill>
                    <p:spPr>
                      <a:xfrm>
                        <a:off x="-193802" y="-1"/>
                        <a:ext cx="9507574" cy="6903720"/>
                      </a:xfrm>
                      <a:prstGeom prst="rect">
                        <a:avLst/>
                      </a:prstGeom>
                    </p:spPr>
                  </p:pic>
                </p:oleObj>
              </mc:Fallback>
            </mc:AlternateContent>
          </a:graphicData>
        </a:graphic>
      </p:graphicFrame>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84679" y="533401"/>
            <a:ext cx="3950611" cy="5181599"/>
          </a:xfrm>
          <a:prstGeom prst="rect">
            <a:avLst/>
          </a:prstGeom>
        </p:spPr>
      </p:pic>
    </p:spTree>
    <p:extLst>
      <p:ext uri="{BB962C8B-B14F-4D97-AF65-F5344CB8AC3E}">
        <p14:creationId xmlns:p14="http://schemas.microsoft.com/office/powerpoint/2010/main" val="4243324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gradFill>
          <a:gsLst>
            <a:gs pos="0">
              <a:srgbClr val="81B4FF">
                <a:alpha val="94902"/>
              </a:srgbClr>
            </a:gs>
            <a:gs pos="37000">
              <a:srgbClr val="85C2FF"/>
            </a:gs>
            <a:gs pos="100000">
              <a:srgbClr val="C4D6EB"/>
            </a:gs>
            <a:gs pos="100000">
              <a:srgbClr val="FFEBFA"/>
            </a:gs>
          </a:gsLst>
          <a:lin ang="5400000" scaled="0"/>
        </a:gradFill>
        <a:effectLst/>
      </p:bgPr>
    </p:bg>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userDrawn="1">
            <p:extLst>
              <p:ext uri="{D42A27DB-BD31-4B8C-83A1-F6EECF244321}">
                <p14:modId xmlns:p14="http://schemas.microsoft.com/office/powerpoint/2010/main" val="4181422190"/>
              </p:ext>
            </p:extLst>
          </p:nvPr>
        </p:nvGraphicFramePr>
        <p:xfrm>
          <a:off x="-192024" y="0"/>
          <a:ext cx="9507574" cy="6903720"/>
        </p:xfrm>
        <a:graphic>
          <a:graphicData uri="http://schemas.openxmlformats.org/presentationml/2006/ole">
            <mc:AlternateContent xmlns:mc="http://schemas.openxmlformats.org/markup-compatibility/2006">
              <mc:Choice xmlns:v="urn:schemas-microsoft-com:vml" Requires="v">
                <p:oleObj name="Image" r:id="rId2" imgW="7315560" imgH="5311440" progId="Photoshop.Image.13">
                  <p:embed/>
                </p:oleObj>
              </mc:Choice>
              <mc:Fallback>
                <p:oleObj name="Image" r:id="rId2" imgW="7315560" imgH="5311440" progId="Photoshop.Image.13">
                  <p:embed/>
                  <p:pic>
                    <p:nvPicPr>
                      <p:cNvPr id="6" name="Object 5"/>
                      <p:cNvPicPr/>
                      <p:nvPr/>
                    </p:nvPicPr>
                    <p:blipFill>
                      <a:blip r:embed="rId3"/>
                      <a:stretch>
                        <a:fillRect/>
                      </a:stretch>
                    </p:blipFill>
                    <p:spPr>
                      <a:xfrm>
                        <a:off x="-192024" y="0"/>
                        <a:ext cx="9507574" cy="6903720"/>
                      </a:xfrm>
                      <a:prstGeom prst="rect">
                        <a:avLst/>
                      </a:prstGeom>
                    </p:spPr>
                  </p:pic>
                </p:oleObj>
              </mc:Fallback>
            </mc:AlternateContent>
          </a:graphicData>
        </a:graphic>
      </p:graphicFrame>
      <p:sp>
        <p:nvSpPr>
          <p:cNvPr id="7" name="Title 4"/>
          <p:cNvSpPr>
            <a:spLocks noGrp="1"/>
          </p:cNvSpPr>
          <p:nvPr>
            <p:ph type="title"/>
          </p:nvPr>
        </p:nvSpPr>
        <p:spPr>
          <a:xfrm>
            <a:off x="228600" y="1295400"/>
            <a:ext cx="8839200" cy="947738"/>
          </a:xfrm>
        </p:spPr>
        <p:txBody>
          <a:bodyPr/>
          <a:lstStyle/>
          <a:p>
            <a:endParaRPr lang="en-US"/>
          </a:p>
        </p:txBody>
      </p:sp>
      <p:sp>
        <p:nvSpPr>
          <p:cNvPr id="8" name="Content Placeholder 2"/>
          <p:cNvSpPr>
            <a:spLocks noGrp="1"/>
          </p:cNvSpPr>
          <p:nvPr>
            <p:ph sz="half" idx="1"/>
          </p:nvPr>
        </p:nvSpPr>
        <p:spPr>
          <a:xfrm>
            <a:off x="228600" y="2255839"/>
            <a:ext cx="8839200" cy="3382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337236" y="6356353"/>
            <a:ext cx="577164" cy="365125"/>
          </a:xfrm>
          <a:prstGeom prst="rect">
            <a:avLst/>
          </a:prstGeom>
        </p:spPr>
        <p:txBody>
          <a:bodyPr anchor="ctr"/>
          <a:lstStyle>
            <a:lvl1pPr>
              <a:defRPr sz="1400">
                <a:latin typeface="+mj-lt"/>
              </a:defRPr>
            </a:lvl1pPr>
          </a:lstStyle>
          <a:p>
            <a:fld id="{555933B5-388F-441E-8EE2-DB71F2F8FB0B}" type="slidenum">
              <a:rPr lang="en-US" smtClean="0"/>
              <a:pPr/>
              <a:t>‹#›</a:t>
            </a:fld>
            <a:endParaRPr lang="en-US"/>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86600" y="-56717"/>
            <a:ext cx="1181100" cy="1078396"/>
          </a:xfrm>
          <a:prstGeom prst="rect">
            <a:avLst/>
          </a:prstGeom>
        </p:spPr>
      </p:pic>
    </p:spTree>
    <p:extLst>
      <p:ext uri="{BB962C8B-B14F-4D97-AF65-F5344CB8AC3E}">
        <p14:creationId xmlns:p14="http://schemas.microsoft.com/office/powerpoint/2010/main" val="2871230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bg>
      <p:bgPr>
        <a:gradFill>
          <a:gsLst>
            <a:gs pos="0">
              <a:srgbClr val="81B4FF">
                <a:alpha val="94902"/>
              </a:srgbClr>
            </a:gs>
            <a:gs pos="37000">
              <a:srgbClr val="85C2FF"/>
            </a:gs>
            <a:gs pos="100000">
              <a:srgbClr val="C4D6EB"/>
            </a:gs>
            <a:gs pos="100000">
              <a:srgbClr val="FFEBFA"/>
            </a:gs>
          </a:gsLst>
          <a:lin ang="5400000" scaled="0"/>
        </a:gradFill>
        <a:effectLst/>
      </p:bgPr>
    </p:bg>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userDrawn="1">
            <p:extLst>
              <p:ext uri="{D42A27DB-BD31-4B8C-83A1-F6EECF244321}">
                <p14:modId xmlns:p14="http://schemas.microsoft.com/office/powerpoint/2010/main" val="3541545173"/>
              </p:ext>
            </p:extLst>
          </p:nvPr>
        </p:nvGraphicFramePr>
        <p:xfrm>
          <a:off x="-192024" y="0"/>
          <a:ext cx="9507574" cy="6903720"/>
        </p:xfrm>
        <a:graphic>
          <a:graphicData uri="http://schemas.openxmlformats.org/presentationml/2006/ole">
            <mc:AlternateContent xmlns:mc="http://schemas.openxmlformats.org/markup-compatibility/2006">
              <mc:Choice xmlns:v="urn:schemas-microsoft-com:vml" Requires="v">
                <p:oleObj name="Image" r:id="rId2" imgW="7315560" imgH="5311440" progId="Photoshop.Image.13">
                  <p:embed/>
                </p:oleObj>
              </mc:Choice>
              <mc:Fallback>
                <p:oleObj name="Image" r:id="rId2" imgW="7315560" imgH="5311440" progId="Photoshop.Image.13">
                  <p:embed/>
                  <p:pic>
                    <p:nvPicPr>
                      <p:cNvPr id="2" name="Object 1"/>
                      <p:cNvPicPr/>
                      <p:nvPr/>
                    </p:nvPicPr>
                    <p:blipFill>
                      <a:blip r:embed="rId3"/>
                      <a:stretch>
                        <a:fillRect/>
                      </a:stretch>
                    </p:blipFill>
                    <p:spPr>
                      <a:xfrm>
                        <a:off x="-192024" y="0"/>
                        <a:ext cx="9507574" cy="6903720"/>
                      </a:xfrm>
                      <a:prstGeom prst="rect">
                        <a:avLst/>
                      </a:prstGeom>
                    </p:spPr>
                  </p:pic>
                </p:oleObj>
              </mc:Fallback>
            </mc:AlternateContent>
          </a:graphicData>
        </a:graphic>
      </p:graphicFrame>
      <p:sp>
        <p:nvSpPr>
          <p:cNvPr id="7" name="Title 4"/>
          <p:cNvSpPr>
            <a:spLocks noGrp="1"/>
          </p:cNvSpPr>
          <p:nvPr>
            <p:ph type="title"/>
          </p:nvPr>
        </p:nvSpPr>
        <p:spPr>
          <a:xfrm>
            <a:off x="228600" y="1295400"/>
            <a:ext cx="8839200" cy="947738"/>
          </a:xfrm>
        </p:spPr>
        <p:txBody>
          <a:bodyPr/>
          <a:lstStyle/>
          <a:p>
            <a:endParaRPr lang="en-US"/>
          </a:p>
        </p:txBody>
      </p:sp>
      <p:sp>
        <p:nvSpPr>
          <p:cNvPr id="8" name="Content Placeholder 2"/>
          <p:cNvSpPr>
            <a:spLocks noGrp="1"/>
          </p:cNvSpPr>
          <p:nvPr>
            <p:ph sz="half" idx="1"/>
          </p:nvPr>
        </p:nvSpPr>
        <p:spPr>
          <a:xfrm>
            <a:off x="228600" y="2255839"/>
            <a:ext cx="8839200" cy="3535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337236" y="6356353"/>
            <a:ext cx="577164" cy="365125"/>
          </a:xfrm>
          <a:prstGeom prst="rect">
            <a:avLst/>
          </a:prstGeom>
        </p:spPr>
        <p:txBody>
          <a:bodyPr anchor="ctr"/>
          <a:lstStyle>
            <a:lvl1pPr>
              <a:defRPr sz="1400">
                <a:latin typeface="+mj-lt"/>
              </a:defRPr>
            </a:lvl1pPr>
          </a:lstStyle>
          <a:p>
            <a:fld id="{555933B5-388F-441E-8EE2-DB71F2F8FB0B}" type="slidenum">
              <a:rPr lang="en-US" smtClean="0"/>
              <a:pPr/>
              <a:t>‹#›</a:t>
            </a:fld>
            <a:endParaRPr lang="en-US"/>
          </a:p>
        </p:txBody>
      </p:sp>
    </p:spTree>
    <p:extLst>
      <p:ext uri="{BB962C8B-B14F-4D97-AF65-F5344CB8AC3E}">
        <p14:creationId xmlns:p14="http://schemas.microsoft.com/office/powerpoint/2010/main" val="1444155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bg>
      <p:bgPr>
        <a:gradFill>
          <a:gsLst>
            <a:gs pos="0">
              <a:srgbClr val="81B4FF">
                <a:alpha val="94902"/>
              </a:srgbClr>
            </a:gs>
            <a:gs pos="37000">
              <a:srgbClr val="85C2FF"/>
            </a:gs>
            <a:gs pos="100000">
              <a:srgbClr val="C4D6EB"/>
            </a:gs>
            <a:gs pos="100000">
              <a:srgbClr val="FFEBFA"/>
            </a:gs>
          </a:gsLst>
          <a:lin ang="5400000" scaled="0"/>
        </a:gradFill>
        <a:effectLst/>
      </p:bgPr>
    </p:bg>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userDrawn="1">
            <p:extLst>
              <p:ext uri="{D42A27DB-BD31-4B8C-83A1-F6EECF244321}">
                <p14:modId xmlns:p14="http://schemas.microsoft.com/office/powerpoint/2010/main" val="964972534"/>
              </p:ext>
            </p:extLst>
          </p:nvPr>
        </p:nvGraphicFramePr>
        <p:xfrm>
          <a:off x="-192023" y="0"/>
          <a:ext cx="9508797" cy="6903720"/>
        </p:xfrm>
        <a:graphic>
          <a:graphicData uri="http://schemas.openxmlformats.org/presentationml/2006/ole">
            <mc:AlternateContent xmlns:mc="http://schemas.openxmlformats.org/markup-compatibility/2006">
              <mc:Choice xmlns:v="urn:schemas-microsoft-com:vml" Requires="v">
                <p:oleObj name="Image" r:id="rId2" imgW="12190320" imgH="8850600" progId="Photoshop.Image.13">
                  <p:embed/>
                </p:oleObj>
              </mc:Choice>
              <mc:Fallback>
                <p:oleObj name="Image" r:id="rId2" imgW="12190320" imgH="8850600" progId="Photoshop.Image.13">
                  <p:embed/>
                  <p:pic>
                    <p:nvPicPr>
                      <p:cNvPr id="3" name="Object 2"/>
                      <p:cNvPicPr/>
                      <p:nvPr/>
                    </p:nvPicPr>
                    <p:blipFill>
                      <a:blip r:embed="rId3"/>
                      <a:stretch>
                        <a:fillRect/>
                      </a:stretch>
                    </p:blipFill>
                    <p:spPr>
                      <a:xfrm>
                        <a:off x="-192023" y="0"/>
                        <a:ext cx="9508797" cy="6903720"/>
                      </a:xfrm>
                      <a:prstGeom prst="rect">
                        <a:avLst/>
                      </a:prstGeom>
                    </p:spPr>
                  </p:pic>
                </p:oleObj>
              </mc:Fallback>
            </mc:AlternateContent>
          </a:graphicData>
        </a:graphic>
      </p:graphicFrame>
      <p:sp>
        <p:nvSpPr>
          <p:cNvPr id="4" name="Title 4"/>
          <p:cNvSpPr>
            <a:spLocks noGrp="1"/>
          </p:cNvSpPr>
          <p:nvPr>
            <p:ph type="title"/>
          </p:nvPr>
        </p:nvSpPr>
        <p:spPr>
          <a:xfrm>
            <a:off x="228600" y="1295400"/>
            <a:ext cx="8839200" cy="947738"/>
          </a:xfrm>
        </p:spPr>
        <p:txBody>
          <a:bodyPr/>
          <a:lstStyle/>
          <a:p>
            <a:endParaRPr lang="en-US"/>
          </a:p>
        </p:txBody>
      </p:sp>
      <p:sp>
        <p:nvSpPr>
          <p:cNvPr id="5" name="Content Placeholder 2"/>
          <p:cNvSpPr>
            <a:spLocks noGrp="1"/>
          </p:cNvSpPr>
          <p:nvPr>
            <p:ph sz="half" idx="1"/>
          </p:nvPr>
        </p:nvSpPr>
        <p:spPr>
          <a:xfrm>
            <a:off x="228600" y="2255839"/>
            <a:ext cx="88392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337236" y="6356353"/>
            <a:ext cx="577164" cy="365125"/>
          </a:xfrm>
          <a:prstGeom prst="rect">
            <a:avLst/>
          </a:prstGeom>
        </p:spPr>
        <p:txBody>
          <a:bodyPr anchor="ctr"/>
          <a:lstStyle>
            <a:lvl1pPr>
              <a:defRPr sz="1400">
                <a:latin typeface="+mj-lt"/>
              </a:defRPr>
            </a:lvl1pPr>
          </a:lstStyle>
          <a:p>
            <a:fld id="{555933B5-388F-441E-8EE2-DB71F2F8FB0B}" type="slidenum">
              <a:rPr lang="en-US" smtClean="0"/>
              <a:pPr/>
              <a:t>‹#›</a:t>
            </a:fld>
            <a:endParaRPr lang="en-US"/>
          </a:p>
        </p:txBody>
      </p:sp>
    </p:spTree>
    <p:extLst>
      <p:ext uri="{BB962C8B-B14F-4D97-AF65-F5344CB8AC3E}">
        <p14:creationId xmlns:p14="http://schemas.microsoft.com/office/powerpoint/2010/main" val="2447182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20"/>
          <p:cNvSpPr>
            <a:spLocks noChangeArrowheads="1"/>
          </p:cNvSpPr>
          <p:nvPr userDrawn="1"/>
        </p:nvSpPr>
        <p:spPr bwMode="auto">
          <a:xfrm>
            <a:off x="0" y="6613527"/>
            <a:ext cx="9144000" cy="244475"/>
          </a:xfrm>
          <a:prstGeom prst="rect">
            <a:avLst/>
          </a:prstGeom>
          <a:solidFill>
            <a:srgbClr val="0033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r>
              <a:rPr lang="en-US" altLang="en-US" sz="1000"/>
              <a:t>www.sdyouthservices.org</a:t>
            </a:r>
            <a:endParaRPr lang="fr-FR" altLang="en-US" sz="100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25"/>
            <a:ext cx="9144000" cy="6638925"/>
          </a:xfrm>
          <a:prstGeom prst="rect">
            <a:avLst/>
          </a:prstGeom>
        </p:spPr>
      </p:pic>
      <p:sp>
        <p:nvSpPr>
          <p:cNvPr id="14" name="Title 4"/>
          <p:cNvSpPr>
            <a:spLocks noGrp="1"/>
          </p:cNvSpPr>
          <p:nvPr>
            <p:ph type="title"/>
          </p:nvPr>
        </p:nvSpPr>
        <p:spPr>
          <a:xfrm>
            <a:off x="1981200" y="1295400"/>
            <a:ext cx="6400800" cy="947738"/>
          </a:xfrm>
        </p:spPr>
        <p:txBody>
          <a:bodyPr/>
          <a:lstStyle/>
          <a:p>
            <a:endParaRPr lang="en-US"/>
          </a:p>
        </p:txBody>
      </p:sp>
      <p:sp>
        <p:nvSpPr>
          <p:cNvPr id="16" name="Content Placeholder 2"/>
          <p:cNvSpPr>
            <a:spLocks noGrp="1"/>
          </p:cNvSpPr>
          <p:nvPr>
            <p:ph sz="half" idx="1"/>
          </p:nvPr>
        </p:nvSpPr>
        <p:spPr>
          <a:xfrm>
            <a:off x="1981200" y="2255839"/>
            <a:ext cx="64008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337236" y="6356353"/>
            <a:ext cx="577164" cy="365125"/>
          </a:xfrm>
          <a:prstGeom prst="rect">
            <a:avLst/>
          </a:prstGeom>
        </p:spPr>
        <p:txBody>
          <a:bodyPr anchor="ctr"/>
          <a:lstStyle>
            <a:lvl1pPr>
              <a:defRPr sz="1400">
                <a:latin typeface="+mj-lt"/>
              </a:defRPr>
            </a:lvl1pPr>
          </a:lstStyle>
          <a:p>
            <a:fld id="{555933B5-388F-441E-8EE2-DB71F2F8FB0B}" type="slidenum">
              <a:rPr lang="en-US" smtClean="0"/>
              <a:pPr/>
              <a:t>‹#›</a:t>
            </a:fld>
            <a:endParaRPr lang="en-US"/>
          </a:p>
        </p:txBody>
      </p:sp>
    </p:spTree>
    <p:extLst>
      <p:ext uri="{BB962C8B-B14F-4D97-AF65-F5344CB8AC3E}">
        <p14:creationId xmlns:p14="http://schemas.microsoft.com/office/powerpoint/2010/main" val="563523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4" name="Rectangle 20"/>
          <p:cNvSpPr>
            <a:spLocks noChangeArrowheads="1"/>
          </p:cNvSpPr>
          <p:nvPr userDrawn="1"/>
        </p:nvSpPr>
        <p:spPr bwMode="auto">
          <a:xfrm>
            <a:off x="0" y="6613527"/>
            <a:ext cx="9144000" cy="244475"/>
          </a:xfrm>
          <a:prstGeom prst="rect">
            <a:avLst/>
          </a:prstGeom>
          <a:solidFill>
            <a:srgbClr val="0033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fr-FR" altLang="en-US" sz="100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25"/>
            <a:ext cx="9144000" cy="6638925"/>
          </a:xfrm>
          <a:prstGeom prst="rect">
            <a:avLst/>
          </a:prstGeom>
        </p:spPr>
      </p:pic>
      <p:sp>
        <p:nvSpPr>
          <p:cNvPr id="6" name="Title 4"/>
          <p:cNvSpPr>
            <a:spLocks noGrp="1"/>
          </p:cNvSpPr>
          <p:nvPr>
            <p:ph type="title"/>
          </p:nvPr>
        </p:nvSpPr>
        <p:spPr>
          <a:xfrm>
            <a:off x="1981200" y="1295400"/>
            <a:ext cx="6400800" cy="947738"/>
          </a:xfrm>
        </p:spPr>
        <p:txBody>
          <a:bodyPr/>
          <a:lstStyle/>
          <a:p>
            <a:endParaRPr lang="en-US"/>
          </a:p>
        </p:txBody>
      </p:sp>
      <p:sp>
        <p:nvSpPr>
          <p:cNvPr id="8" name="Content Placeholder 2"/>
          <p:cNvSpPr>
            <a:spLocks noGrp="1"/>
          </p:cNvSpPr>
          <p:nvPr>
            <p:ph sz="half" idx="1"/>
          </p:nvPr>
        </p:nvSpPr>
        <p:spPr>
          <a:xfrm>
            <a:off x="1981200" y="2255839"/>
            <a:ext cx="64008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337236" y="6356353"/>
            <a:ext cx="577164" cy="365125"/>
          </a:xfrm>
          <a:prstGeom prst="rect">
            <a:avLst/>
          </a:prstGeom>
        </p:spPr>
        <p:txBody>
          <a:bodyPr anchor="ctr"/>
          <a:lstStyle>
            <a:lvl1pPr>
              <a:defRPr sz="1400">
                <a:latin typeface="+mj-lt"/>
              </a:defRPr>
            </a:lvl1pPr>
          </a:lstStyle>
          <a:p>
            <a:fld id="{555933B5-388F-441E-8EE2-DB71F2F8FB0B}" type="slidenum">
              <a:rPr lang="en-US" smtClean="0"/>
              <a:pPr/>
              <a:t>‹#›</a:t>
            </a:fld>
            <a:endParaRPr lang="en-US"/>
          </a:p>
        </p:txBody>
      </p:sp>
    </p:spTree>
    <p:extLst>
      <p:ext uri="{BB962C8B-B14F-4D97-AF65-F5344CB8AC3E}">
        <p14:creationId xmlns:p14="http://schemas.microsoft.com/office/powerpoint/2010/main" val="2856741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userDrawn="1">
            <p:extLst>
              <p:ext uri="{D42A27DB-BD31-4B8C-83A1-F6EECF244321}">
                <p14:modId xmlns:p14="http://schemas.microsoft.com/office/powerpoint/2010/main" val="2958655149"/>
              </p:ext>
            </p:extLst>
          </p:nvPr>
        </p:nvGraphicFramePr>
        <p:xfrm>
          <a:off x="-31459" y="-24468"/>
          <a:ext cx="9176624" cy="6882468"/>
        </p:xfrm>
        <a:graphic>
          <a:graphicData uri="http://schemas.openxmlformats.org/presentationml/2006/ole">
            <mc:AlternateContent xmlns:mc="http://schemas.openxmlformats.org/markup-compatibility/2006">
              <mc:Choice xmlns:v="urn:schemas-microsoft-com:vml" Requires="v">
                <p:oleObj name="Image" r:id="rId2" imgW="7315560" imgH="5486760" progId="Photoshop.Image.13">
                  <p:embed/>
                </p:oleObj>
              </mc:Choice>
              <mc:Fallback>
                <p:oleObj name="Image" r:id="rId2" imgW="7315560" imgH="5486760" progId="Photoshop.Image.13">
                  <p:embed/>
                  <p:pic>
                    <p:nvPicPr>
                      <p:cNvPr id="4" name="Object 3"/>
                      <p:cNvPicPr/>
                      <p:nvPr/>
                    </p:nvPicPr>
                    <p:blipFill>
                      <a:blip r:embed="rId3"/>
                      <a:stretch>
                        <a:fillRect/>
                      </a:stretch>
                    </p:blipFill>
                    <p:spPr>
                      <a:xfrm>
                        <a:off x="-31459" y="-24468"/>
                        <a:ext cx="9176624" cy="6882468"/>
                      </a:xfrm>
                      <a:prstGeom prst="rect">
                        <a:avLst/>
                      </a:prstGeom>
                    </p:spPr>
                  </p:pic>
                </p:oleObj>
              </mc:Fallback>
            </mc:AlternateContent>
          </a:graphicData>
        </a:graphic>
      </p:graphicFrame>
      <p:sp>
        <p:nvSpPr>
          <p:cNvPr id="5" name="Title 1"/>
          <p:cNvSpPr>
            <a:spLocks noGrp="1"/>
          </p:cNvSpPr>
          <p:nvPr>
            <p:ph type="title"/>
          </p:nvPr>
        </p:nvSpPr>
        <p:spPr>
          <a:xfrm>
            <a:off x="457200" y="381000"/>
            <a:ext cx="8229600" cy="1143000"/>
          </a:xfrm>
        </p:spPr>
        <p:txBody>
          <a:bodyPr/>
          <a:lstStyle/>
          <a:p>
            <a:r>
              <a:rPr lang="en-US"/>
              <a:t>Click to edit Master title style</a:t>
            </a:r>
          </a:p>
        </p:txBody>
      </p:sp>
      <p:sp>
        <p:nvSpPr>
          <p:cNvPr id="6" name="Content Placeholder 2"/>
          <p:cNvSpPr>
            <a:spLocks noGrp="1"/>
          </p:cNvSpPr>
          <p:nvPr>
            <p:ph sz="half" idx="1"/>
          </p:nvPr>
        </p:nvSpPr>
        <p:spPr>
          <a:xfrm>
            <a:off x="457200" y="170656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p:cNvSpPr>
            <a:spLocks noGrp="1"/>
          </p:cNvSpPr>
          <p:nvPr>
            <p:ph sz="half" idx="2"/>
          </p:nvPr>
        </p:nvSpPr>
        <p:spPr>
          <a:xfrm>
            <a:off x="4648200" y="170656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4"/>
          </p:nvPr>
        </p:nvSpPr>
        <p:spPr>
          <a:xfrm>
            <a:off x="337236" y="6356353"/>
            <a:ext cx="577164" cy="365125"/>
          </a:xfrm>
          <a:prstGeom prst="rect">
            <a:avLst/>
          </a:prstGeom>
        </p:spPr>
        <p:txBody>
          <a:bodyPr anchor="ctr"/>
          <a:lstStyle>
            <a:lvl1pPr>
              <a:defRPr sz="1400">
                <a:latin typeface="+mj-lt"/>
              </a:defRPr>
            </a:lvl1pPr>
          </a:lstStyle>
          <a:p>
            <a:fld id="{555933B5-388F-441E-8EE2-DB71F2F8FB0B}" type="slidenum">
              <a:rPr lang="en-US" smtClean="0"/>
              <a:pPr/>
              <a:t>‹#›</a:t>
            </a:fld>
            <a:endParaRPr lang="en-US"/>
          </a:p>
        </p:txBody>
      </p:sp>
    </p:spTree>
    <p:extLst>
      <p:ext uri="{BB962C8B-B14F-4D97-AF65-F5344CB8AC3E}">
        <p14:creationId xmlns:p14="http://schemas.microsoft.com/office/powerpoint/2010/main" val="3699030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userDrawn="1">
            <p:extLst>
              <p:ext uri="{D42A27DB-BD31-4B8C-83A1-F6EECF244321}">
                <p14:modId xmlns:p14="http://schemas.microsoft.com/office/powerpoint/2010/main" val="1376563824"/>
              </p:ext>
            </p:extLst>
          </p:nvPr>
        </p:nvGraphicFramePr>
        <p:xfrm>
          <a:off x="-13249" y="0"/>
          <a:ext cx="9157249" cy="6858000"/>
        </p:xfrm>
        <a:graphic>
          <a:graphicData uri="http://schemas.openxmlformats.org/presentationml/2006/ole">
            <mc:AlternateContent xmlns:mc="http://schemas.openxmlformats.org/markup-compatibility/2006">
              <mc:Choice xmlns:v="urn:schemas-microsoft-com:vml" Requires="v">
                <p:oleObj name="Image" r:id="rId2" imgW="7315560" imgH="5479200" progId="Photoshop.Image.13">
                  <p:embed/>
                </p:oleObj>
              </mc:Choice>
              <mc:Fallback>
                <p:oleObj name="Image" r:id="rId2" imgW="7315560" imgH="5479200" progId="Photoshop.Image.13">
                  <p:embed/>
                  <p:pic>
                    <p:nvPicPr>
                      <p:cNvPr id="3" name="Object 2"/>
                      <p:cNvPicPr/>
                      <p:nvPr/>
                    </p:nvPicPr>
                    <p:blipFill>
                      <a:blip r:embed="rId3"/>
                      <a:stretch>
                        <a:fillRect/>
                      </a:stretch>
                    </p:blipFill>
                    <p:spPr>
                      <a:xfrm>
                        <a:off x="-13249" y="0"/>
                        <a:ext cx="9157249" cy="6858000"/>
                      </a:xfrm>
                      <a:prstGeom prst="rect">
                        <a:avLst/>
                      </a:prstGeom>
                    </p:spPr>
                  </p:pic>
                </p:oleObj>
              </mc:Fallback>
            </mc:AlternateContent>
          </a:graphicData>
        </a:graphic>
      </p:graphicFrame>
      <p:sp>
        <p:nvSpPr>
          <p:cNvPr id="5" name="Title 1"/>
          <p:cNvSpPr>
            <a:spLocks noGrp="1"/>
          </p:cNvSpPr>
          <p:nvPr>
            <p:ph type="title"/>
          </p:nvPr>
        </p:nvSpPr>
        <p:spPr>
          <a:xfrm>
            <a:off x="457200" y="930275"/>
            <a:ext cx="8229600" cy="1143000"/>
          </a:xfrm>
        </p:spPr>
        <p:txBody>
          <a:bodyPr/>
          <a:lstStyle/>
          <a:p>
            <a:r>
              <a:rPr lang="en-US"/>
              <a:t>Click to edit Master title style</a:t>
            </a:r>
          </a:p>
        </p:txBody>
      </p:sp>
      <p:sp>
        <p:nvSpPr>
          <p:cNvPr id="6" name="Content Placeholder 2"/>
          <p:cNvSpPr>
            <a:spLocks noGrp="1"/>
          </p:cNvSpPr>
          <p:nvPr>
            <p:ph sz="half" idx="1"/>
          </p:nvPr>
        </p:nvSpPr>
        <p:spPr>
          <a:xfrm>
            <a:off x="457200" y="225583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p:cNvSpPr>
            <a:spLocks noGrp="1"/>
          </p:cNvSpPr>
          <p:nvPr>
            <p:ph sz="half" idx="2"/>
          </p:nvPr>
        </p:nvSpPr>
        <p:spPr>
          <a:xfrm>
            <a:off x="4648200" y="225583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4"/>
          </p:nvPr>
        </p:nvSpPr>
        <p:spPr>
          <a:xfrm>
            <a:off x="337236" y="6356353"/>
            <a:ext cx="577164" cy="365125"/>
          </a:xfrm>
          <a:prstGeom prst="rect">
            <a:avLst/>
          </a:prstGeom>
        </p:spPr>
        <p:txBody>
          <a:bodyPr anchor="ctr"/>
          <a:lstStyle>
            <a:lvl1pPr>
              <a:defRPr sz="1400">
                <a:latin typeface="+mj-lt"/>
              </a:defRPr>
            </a:lvl1pPr>
          </a:lstStyle>
          <a:p>
            <a:fld id="{555933B5-388F-441E-8EE2-DB71F2F8FB0B}" type="slidenum">
              <a:rPr lang="en-US" smtClean="0"/>
              <a:pPr/>
              <a:t>‹#›</a:t>
            </a:fld>
            <a:endParaRPr lang="en-US"/>
          </a:p>
        </p:txBody>
      </p:sp>
    </p:spTree>
    <p:extLst>
      <p:ext uri="{BB962C8B-B14F-4D97-AF65-F5344CB8AC3E}">
        <p14:creationId xmlns:p14="http://schemas.microsoft.com/office/powerpoint/2010/main" val="3078505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304800" y="152402"/>
            <a:ext cx="8534400" cy="6566993"/>
          </a:xfrm>
          <a:prstGeom prst="rect">
            <a:avLst/>
          </a:prstGeom>
          <a:noFill/>
          <a:ln w="57150" cmpd="sng">
            <a:solidFill>
              <a:srgbClr val="007DC3">
                <a:alpha val="6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4478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337236" y="6356353"/>
            <a:ext cx="577164" cy="365125"/>
          </a:xfrm>
          <a:prstGeom prst="rect">
            <a:avLst/>
          </a:prstGeom>
        </p:spPr>
        <p:txBody>
          <a:bodyPr anchor="ctr"/>
          <a:lstStyle>
            <a:lvl1pPr>
              <a:defRPr sz="1400">
                <a:latin typeface="+mj-lt"/>
              </a:defRPr>
            </a:lvl1pPr>
          </a:lstStyle>
          <a:p>
            <a:fld id="{555933B5-388F-441E-8EE2-DB71F2F8FB0B}" type="slidenum">
              <a:rPr lang="en-US" smtClean="0"/>
              <a:pPr/>
              <a:t>‹#›</a:t>
            </a:fld>
            <a:endParaRPr lang="en-US"/>
          </a:p>
        </p:txBody>
      </p:sp>
    </p:spTree>
    <p:extLst>
      <p:ext uri="{BB962C8B-B14F-4D97-AF65-F5344CB8AC3E}">
        <p14:creationId xmlns:p14="http://schemas.microsoft.com/office/powerpoint/2010/main" val="1528362039"/>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6" r:id="rId3"/>
    <p:sldLayoutId id="2147483667" r:id="rId4"/>
    <p:sldLayoutId id="2147483668" r:id="rId5"/>
    <p:sldLayoutId id="2147483658" r:id="rId6"/>
    <p:sldLayoutId id="2147483664" r:id="rId7"/>
    <p:sldLayoutId id="2147483660" r:id="rId8"/>
    <p:sldLayoutId id="2147483661" r:id="rId9"/>
    <p:sldLayoutId id="2147483662" r:id="rId10"/>
    <p:sldLayoutId id="2147483657" r:id="rId11"/>
    <p:sldLayoutId id="2147483650" r:id="rId12"/>
    <p:sldLayoutId id="2147483654" r:id="rId13"/>
    <p:sldLayoutId id="2147483652" r:id="rId14"/>
    <p:sldLayoutId id="2147483663" r:id="rId15"/>
    <p:sldLayoutId id="2147483655" r:id="rId16"/>
    <p:sldLayoutId id="2147483656" r:id="rId17"/>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ideo" Target="https://www.youtube.com/embed/cAUDKEI4QKI" TargetMode="External"/><Relationship Id="rId5" Type="http://schemas.openxmlformats.org/officeDocument/2006/relationships/image" Target="../media/image25.jpeg"/><Relationship Id="rId4" Type="http://schemas.openxmlformats.org/officeDocument/2006/relationships/hyperlink" Target="https://www.youtube.com/watch?v=cAUDKEI4QKI"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video" Target="https://www.youtube.com/embed/j-k1riPzf9c" TargetMode="External"/><Relationship Id="rId5" Type="http://schemas.openxmlformats.org/officeDocument/2006/relationships/image" Target="../media/image29.jpeg"/><Relationship Id="rId4" Type="http://schemas.openxmlformats.org/officeDocument/2006/relationships/hyperlink" Target="https://www.youtube.com/watch?v=j-k1riPzf9c"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video" Target="https://www.youtube.com/embed/hDd3bzA7450" TargetMode="External"/><Relationship Id="rId5" Type="http://schemas.openxmlformats.org/officeDocument/2006/relationships/image" Target="../media/image30.jpeg"/><Relationship Id="rId4" Type="http://schemas.openxmlformats.org/officeDocument/2006/relationships/hyperlink" Target="https://www.youtube.com/watch?v=hDd3bzA7450"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microsoft.com/office/2018/10/relationships/comments" Target="../comments/modernComment_119_5C13424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microsoft.com/office/2018/10/relationships/comments" Target="../comments/modernComment_147_7E0AEDE7.xml"/><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microsoft.com/office/2018/10/relationships/comments" Target="../comments/modernComment_14B_F14E2848.xml"/><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hyperlink" Target="mailto:oursafeplace@sdyouthservices.org" TargetMode="External"/><Relationship Id="rId2" Type="http://schemas.openxmlformats.org/officeDocument/2006/relationships/notesSlide" Target="../notesSlides/notesSlide43.xml"/><Relationship Id="rId1" Type="http://schemas.openxmlformats.org/officeDocument/2006/relationships/slideLayout" Target="../slideLayouts/slideLayout4.xml"/><Relationship Id="rId5" Type="http://schemas.openxmlformats.org/officeDocument/2006/relationships/hyperlink" Target="mailto:afavela@ymcasd.org" TargetMode="External"/><Relationship Id="rId4" Type="http://schemas.openxmlformats.org/officeDocument/2006/relationships/hyperlink" Target="mailto:oursafeplace@csbcs.org"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microsoft.com/office/2018/10/relationships/comments" Target="../comments/modernComment_11F_A27D77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5334000"/>
            <a:ext cx="525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990381" y="952500"/>
            <a:ext cx="4724400" cy="45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828800" y="4343400"/>
            <a:ext cx="55626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1323" y="1397479"/>
            <a:ext cx="4403304" cy="4065341"/>
          </a:xfrm>
          <a:prstGeom prst="rect">
            <a:avLst/>
          </a:prstGeom>
        </p:spPr>
      </p:pic>
    </p:spTree>
    <p:extLst>
      <p:ext uri="{BB962C8B-B14F-4D97-AF65-F5344CB8AC3E}">
        <p14:creationId xmlns:p14="http://schemas.microsoft.com/office/powerpoint/2010/main" val="3052374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indent="0" algn="ctr">
              <a:buNone/>
            </a:pPr>
            <a:endParaRPr lang="en-US">
              <a:hlinkClick r:id="rId4"/>
            </a:endParaRPr>
          </a:p>
          <a:p>
            <a:pPr marL="0" indent="0" algn="ctr">
              <a:buNone/>
            </a:pPr>
            <a:r>
              <a:rPr lang="en-US">
                <a:latin typeface="Arial" panose="020B0604020202020204" pitchFamily="34" charset="0"/>
                <a:cs typeface="Arial" panose="020B0604020202020204" pitchFamily="34" charset="0"/>
                <a:hlinkClick r:id="rId4"/>
              </a:rPr>
              <a:t>Intersex</a:t>
            </a:r>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
          </p:nvPr>
        </p:nvSpPr>
        <p:spPr/>
        <p:txBody>
          <a:bodyPr/>
          <a:lstStyle/>
          <a:p>
            <a:fld id="{555933B5-388F-441E-8EE2-DB71F2F8FB0B}" type="slidenum">
              <a:rPr lang="en-US" smtClean="0"/>
              <a:pPr/>
              <a:t>10</a:t>
            </a:fld>
            <a:endParaRPr lang="en-US"/>
          </a:p>
        </p:txBody>
      </p:sp>
      <p:sp>
        <p:nvSpPr>
          <p:cNvPr id="7" name="Title 4">
            <a:extLst>
              <a:ext uri="{FF2B5EF4-FFF2-40B4-BE49-F238E27FC236}">
                <a16:creationId xmlns:a16="http://schemas.microsoft.com/office/drawing/2014/main" id="{ADABA08D-3997-D142-AB13-75DE710BA96B}"/>
              </a:ext>
            </a:extLst>
          </p:cNvPr>
          <p:cNvSpPr>
            <a:spLocks noGrp="1"/>
          </p:cNvSpPr>
          <p:nvPr>
            <p:ph type="title"/>
          </p:nvPr>
        </p:nvSpPr>
        <p:spPr>
          <a:xfrm>
            <a:off x="721725" y="1267982"/>
            <a:ext cx="7547908" cy="732333"/>
          </a:xfrm>
        </p:spPr>
        <p:txBody>
          <a:bodyPr>
            <a:normAutofit fontScale="90000"/>
          </a:bodyPr>
          <a:lstStyle/>
          <a:p>
            <a:r>
              <a:rPr lang="en-US">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Intersex Video</a:t>
            </a:r>
          </a:p>
        </p:txBody>
      </p:sp>
      <p:pic>
        <p:nvPicPr>
          <p:cNvPr id="2" name="cAUDKEI4QKI"/>
          <p:cNvPicPr>
            <a:picLocks noRot="1" noChangeAspect="1"/>
          </p:cNvPicPr>
          <p:nvPr>
            <a:videoFile r:link="rId1"/>
          </p:nvPr>
        </p:nvPicPr>
        <p:blipFill>
          <a:blip r:embed="rId5"/>
          <a:stretch>
            <a:fillRect/>
          </a:stretch>
        </p:blipFill>
        <p:spPr>
          <a:xfrm>
            <a:off x="549197" y="1165402"/>
            <a:ext cx="8054941" cy="4527196"/>
          </a:xfrm>
          <a:prstGeom prst="rect">
            <a:avLst/>
          </a:prstGeom>
        </p:spPr>
      </p:pic>
    </p:spTree>
    <p:extLst>
      <p:ext uri="{BB962C8B-B14F-4D97-AF65-F5344CB8AC3E}">
        <p14:creationId xmlns:p14="http://schemas.microsoft.com/office/powerpoint/2010/main" val="1218528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1956626-48F9-40B5-AAA2-1A1BBD9A5D0E}"/>
              </a:ext>
            </a:extLst>
          </p:cNvPr>
          <p:cNvSpPr>
            <a:spLocks noGrp="1"/>
          </p:cNvSpPr>
          <p:nvPr>
            <p:ph type="sldNum" sz="quarter" idx="4"/>
          </p:nvPr>
        </p:nvSpPr>
        <p:spPr/>
        <p:txBody>
          <a:bodyPr/>
          <a:lstStyle/>
          <a:p>
            <a:fld id="{555933B5-388F-441E-8EE2-DB71F2F8FB0B}" type="slidenum">
              <a:rPr lang="en-US" smtClean="0"/>
              <a:pPr/>
              <a:t>11</a:t>
            </a:fld>
            <a:endParaRPr lang="en-US"/>
          </a:p>
        </p:txBody>
      </p:sp>
      <p:sp>
        <p:nvSpPr>
          <p:cNvPr id="5" name="Content Placeholder 2">
            <a:extLst>
              <a:ext uri="{FF2B5EF4-FFF2-40B4-BE49-F238E27FC236}">
                <a16:creationId xmlns:a16="http://schemas.microsoft.com/office/drawing/2014/main" id="{D0A82FCF-CA64-4341-8791-2FC81EEC9C46}"/>
              </a:ext>
            </a:extLst>
          </p:cNvPr>
          <p:cNvSpPr txBox="1">
            <a:spLocks/>
          </p:cNvSpPr>
          <p:nvPr/>
        </p:nvSpPr>
        <p:spPr>
          <a:xfrm>
            <a:off x="307548" y="2334863"/>
            <a:ext cx="8534400" cy="292826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b="1">
                <a:latin typeface="Arial" panose="020B0604020202020204" pitchFamily="34" charset="0"/>
                <a:cs typeface="Arial" panose="020B0604020202020204" pitchFamily="34" charset="0"/>
              </a:rPr>
              <a:t>Gender Identity</a:t>
            </a:r>
            <a:endParaRPr lang="en-US">
              <a:latin typeface="Arial" panose="020B0604020202020204" pitchFamily="34" charset="0"/>
              <a:cs typeface="Arial" panose="020B0604020202020204" pitchFamily="34" charset="0"/>
            </a:endParaRPr>
          </a:p>
          <a:p>
            <a:r>
              <a:rPr lang="en-US" sz="2400">
                <a:latin typeface="Arial" panose="020B0604020202020204" pitchFamily="34" charset="0"/>
                <a:cs typeface="Arial" panose="020B0604020202020204" pitchFamily="34" charset="0"/>
              </a:rPr>
              <a:t>Refers to the internal perception of one’s gender, and how they view themselves </a:t>
            </a:r>
          </a:p>
          <a:p>
            <a:endParaRPr lang="en-US" sz="1100">
              <a:latin typeface="Arial" panose="020B0604020202020204" pitchFamily="34" charset="0"/>
              <a:cs typeface="Arial" panose="020B0604020202020204" pitchFamily="34" charset="0"/>
            </a:endParaRPr>
          </a:p>
          <a:p>
            <a:r>
              <a:rPr lang="en-US" sz="2400">
                <a:latin typeface="Arial" panose="020B0604020202020204" pitchFamily="34" charset="0"/>
                <a:cs typeface="Arial" panose="020B0604020202020204" pitchFamily="34" charset="0"/>
              </a:rPr>
              <a:t>Common identity labels: man, woman, genderqueer, trans</a:t>
            </a:r>
          </a:p>
          <a:p>
            <a:endParaRPr lang="en-US" sz="1100">
              <a:latin typeface="Arial" panose="020B0604020202020204" pitchFamily="34" charset="0"/>
              <a:cs typeface="Arial" panose="020B0604020202020204" pitchFamily="34" charset="0"/>
            </a:endParaRPr>
          </a:p>
          <a:p>
            <a:r>
              <a:rPr lang="en-US" sz="2400">
                <a:latin typeface="Arial" panose="020B0604020202020204" pitchFamily="34" charset="0"/>
                <a:cs typeface="Arial" panose="020B0604020202020204" pitchFamily="34" charset="0"/>
              </a:rPr>
              <a:t>Often confused with sex assigned at birth</a:t>
            </a:r>
          </a:p>
          <a:p>
            <a:pPr marL="114300" indent="0">
              <a:buFont typeface="Arial" pitchFamily="34" charset="0"/>
              <a:buNone/>
            </a:pPr>
            <a:endParaRPr lang="en-US" sz="2400">
              <a:latin typeface="Segoe UI Semibold" panose="020B0702040204020203" pitchFamily="34" charset="0"/>
              <a:cs typeface="Segoe UI Semibold" panose="020B0702040204020203" pitchFamily="34" charset="0"/>
            </a:endParaRPr>
          </a:p>
        </p:txBody>
      </p:sp>
      <p:sp>
        <p:nvSpPr>
          <p:cNvPr id="6" name="Title 4">
            <a:extLst>
              <a:ext uri="{FF2B5EF4-FFF2-40B4-BE49-F238E27FC236}">
                <a16:creationId xmlns:a16="http://schemas.microsoft.com/office/drawing/2014/main" id="{45E9EDF9-B87A-4C4D-943B-E1EA454C3429}"/>
              </a:ext>
            </a:extLst>
          </p:cNvPr>
          <p:cNvSpPr txBox="1">
            <a:spLocks/>
          </p:cNvSpPr>
          <p:nvPr/>
        </p:nvSpPr>
        <p:spPr>
          <a:xfrm>
            <a:off x="337236" y="1371600"/>
            <a:ext cx="8534400" cy="9477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LGBTQ+ Terminology</a:t>
            </a:r>
          </a:p>
        </p:txBody>
      </p:sp>
    </p:spTree>
    <p:extLst>
      <p:ext uri="{BB962C8B-B14F-4D97-AF65-F5344CB8AC3E}">
        <p14:creationId xmlns:p14="http://schemas.microsoft.com/office/powerpoint/2010/main" val="1148274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7F014D-AFF7-4D44-9E2F-DCEDB671F93C}"/>
              </a:ext>
            </a:extLst>
          </p:cNvPr>
          <p:cNvSpPr>
            <a:spLocks noGrp="1"/>
          </p:cNvSpPr>
          <p:nvPr>
            <p:ph type="sldNum" sz="quarter" idx="4"/>
          </p:nvPr>
        </p:nvSpPr>
        <p:spPr/>
        <p:txBody>
          <a:bodyPr/>
          <a:lstStyle/>
          <a:p>
            <a:fld id="{555933B5-388F-441E-8EE2-DB71F2F8FB0B}" type="slidenum">
              <a:rPr lang="en-US" smtClean="0"/>
              <a:pPr/>
              <a:t>12</a:t>
            </a:fld>
            <a:endParaRPr lang="en-US"/>
          </a:p>
        </p:txBody>
      </p:sp>
      <p:sp>
        <p:nvSpPr>
          <p:cNvPr id="5" name="Content Placeholder 2">
            <a:extLst>
              <a:ext uri="{FF2B5EF4-FFF2-40B4-BE49-F238E27FC236}">
                <a16:creationId xmlns:a16="http://schemas.microsoft.com/office/drawing/2014/main" id="{0955A133-4B36-47D5-8572-59D13F1DC59B}"/>
              </a:ext>
            </a:extLst>
          </p:cNvPr>
          <p:cNvSpPr>
            <a:spLocks noGrp="1"/>
          </p:cNvSpPr>
          <p:nvPr>
            <p:ph sz="half" idx="1"/>
          </p:nvPr>
        </p:nvSpPr>
        <p:spPr>
          <a:xfrm>
            <a:off x="337236" y="1938339"/>
            <a:ext cx="8273364" cy="4071265"/>
          </a:xfrm>
        </p:spPr>
        <p:txBody>
          <a:bodyPr vert="horz" lIns="91440" tIns="45720" rIns="91440" bIns="45720" rtlCol="0" anchor="t">
            <a:noAutofit/>
          </a:bodyPr>
          <a:lstStyle/>
          <a:p>
            <a:pPr marL="0" indent="0">
              <a:buNone/>
            </a:pPr>
            <a:r>
              <a:rPr lang="en-US" b="1">
                <a:latin typeface="Arial"/>
                <a:cs typeface="Arial"/>
              </a:rPr>
              <a:t>Gender Expression</a:t>
            </a:r>
            <a:endParaRPr lang="en-US">
              <a:latin typeface="Arial"/>
              <a:cs typeface="Arial"/>
            </a:endParaRPr>
          </a:p>
          <a:p>
            <a:r>
              <a:rPr lang="en-US" sz="2200">
                <a:latin typeface="Arial"/>
                <a:cs typeface="Arial"/>
              </a:rPr>
              <a:t>The way in which someone expresses gender outwardly. </a:t>
            </a:r>
            <a:endParaRPr lang="en-US" sz="2200">
              <a:latin typeface="Arial" panose="020B0604020202020204" pitchFamily="34" charset="0"/>
              <a:cs typeface="Arial" panose="020B0604020202020204" pitchFamily="34" charset="0"/>
            </a:endParaRPr>
          </a:p>
          <a:p>
            <a:r>
              <a:rPr lang="en-US" sz="2200">
                <a:latin typeface="Arial"/>
                <a:cs typeface="Arial"/>
              </a:rPr>
              <a:t>Gender expression doesn’t necessarily align with gender identity. </a:t>
            </a:r>
            <a:endParaRPr lang="en-US" sz="220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200">
                <a:latin typeface="Arial"/>
                <a:cs typeface="Arial"/>
              </a:rPr>
              <a:t>Society dictates many ways in which gender is expressed. </a:t>
            </a:r>
            <a:endParaRPr lang="en-US" sz="2200">
              <a:latin typeface="Arial" panose="020B0604020202020204" pitchFamily="34" charset="0"/>
              <a:cs typeface="Arial" panose="020B0604020202020204" pitchFamily="34" charset="0"/>
            </a:endParaRPr>
          </a:p>
          <a:p>
            <a:r>
              <a:rPr lang="en-US" sz="2200">
                <a:latin typeface="Arial"/>
                <a:cs typeface="Arial"/>
              </a:rPr>
              <a:t>Expression through: clothing, jewelry, make up, hair length, and nail length, vocal expression, body language, and movement.</a:t>
            </a:r>
          </a:p>
          <a:p>
            <a:r>
              <a:rPr lang="en-US" sz="2200">
                <a:latin typeface="Arial"/>
                <a:cs typeface="Arial"/>
              </a:rPr>
              <a:t>Privilege, depending on comfort and safety </a:t>
            </a:r>
            <a:endParaRPr lang="en-US" sz="2200">
              <a:latin typeface="Arial" panose="020B0604020202020204" pitchFamily="34" charset="0"/>
              <a:cs typeface="Arial" panose="020B0604020202020204" pitchFamily="34" charset="0"/>
            </a:endParaRPr>
          </a:p>
          <a:p>
            <a:pPr marL="457200" lvl="1" indent="0">
              <a:buNone/>
            </a:pPr>
            <a:endParaRPr lang="en-US" sz="1200">
              <a:latin typeface="Segoe UI Semibold"/>
              <a:cs typeface="Segoe UI Semibold"/>
            </a:endParaRPr>
          </a:p>
          <a:p>
            <a:pPr marL="457200" lvl="1" indent="0">
              <a:buNone/>
            </a:pPr>
            <a:r>
              <a:rPr lang="en-US" sz="1200">
                <a:latin typeface="Segoe UI Semibold"/>
                <a:cs typeface="Segoe UI Semibold"/>
              </a:rPr>
              <a:t>Adapted from The Trevor Project Lifeguard Curriculum</a:t>
            </a:r>
            <a:endParaRPr lang="en-US" b="1" u="sng">
              <a:latin typeface="Segoe UI Semibold"/>
              <a:cs typeface="Segoe UI Semibold"/>
            </a:endParaRPr>
          </a:p>
        </p:txBody>
      </p:sp>
      <p:sp>
        <p:nvSpPr>
          <p:cNvPr id="6" name="Title 4">
            <a:extLst>
              <a:ext uri="{FF2B5EF4-FFF2-40B4-BE49-F238E27FC236}">
                <a16:creationId xmlns:a16="http://schemas.microsoft.com/office/drawing/2014/main" id="{ACC385F2-6469-4D2B-A0DC-AEFE133A302D}"/>
              </a:ext>
            </a:extLst>
          </p:cNvPr>
          <p:cNvSpPr>
            <a:spLocks noGrp="1"/>
          </p:cNvSpPr>
          <p:nvPr>
            <p:ph type="title"/>
          </p:nvPr>
        </p:nvSpPr>
        <p:spPr>
          <a:xfrm>
            <a:off x="638151" y="990601"/>
            <a:ext cx="7671533" cy="947738"/>
          </a:xfrm>
        </p:spPr>
        <p:txBody>
          <a:bodyPr/>
          <a:lstStyle/>
          <a:p>
            <a:r>
              <a:rPr lang="en-US">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LGBTQ+ Terminology</a:t>
            </a:r>
          </a:p>
        </p:txBody>
      </p:sp>
    </p:spTree>
    <p:extLst>
      <p:ext uri="{BB962C8B-B14F-4D97-AF65-F5344CB8AC3E}">
        <p14:creationId xmlns:p14="http://schemas.microsoft.com/office/powerpoint/2010/main" val="378290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7F014D-AFF7-4D44-9E2F-DCEDB671F93C}"/>
              </a:ext>
            </a:extLst>
          </p:cNvPr>
          <p:cNvSpPr>
            <a:spLocks noGrp="1"/>
          </p:cNvSpPr>
          <p:nvPr>
            <p:ph type="sldNum" sz="quarter" idx="4"/>
          </p:nvPr>
        </p:nvSpPr>
        <p:spPr/>
        <p:txBody>
          <a:bodyPr/>
          <a:lstStyle/>
          <a:p>
            <a:fld id="{555933B5-388F-441E-8EE2-DB71F2F8FB0B}" type="slidenum">
              <a:rPr lang="en-US" smtClean="0"/>
              <a:pPr/>
              <a:t>13</a:t>
            </a:fld>
            <a:endParaRPr lang="en-US"/>
          </a:p>
        </p:txBody>
      </p:sp>
      <p:sp>
        <p:nvSpPr>
          <p:cNvPr id="5" name="Content Placeholder 2">
            <a:extLst>
              <a:ext uri="{FF2B5EF4-FFF2-40B4-BE49-F238E27FC236}">
                <a16:creationId xmlns:a16="http://schemas.microsoft.com/office/drawing/2014/main" id="{14157C47-8727-4095-ACE8-1E9AF9380AFF}"/>
              </a:ext>
            </a:extLst>
          </p:cNvPr>
          <p:cNvSpPr>
            <a:spLocks noGrp="1"/>
          </p:cNvSpPr>
          <p:nvPr>
            <p:ph sz="half" idx="1"/>
          </p:nvPr>
        </p:nvSpPr>
        <p:spPr>
          <a:xfrm>
            <a:off x="152400" y="1524000"/>
            <a:ext cx="9580203" cy="4561803"/>
          </a:xfrm>
        </p:spPr>
        <p:txBody>
          <a:bodyPr>
            <a:noAutofit/>
          </a:bodyPr>
          <a:lstStyle/>
          <a:p>
            <a:pPr marL="0" indent="0">
              <a:buNone/>
            </a:pPr>
            <a:r>
              <a:rPr lang="en-US" b="1">
                <a:latin typeface="Arial" panose="020B0604020202020204" pitchFamily="34" charset="0"/>
                <a:cs typeface="Arial" panose="020B0604020202020204" pitchFamily="34" charset="0"/>
              </a:rPr>
              <a:t>Sexual Orientation</a:t>
            </a:r>
            <a:endParaRPr lang="en-US">
              <a:latin typeface="Arial" panose="020B0604020202020204" pitchFamily="34" charset="0"/>
              <a:cs typeface="Arial" panose="020B0604020202020204" pitchFamily="34" charset="0"/>
            </a:endParaRPr>
          </a:p>
          <a:p>
            <a:r>
              <a:rPr lang="en-US" sz="2200">
                <a:latin typeface="Arial" panose="020B0604020202020204" pitchFamily="34" charset="0"/>
                <a:cs typeface="Arial" panose="020B0604020202020204" pitchFamily="34" charset="0"/>
              </a:rPr>
              <a:t>Who we are sexually attracted to physically</a:t>
            </a:r>
          </a:p>
          <a:p>
            <a:endParaRPr lang="en-US" sz="2000">
              <a:latin typeface="Arial" panose="020B0604020202020204" pitchFamily="34" charset="0"/>
              <a:cs typeface="Arial" panose="020B0604020202020204" pitchFamily="34" charset="0"/>
            </a:endParaRPr>
          </a:p>
          <a:p>
            <a:r>
              <a:rPr lang="en-US" sz="2200">
                <a:latin typeface="Arial" panose="020B0604020202020204" pitchFamily="34" charset="0"/>
                <a:cs typeface="Arial" panose="020B0604020202020204" pitchFamily="34" charset="0"/>
              </a:rPr>
              <a:t>Separate construct from </a:t>
            </a:r>
            <a:r>
              <a:rPr lang="en-US" sz="2200" u="sng">
                <a:latin typeface="Arial" panose="020B0604020202020204" pitchFamily="34" charset="0"/>
                <a:cs typeface="Arial" panose="020B0604020202020204" pitchFamily="34" charset="0"/>
              </a:rPr>
              <a:t>gender identity </a:t>
            </a:r>
          </a:p>
          <a:p>
            <a:endParaRPr lang="en-US" sz="2000" b="1">
              <a:latin typeface="Arial" panose="020B0604020202020204" pitchFamily="34" charset="0"/>
              <a:cs typeface="Arial" panose="020B0604020202020204" pitchFamily="34" charset="0"/>
            </a:endParaRPr>
          </a:p>
          <a:p>
            <a:r>
              <a:rPr lang="en-US" sz="2200" b="1">
                <a:latin typeface="Arial" panose="020B0604020202020204" pitchFamily="34" charset="0"/>
                <a:cs typeface="Arial" panose="020B0604020202020204" pitchFamily="34" charset="0"/>
              </a:rPr>
              <a:t>Self-determined</a:t>
            </a:r>
            <a:r>
              <a:rPr lang="en-US" sz="2200">
                <a:latin typeface="Arial" panose="020B0604020202020204" pitchFamily="34" charset="0"/>
                <a:cs typeface="Arial" panose="020B0604020202020204" pitchFamily="34" charset="0"/>
              </a:rPr>
              <a:t>. There’s no way to discern someone’s sexual orientation unless they share it with you. </a:t>
            </a:r>
          </a:p>
          <a:p>
            <a:endParaRPr lang="en-US" sz="2000">
              <a:latin typeface="Arial" panose="020B0604020202020204" pitchFamily="34" charset="0"/>
              <a:cs typeface="Arial" panose="020B0604020202020204" pitchFamily="34" charset="0"/>
            </a:endParaRPr>
          </a:p>
          <a:p>
            <a:r>
              <a:rPr lang="en-US" sz="2200">
                <a:latin typeface="Arial" panose="020B0604020202020204" pitchFamily="34" charset="0"/>
                <a:cs typeface="Arial" panose="020B0604020202020204" pitchFamily="34" charset="0"/>
              </a:rPr>
              <a:t>Sexual </a:t>
            </a:r>
            <a:r>
              <a:rPr lang="en-US" sz="2200" b="1">
                <a:latin typeface="Arial" panose="020B0604020202020204" pitchFamily="34" charset="0"/>
                <a:cs typeface="Arial" panose="020B0604020202020204" pitchFamily="34" charset="0"/>
              </a:rPr>
              <a:t>behavior</a:t>
            </a:r>
            <a:r>
              <a:rPr lang="en-US" sz="2200">
                <a:latin typeface="Arial" panose="020B0604020202020204" pitchFamily="34" charset="0"/>
                <a:cs typeface="Arial" panose="020B0604020202020204" pitchFamily="34" charset="0"/>
              </a:rPr>
              <a:t> also does not necessarily reflect a person’s sexual orientation. </a:t>
            </a:r>
          </a:p>
        </p:txBody>
      </p:sp>
      <p:sp>
        <p:nvSpPr>
          <p:cNvPr id="6" name="Title 4">
            <a:extLst>
              <a:ext uri="{FF2B5EF4-FFF2-40B4-BE49-F238E27FC236}">
                <a16:creationId xmlns:a16="http://schemas.microsoft.com/office/drawing/2014/main" id="{D8A5F051-92F3-431D-953A-C6556C3105CF}"/>
              </a:ext>
            </a:extLst>
          </p:cNvPr>
          <p:cNvSpPr>
            <a:spLocks noGrp="1"/>
          </p:cNvSpPr>
          <p:nvPr>
            <p:ph type="title"/>
          </p:nvPr>
        </p:nvSpPr>
        <p:spPr>
          <a:xfrm>
            <a:off x="304800" y="576262"/>
            <a:ext cx="8534400" cy="947738"/>
          </a:xfrm>
        </p:spPr>
        <p:txBody>
          <a:bodyPr/>
          <a:lstStyle/>
          <a:p>
            <a:r>
              <a:rPr lang="en-US">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LGBTQ+ Terminology</a:t>
            </a:r>
          </a:p>
        </p:txBody>
      </p:sp>
    </p:spTree>
    <p:extLst>
      <p:ext uri="{BB962C8B-B14F-4D97-AF65-F5344CB8AC3E}">
        <p14:creationId xmlns:p14="http://schemas.microsoft.com/office/powerpoint/2010/main" val="185736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1956626-48F9-40B5-AAA2-1A1BBD9A5D0E}"/>
              </a:ext>
            </a:extLst>
          </p:cNvPr>
          <p:cNvSpPr>
            <a:spLocks noGrp="1"/>
          </p:cNvSpPr>
          <p:nvPr>
            <p:ph type="sldNum" sz="quarter" idx="4"/>
          </p:nvPr>
        </p:nvSpPr>
        <p:spPr/>
        <p:txBody>
          <a:bodyPr/>
          <a:lstStyle/>
          <a:p>
            <a:fld id="{555933B5-388F-441E-8EE2-DB71F2F8FB0B}" type="slidenum">
              <a:rPr lang="en-US" smtClean="0"/>
              <a:pPr/>
              <a:t>14</a:t>
            </a:fld>
            <a:endParaRPr lang="en-US"/>
          </a:p>
        </p:txBody>
      </p:sp>
      <p:sp>
        <p:nvSpPr>
          <p:cNvPr id="5" name="Title 7">
            <a:extLst>
              <a:ext uri="{FF2B5EF4-FFF2-40B4-BE49-F238E27FC236}">
                <a16:creationId xmlns:a16="http://schemas.microsoft.com/office/drawing/2014/main" id="{DE57EA1F-A07D-40C5-897B-D90E3BC2F440}"/>
              </a:ext>
            </a:extLst>
          </p:cNvPr>
          <p:cNvSpPr>
            <a:spLocks noGrp="1"/>
          </p:cNvSpPr>
          <p:nvPr>
            <p:ph type="title"/>
          </p:nvPr>
        </p:nvSpPr>
        <p:spPr>
          <a:xfrm>
            <a:off x="-41694" y="804474"/>
            <a:ext cx="9040399" cy="947738"/>
          </a:xfrm>
        </p:spPr>
        <p:txBody>
          <a:bodyPr>
            <a:normAutofit/>
          </a:bodyPr>
          <a:lstStyle/>
          <a:p>
            <a:r>
              <a:rPr lang="en-US">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Transgender-Specific Terminology</a:t>
            </a:r>
          </a:p>
        </p:txBody>
      </p:sp>
      <p:sp>
        <p:nvSpPr>
          <p:cNvPr id="6" name="Content Placeholder 8">
            <a:extLst>
              <a:ext uri="{FF2B5EF4-FFF2-40B4-BE49-F238E27FC236}">
                <a16:creationId xmlns:a16="http://schemas.microsoft.com/office/drawing/2014/main" id="{8E7436BB-1EB2-4CF9-8194-2D23F35FF07D}"/>
              </a:ext>
            </a:extLst>
          </p:cNvPr>
          <p:cNvSpPr>
            <a:spLocks noGrp="1"/>
          </p:cNvSpPr>
          <p:nvPr>
            <p:ph sz="half" idx="1"/>
          </p:nvPr>
        </p:nvSpPr>
        <p:spPr>
          <a:xfrm>
            <a:off x="27709" y="1813602"/>
            <a:ext cx="7420071" cy="4751043"/>
          </a:xfrm>
        </p:spPr>
        <p:txBody>
          <a:bodyPr vert="horz" lIns="91440" tIns="45720" rIns="91440" bIns="45720" rtlCol="0" anchor="t">
            <a:normAutofit fontScale="92500" lnSpcReduction="10000"/>
          </a:bodyPr>
          <a:lstStyle/>
          <a:p>
            <a:pPr marL="0" indent="0">
              <a:buNone/>
            </a:pPr>
            <a:r>
              <a:rPr lang="en-US" sz="2600" b="1" u="sng">
                <a:effectLst>
                  <a:outerShdw blurRad="38100" dist="38100" dir="2700000" algn="tl">
                    <a:srgbClr val="000000">
                      <a:alpha val="43137"/>
                    </a:srgbClr>
                  </a:outerShdw>
                </a:effectLst>
                <a:latin typeface="Segoe UI Semibold"/>
                <a:cs typeface="Segoe UI Semibold"/>
              </a:rPr>
              <a:t>Transgender</a:t>
            </a:r>
            <a:r>
              <a:rPr lang="en-US" sz="2600" b="1">
                <a:latin typeface="Segoe UI Semibold"/>
                <a:cs typeface="Segoe UI Semibold"/>
              </a:rPr>
              <a:t>- </a:t>
            </a:r>
            <a:r>
              <a:rPr lang="en-US" sz="2600">
                <a:latin typeface="Segoe UI Semibold"/>
                <a:cs typeface="Segoe UI Semibold"/>
              </a:rPr>
              <a:t>An umbrella term for people whose gender identity does not correspond with the sex they were assigned at birth. </a:t>
            </a:r>
            <a:endParaRPr lang="en-US" sz="2600">
              <a:latin typeface="Segoe UI Semibold" panose="020B0702040204020203" pitchFamily="34" charset="0"/>
              <a:cs typeface="Segoe UI Semibold" panose="020B0702040204020203" pitchFamily="34" charset="0"/>
            </a:endParaRPr>
          </a:p>
          <a:p>
            <a:pPr marL="0" indent="0">
              <a:buNone/>
            </a:pPr>
            <a:endParaRPr lang="en-US" sz="2400">
              <a:latin typeface="Segoe UI Semibold" panose="020B0702040204020203" pitchFamily="34" charset="0"/>
              <a:cs typeface="Segoe UI Semibold" panose="020B0702040204020203" pitchFamily="34" charset="0"/>
            </a:endParaRPr>
          </a:p>
          <a:p>
            <a:pPr marL="0" indent="0">
              <a:buNone/>
            </a:pPr>
            <a:r>
              <a:rPr lang="en-US" sz="2600" b="1" u="sng">
                <a:effectLst>
                  <a:outerShdw blurRad="38100" dist="38100" dir="2700000" algn="tl">
                    <a:srgbClr val="000000">
                      <a:alpha val="43137"/>
                    </a:srgbClr>
                  </a:outerShdw>
                </a:effectLst>
                <a:latin typeface="Segoe UI Semibold"/>
                <a:cs typeface="Segoe UI Semibold"/>
              </a:rPr>
              <a:t>Cisgender</a:t>
            </a:r>
            <a:r>
              <a:rPr lang="en-US" sz="2600">
                <a:latin typeface="Segoe UI Semibold"/>
                <a:cs typeface="Segoe UI Semibold"/>
              </a:rPr>
              <a:t> - Person whose gender identity and sex assigned at birth align. </a:t>
            </a:r>
            <a:endParaRPr lang="en-US" sz="2600">
              <a:latin typeface="Segoe UI Semibold" panose="020B0702040204020203" pitchFamily="34" charset="0"/>
              <a:cs typeface="Segoe UI Semibold" panose="020B0702040204020203" pitchFamily="34" charset="0"/>
            </a:endParaRPr>
          </a:p>
          <a:p>
            <a:r>
              <a:rPr lang="en-US" sz="2600" u="sng">
                <a:latin typeface="Segoe UI Semibold"/>
                <a:cs typeface="Segoe UI Semibold"/>
              </a:rPr>
              <a:t>Cisnormativity</a:t>
            </a:r>
            <a:r>
              <a:rPr lang="en-US" sz="2600">
                <a:latin typeface="Segoe UI Semibold"/>
                <a:cs typeface="Segoe UI Semibold"/>
              </a:rPr>
              <a:t>: We often assume all/most people are cisgender </a:t>
            </a:r>
            <a:endParaRPr lang="en-US" sz="2600">
              <a:latin typeface="Segoe UI Semibold" panose="020B0702040204020203" pitchFamily="34" charset="0"/>
              <a:cs typeface="Segoe UI Semibold" panose="020B0702040204020203" pitchFamily="34" charset="0"/>
            </a:endParaRPr>
          </a:p>
          <a:p>
            <a:pPr marL="0" indent="0">
              <a:buNone/>
            </a:pPr>
            <a:endParaRPr lang="en-US" sz="2400">
              <a:latin typeface="Segoe UI Semibold" panose="020B0702040204020203" pitchFamily="34" charset="0"/>
              <a:cs typeface="Segoe UI Semibold" panose="020B0702040204020203" pitchFamily="34" charset="0"/>
            </a:endParaRPr>
          </a:p>
          <a:p>
            <a:pPr marL="0" indent="0">
              <a:buNone/>
            </a:pPr>
            <a:r>
              <a:rPr lang="en-US" sz="2600" b="1" u="sng">
                <a:effectLst>
                  <a:outerShdw blurRad="38100" dist="38100" dir="2700000" algn="tl">
                    <a:srgbClr val="000000">
                      <a:alpha val="43137"/>
                    </a:srgbClr>
                  </a:outerShdw>
                </a:effectLst>
                <a:latin typeface="Segoe UI Semibold"/>
                <a:cs typeface="Segoe UI Semibold"/>
              </a:rPr>
              <a:t>Non-Binary</a:t>
            </a:r>
            <a:r>
              <a:rPr lang="en-US" sz="2600">
                <a:latin typeface="Segoe UI Semibold"/>
                <a:cs typeface="Segoe UI Semibold"/>
              </a:rPr>
              <a:t> - Gender identity that falls outside the binary of male and female.</a:t>
            </a:r>
          </a:p>
          <a:p>
            <a:pPr marL="0" indent="0">
              <a:buNone/>
            </a:pPr>
            <a:br>
              <a:rPr lang="en-US" sz="2600">
                <a:latin typeface="Segoe UI Semibold" panose="020B0702040204020203" pitchFamily="34" charset="0"/>
                <a:cs typeface="Segoe UI Semibold" panose="020B0702040204020203" pitchFamily="34" charset="0"/>
              </a:rPr>
            </a:br>
            <a:endParaRPr lang="en-US" sz="2600">
              <a:latin typeface="Segoe UI Semibold" panose="020B0702040204020203" pitchFamily="34" charset="0"/>
              <a:cs typeface="Segoe UI Semibold" panose="020B0702040204020203" pitchFamily="34" charset="0"/>
            </a:endParaRPr>
          </a:p>
          <a:p>
            <a:pPr marL="0" lvl="1" indent="0">
              <a:buNone/>
            </a:pPr>
            <a:endParaRPr lang="en-US" sz="2600">
              <a:latin typeface="Segoe UI Semibold" panose="020B0702040204020203" pitchFamily="34" charset="0"/>
              <a:cs typeface="Segoe UI Semibold" panose="020B0702040204020203" pitchFamily="34" charset="0"/>
            </a:endParaRPr>
          </a:p>
          <a:p>
            <a:endParaRPr lang="en-US" sz="2000" b="1">
              <a:latin typeface="Segoe UI Semibold" panose="020B0702040204020203" pitchFamily="34" charset="0"/>
              <a:cs typeface="Segoe UI Semibold" panose="020B0702040204020203" pitchFamily="34" charset="0"/>
            </a:endParaRPr>
          </a:p>
        </p:txBody>
      </p:sp>
      <p:pic>
        <p:nvPicPr>
          <p:cNvPr id="7" name="Picture 6">
            <a:extLst>
              <a:ext uri="{FF2B5EF4-FFF2-40B4-BE49-F238E27FC236}">
                <a16:creationId xmlns:a16="http://schemas.microsoft.com/office/drawing/2014/main" id="{1EF4883D-C3DE-4CBE-AC2E-7522D6D1B7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8350" y="1841311"/>
            <a:ext cx="1468251" cy="900411"/>
          </a:xfrm>
          <a:prstGeom prst="rect">
            <a:avLst/>
          </a:prstGeom>
        </p:spPr>
      </p:pic>
      <p:pic>
        <p:nvPicPr>
          <p:cNvPr id="2" name="Picture 1"/>
          <p:cNvPicPr>
            <a:picLocks noChangeAspect="1"/>
          </p:cNvPicPr>
          <p:nvPr/>
        </p:nvPicPr>
        <p:blipFill rotWithShape="1">
          <a:blip r:embed="rId4"/>
          <a:srcRect t="5868" r="3655" b="6111"/>
          <a:stretch/>
        </p:blipFill>
        <p:spPr>
          <a:xfrm>
            <a:off x="7495736" y="4724400"/>
            <a:ext cx="1502969" cy="855178"/>
          </a:xfrm>
          <a:prstGeom prst="rect">
            <a:avLst/>
          </a:prstGeom>
        </p:spPr>
      </p:pic>
    </p:spTree>
    <p:extLst>
      <p:ext uri="{BB962C8B-B14F-4D97-AF65-F5344CB8AC3E}">
        <p14:creationId xmlns:p14="http://schemas.microsoft.com/office/powerpoint/2010/main" val="1178255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1956626-48F9-40B5-AAA2-1A1BBD9A5D0E}"/>
              </a:ext>
            </a:extLst>
          </p:cNvPr>
          <p:cNvSpPr>
            <a:spLocks noGrp="1"/>
          </p:cNvSpPr>
          <p:nvPr>
            <p:ph type="sldNum" sz="quarter" idx="4"/>
          </p:nvPr>
        </p:nvSpPr>
        <p:spPr/>
        <p:txBody>
          <a:bodyPr/>
          <a:lstStyle/>
          <a:p>
            <a:fld id="{555933B5-388F-441E-8EE2-DB71F2F8FB0B}" type="slidenum">
              <a:rPr lang="en-US" smtClean="0"/>
              <a:pPr/>
              <a:t>15</a:t>
            </a:fld>
            <a:endParaRPr lang="en-US"/>
          </a:p>
        </p:txBody>
      </p:sp>
      <p:sp>
        <p:nvSpPr>
          <p:cNvPr id="5" name="Title 7">
            <a:extLst>
              <a:ext uri="{FF2B5EF4-FFF2-40B4-BE49-F238E27FC236}">
                <a16:creationId xmlns:a16="http://schemas.microsoft.com/office/drawing/2014/main" id="{9039BD10-A7C6-48BE-AF74-F9818A487102}"/>
              </a:ext>
            </a:extLst>
          </p:cNvPr>
          <p:cNvSpPr>
            <a:spLocks noGrp="1"/>
          </p:cNvSpPr>
          <p:nvPr>
            <p:ph type="title"/>
          </p:nvPr>
        </p:nvSpPr>
        <p:spPr>
          <a:xfrm>
            <a:off x="152400" y="866952"/>
            <a:ext cx="8382000" cy="869619"/>
          </a:xfrm>
        </p:spPr>
        <p:txBody>
          <a:bodyPr>
            <a:normAutofit fontScale="90000"/>
          </a:bodyPr>
          <a:lstStyle/>
          <a:p>
            <a:r>
              <a:rPr lang="en-US">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Transgender-Specific Terminology</a:t>
            </a:r>
          </a:p>
        </p:txBody>
      </p:sp>
      <p:sp>
        <p:nvSpPr>
          <p:cNvPr id="6" name="Content Placeholder 8">
            <a:extLst>
              <a:ext uri="{FF2B5EF4-FFF2-40B4-BE49-F238E27FC236}">
                <a16:creationId xmlns:a16="http://schemas.microsoft.com/office/drawing/2014/main" id="{32E3D218-4636-4F7C-A731-1B0F557A36C2}"/>
              </a:ext>
            </a:extLst>
          </p:cNvPr>
          <p:cNvSpPr>
            <a:spLocks noGrp="1"/>
          </p:cNvSpPr>
          <p:nvPr>
            <p:ph sz="half" idx="1"/>
          </p:nvPr>
        </p:nvSpPr>
        <p:spPr>
          <a:xfrm>
            <a:off x="542086" y="1736571"/>
            <a:ext cx="7992314" cy="4359429"/>
          </a:xfrm>
        </p:spPr>
        <p:txBody>
          <a:bodyPr>
            <a:normAutofit/>
          </a:bodyPr>
          <a:lstStyle/>
          <a:p>
            <a:pPr marL="0" indent="0">
              <a:buNone/>
            </a:pPr>
            <a:r>
              <a:rPr lang="en-US" sz="2600" b="1" u="sng">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Transition</a:t>
            </a:r>
          </a:p>
          <a:p>
            <a:pPr lvl="1"/>
            <a:r>
              <a:rPr lang="en-US" sz="2200" b="1">
                <a:latin typeface="Segoe UI Semibold" panose="020B0702040204020203" pitchFamily="34" charset="0"/>
                <a:cs typeface="Segoe UI Semibold" panose="020B0702040204020203" pitchFamily="34" charset="0"/>
              </a:rPr>
              <a:t>Social Transition: Coming out, Name Change, Pronouns Change, Change of Appearance, Gender Affirming Gear</a:t>
            </a:r>
          </a:p>
          <a:p>
            <a:pPr lvl="1"/>
            <a:endParaRPr lang="en-US" sz="1600" b="1">
              <a:latin typeface="Segoe UI Semibold" panose="020B0702040204020203" pitchFamily="34" charset="0"/>
              <a:cs typeface="Segoe UI Semibold" panose="020B0702040204020203" pitchFamily="34" charset="0"/>
            </a:endParaRPr>
          </a:p>
          <a:p>
            <a:pPr lvl="1"/>
            <a:r>
              <a:rPr lang="en-US" sz="2200" b="1">
                <a:latin typeface="Segoe UI Semibold" panose="020B0702040204020203" pitchFamily="34" charset="0"/>
                <a:cs typeface="Segoe UI Semibold" panose="020B0702040204020203" pitchFamily="34" charset="0"/>
              </a:rPr>
              <a:t>Medical Transition: Hormone Blockers, </a:t>
            </a:r>
            <a:r>
              <a:rPr lang="en-US" sz="2200">
                <a:latin typeface="Segoe UI Semibold" panose="020B0702040204020203" pitchFamily="34" charset="0"/>
                <a:cs typeface="Segoe UI Semibold" panose="020B0702040204020203" pitchFamily="34" charset="0"/>
              </a:rPr>
              <a:t>Hormone Replacement Therapy (HRT), Surgery </a:t>
            </a:r>
          </a:p>
          <a:p>
            <a:pPr marL="457200" lvl="1" indent="0">
              <a:buNone/>
            </a:pPr>
            <a:endParaRPr lang="en-US" sz="2200">
              <a:latin typeface="Segoe UI Semibold" panose="020B0702040204020203" pitchFamily="34" charset="0"/>
              <a:cs typeface="Segoe UI Semibold" panose="020B0702040204020203" pitchFamily="34" charset="0"/>
            </a:endParaRPr>
          </a:p>
          <a:p>
            <a:pPr lvl="1"/>
            <a:r>
              <a:rPr lang="en-US" sz="2200" b="1" u="sng">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Gender Affirmation Surgery</a:t>
            </a:r>
            <a:r>
              <a:rPr lang="en-US" sz="2200" b="1">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 </a:t>
            </a:r>
          </a:p>
          <a:p>
            <a:pPr lvl="2"/>
            <a:r>
              <a:rPr lang="en-US" sz="2200">
                <a:latin typeface="Segoe UI Semibold" panose="020B0702040204020203" pitchFamily="34" charset="0"/>
                <a:cs typeface="Segoe UI Semibold" panose="020B0702040204020203" pitchFamily="34" charset="0"/>
              </a:rPr>
              <a:t>Refers to doctor-supervised surgical interventions, and is only one aspect of transition.</a:t>
            </a:r>
          </a:p>
          <a:p>
            <a:pPr marL="0" lvl="1" indent="0">
              <a:buNone/>
            </a:pPr>
            <a:endParaRPr lang="en-US" sz="1100">
              <a:latin typeface="Segoe UI Semibold" panose="020B0702040204020203" pitchFamily="34" charset="0"/>
              <a:cs typeface="Segoe UI Semibold" panose="020B0702040204020203" pitchFamily="34" charset="0"/>
            </a:endParaRPr>
          </a:p>
          <a:p>
            <a:pPr marL="0" lvl="1" indent="0">
              <a:buNone/>
            </a:pPr>
            <a:r>
              <a:rPr lang="en-US" sz="1100">
                <a:latin typeface="Segoe UI Semibold" panose="020B0702040204020203" pitchFamily="34" charset="0"/>
                <a:cs typeface="Segoe UI Semibold" panose="020B0702040204020203" pitchFamily="34" charset="0"/>
              </a:rPr>
              <a:t>Adapted from The Trevor Project Lifeguard Curriculum</a:t>
            </a:r>
          </a:p>
          <a:p>
            <a:pPr marL="457200" lvl="1" indent="-457200"/>
            <a:endParaRPr lang="en-US" sz="2600">
              <a:latin typeface="Segoe UI Semibold" panose="020B0702040204020203" pitchFamily="34" charset="0"/>
              <a:cs typeface="Segoe UI Semibold" panose="020B0702040204020203" pitchFamily="34" charset="0"/>
            </a:endParaRPr>
          </a:p>
          <a:p>
            <a:endParaRPr lang="en-US" sz="2000" b="1">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1859424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7F014D-AFF7-4D44-9E2F-DCEDB671F93C}"/>
              </a:ext>
            </a:extLst>
          </p:cNvPr>
          <p:cNvSpPr>
            <a:spLocks noGrp="1"/>
          </p:cNvSpPr>
          <p:nvPr>
            <p:ph type="sldNum" sz="quarter" idx="4"/>
          </p:nvPr>
        </p:nvSpPr>
        <p:spPr/>
        <p:txBody>
          <a:bodyPr/>
          <a:lstStyle/>
          <a:p>
            <a:fld id="{555933B5-388F-441E-8EE2-DB71F2F8FB0B}" type="slidenum">
              <a:rPr lang="en-US" smtClean="0"/>
              <a:pPr/>
              <a:t>16</a:t>
            </a:fld>
            <a:endParaRPr lang="en-US"/>
          </a:p>
        </p:txBody>
      </p:sp>
      <p:sp>
        <p:nvSpPr>
          <p:cNvPr id="5" name="Title 1">
            <a:extLst>
              <a:ext uri="{FF2B5EF4-FFF2-40B4-BE49-F238E27FC236}">
                <a16:creationId xmlns:a16="http://schemas.microsoft.com/office/drawing/2014/main" id="{CD918423-91C0-4DC4-80E9-7B8DAF481FF6}"/>
              </a:ext>
            </a:extLst>
          </p:cNvPr>
          <p:cNvSpPr>
            <a:spLocks noGrp="1"/>
          </p:cNvSpPr>
          <p:nvPr>
            <p:ph type="title"/>
          </p:nvPr>
        </p:nvSpPr>
        <p:spPr>
          <a:xfrm>
            <a:off x="197358" y="1278842"/>
            <a:ext cx="8749284" cy="947738"/>
          </a:xfrm>
        </p:spPr>
        <p:txBody>
          <a:bodyPr>
            <a:normAutofit fontScale="90000"/>
          </a:bodyPr>
          <a:lstStyle/>
          <a:p>
            <a:r>
              <a:rPr lang="en-US">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LGBTQ+ Terminology</a:t>
            </a:r>
            <a:br>
              <a:rPr lang="en-US" u="sng">
                <a:latin typeface="Segoe UI Semibold" panose="020B0702040204020203" pitchFamily="34" charset="0"/>
                <a:cs typeface="Segoe UI Semibold" panose="020B0702040204020203" pitchFamily="34" charset="0"/>
              </a:rPr>
            </a:br>
            <a:endParaRPr lang="en-US" sz="3100">
              <a:latin typeface="Segoe UI Semibold" panose="020B0702040204020203" pitchFamily="34" charset="0"/>
              <a:cs typeface="Segoe UI Semibold" panose="020B0702040204020203" pitchFamily="34" charset="0"/>
            </a:endParaRPr>
          </a:p>
        </p:txBody>
      </p:sp>
      <p:sp>
        <p:nvSpPr>
          <p:cNvPr id="6" name="Content Placeholder 2">
            <a:extLst>
              <a:ext uri="{FF2B5EF4-FFF2-40B4-BE49-F238E27FC236}">
                <a16:creationId xmlns:a16="http://schemas.microsoft.com/office/drawing/2014/main" id="{7D860A41-5575-427F-B8B2-6D89240116EE}"/>
              </a:ext>
            </a:extLst>
          </p:cNvPr>
          <p:cNvSpPr>
            <a:spLocks noGrp="1"/>
          </p:cNvSpPr>
          <p:nvPr>
            <p:ph sz="half" idx="1"/>
          </p:nvPr>
        </p:nvSpPr>
        <p:spPr>
          <a:xfrm>
            <a:off x="742950" y="2438400"/>
            <a:ext cx="7658100" cy="2597896"/>
          </a:xfrm>
        </p:spPr>
        <p:txBody>
          <a:bodyPr>
            <a:normAutofit/>
          </a:bodyPr>
          <a:lstStyle/>
          <a:p>
            <a:pPr marL="0" indent="0">
              <a:buNone/>
            </a:pPr>
            <a:r>
              <a:rPr lang="en-US" sz="3000" b="1" u="sng">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Gender Non-Conforming</a:t>
            </a:r>
            <a:r>
              <a:rPr lang="en-US" sz="3000" b="1">
                <a:latin typeface="Segoe UI Semibold" panose="020B0702040204020203" pitchFamily="34" charset="0"/>
                <a:cs typeface="Segoe UI Semibold" panose="020B0702040204020203" pitchFamily="34" charset="0"/>
              </a:rPr>
              <a:t> - </a:t>
            </a:r>
            <a:r>
              <a:rPr lang="en-US" sz="3000">
                <a:latin typeface="Segoe UI Semibold" panose="020B0702040204020203" pitchFamily="34" charset="0"/>
                <a:cs typeface="Segoe UI Semibold" panose="020B0702040204020203" pitchFamily="34" charset="0"/>
              </a:rPr>
              <a:t>A term used to describe some people whose </a:t>
            </a:r>
            <a:r>
              <a:rPr lang="en-US" sz="3000" u="sng">
                <a:latin typeface="Segoe UI Semibold" panose="020B0702040204020203" pitchFamily="34" charset="0"/>
                <a:cs typeface="Segoe UI Semibold" panose="020B0702040204020203" pitchFamily="34" charset="0"/>
              </a:rPr>
              <a:t>gender expression </a:t>
            </a:r>
            <a:r>
              <a:rPr lang="en-US" sz="3000">
                <a:latin typeface="Segoe UI Semibold" panose="020B0702040204020203" pitchFamily="34" charset="0"/>
                <a:cs typeface="Segoe UI Semibold" panose="020B0702040204020203" pitchFamily="34" charset="0"/>
              </a:rPr>
              <a:t>is different from conventional expectations of masculinity and femininity. </a:t>
            </a:r>
          </a:p>
        </p:txBody>
      </p:sp>
    </p:spTree>
    <p:extLst>
      <p:ext uri="{BB962C8B-B14F-4D97-AF65-F5344CB8AC3E}">
        <p14:creationId xmlns:p14="http://schemas.microsoft.com/office/powerpoint/2010/main" val="700129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555933B5-388F-441E-8EE2-DB71F2F8FB0B}" type="slidenum">
              <a:rPr lang="en-US" smtClean="0"/>
              <a:pPr/>
              <a:t>17</a:t>
            </a:fld>
            <a:endParaRPr lang="en-US"/>
          </a:p>
        </p:txBody>
      </p:sp>
      <p:pic>
        <p:nvPicPr>
          <p:cNvPr id="5" name="Picture 4"/>
          <p:cNvPicPr>
            <a:picLocks noChangeAspect="1"/>
          </p:cNvPicPr>
          <p:nvPr/>
        </p:nvPicPr>
        <p:blipFill>
          <a:blip r:embed="rId3"/>
          <a:stretch>
            <a:fillRect/>
          </a:stretch>
        </p:blipFill>
        <p:spPr>
          <a:xfrm>
            <a:off x="107101" y="-20285"/>
            <a:ext cx="8930640" cy="6898570"/>
          </a:xfrm>
          <a:prstGeom prst="rect">
            <a:avLst/>
          </a:prstGeom>
        </p:spPr>
      </p:pic>
    </p:spTree>
    <p:extLst>
      <p:ext uri="{BB962C8B-B14F-4D97-AF65-F5344CB8AC3E}">
        <p14:creationId xmlns:p14="http://schemas.microsoft.com/office/powerpoint/2010/main" val="345949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1956626-48F9-40B5-AAA2-1A1BBD9A5D0E}"/>
              </a:ext>
            </a:extLst>
          </p:cNvPr>
          <p:cNvSpPr>
            <a:spLocks noGrp="1"/>
          </p:cNvSpPr>
          <p:nvPr>
            <p:ph type="sldNum" sz="quarter" idx="4"/>
          </p:nvPr>
        </p:nvSpPr>
        <p:spPr/>
        <p:txBody>
          <a:bodyPr/>
          <a:lstStyle/>
          <a:p>
            <a:fld id="{555933B5-388F-441E-8EE2-DB71F2F8FB0B}" type="slidenum">
              <a:rPr lang="en-US" smtClean="0"/>
              <a:pPr/>
              <a:t>18</a:t>
            </a:fld>
            <a:endParaRPr lang="en-US"/>
          </a:p>
        </p:txBody>
      </p:sp>
      <p:sp>
        <p:nvSpPr>
          <p:cNvPr id="5" name="Title 1">
            <a:extLst>
              <a:ext uri="{FF2B5EF4-FFF2-40B4-BE49-F238E27FC236}">
                <a16:creationId xmlns:a16="http://schemas.microsoft.com/office/drawing/2014/main" id="{628ED396-7CC4-4BAE-A26D-4EBD7B5BB190}"/>
              </a:ext>
            </a:extLst>
          </p:cNvPr>
          <p:cNvSpPr>
            <a:spLocks noGrp="1"/>
          </p:cNvSpPr>
          <p:nvPr>
            <p:ph type="title"/>
          </p:nvPr>
        </p:nvSpPr>
        <p:spPr>
          <a:xfrm>
            <a:off x="365991" y="691607"/>
            <a:ext cx="8220147" cy="716719"/>
          </a:xfrm>
        </p:spPr>
        <p:txBody>
          <a:bodyPr>
            <a:normAutofit fontScale="90000"/>
          </a:bodyPr>
          <a:lstStyle/>
          <a:p>
            <a:r>
              <a:rPr lang="en-US">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Terms to Avoid</a:t>
            </a:r>
          </a:p>
        </p:txBody>
      </p:sp>
      <p:sp>
        <p:nvSpPr>
          <p:cNvPr id="6" name="Content Placeholder 2">
            <a:extLst>
              <a:ext uri="{FF2B5EF4-FFF2-40B4-BE49-F238E27FC236}">
                <a16:creationId xmlns:a16="http://schemas.microsoft.com/office/drawing/2014/main" id="{3A45EE01-D62F-4899-A326-CF37844A62EA}"/>
              </a:ext>
            </a:extLst>
          </p:cNvPr>
          <p:cNvSpPr>
            <a:spLocks noGrp="1"/>
          </p:cNvSpPr>
          <p:nvPr>
            <p:ph sz="half" idx="1"/>
          </p:nvPr>
        </p:nvSpPr>
        <p:spPr>
          <a:xfrm>
            <a:off x="365990" y="1408326"/>
            <a:ext cx="8220148" cy="3730762"/>
          </a:xfrm>
        </p:spPr>
        <p:txBody>
          <a:bodyPr>
            <a:noAutofit/>
          </a:bodyPr>
          <a:lstStyle/>
          <a:p>
            <a:r>
              <a:rPr lang="en-US" sz="2200">
                <a:latin typeface="Segoe UI Semibold" panose="020B0702040204020203" pitchFamily="34" charset="0"/>
                <a:cs typeface="Segoe UI Semibold" panose="020B0702040204020203" pitchFamily="34" charset="0"/>
              </a:rPr>
              <a:t>Avoid: Transgendered, Transgenders, a transgender </a:t>
            </a:r>
          </a:p>
          <a:p>
            <a:pPr lvl="1"/>
            <a:r>
              <a:rPr lang="en-US" sz="2200" i="1">
                <a:latin typeface="Segoe UI" panose="020B0502040204020203" pitchFamily="34" charset="0"/>
                <a:cs typeface="Segoe UI" panose="020B0502040204020203" pitchFamily="34" charset="0"/>
              </a:rPr>
              <a:t>Instead: transgender, transgender people, trans man, trans woman</a:t>
            </a:r>
          </a:p>
          <a:p>
            <a:pPr marL="457200" lvl="1" indent="0">
              <a:buNone/>
            </a:pPr>
            <a:r>
              <a:rPr lang="en-US" sz="2200">
                <a:latin typeface="Segoe UI Semibold" panose="020B0702040204020203" pitchFamily="34" charset="0"/>
                <a:cs typeface="Segoe UI Semibold" panose="020B0702040204020203" pitchFamily="34" charset="0"/>
              </a:rPr>
              <a:t> </a:t>
            </a:r>
          </a:p>
          <a:p>
            <a:r>
              <a:rPr lang="en-US" sz="2200">
                <a:latin typeface="Segoe UI Semibold" panose="020B0702040204020203" pitchFamily="34" charset="0"/>
                <a:cs typeface="Segoe UI Semibold" panose="020B0702040204020203" pitchFamily="34" charset="0"/>
              </a:rPr>
              <a:t>Avoid: Sex change, pre-operative, post-operative</a:t>
            </a:r>
          </a:p>
          <a:p>
            <a:pPr lvl="1"/>
            <a:r>
              <a:rPr lang="en-US" sz="2200" i="1">
                <a:latin typeface="Segoe UI" panose="020B0502040204020203" pitchFamily="34" charset="0"/>
                <a:cs typeface="Segoe UI" panose="020B0502040204020203" pitchFamily="34" charset="0"/>
              </a:rPr>
              <a:t>Instead: transition, Gender Affirmation Surgery</a:t>
            </a:r>
          </a:p>
          <a:p>
            <a:pPr marL="457200" lvl="1" indent="0">
              <a:buNone/>
            </a:pPr>
            <a:endParaRPr lang="en-US" sz="2200">
              <a:latin typeface="Segoe UI Semibold" panose="020B0702040204020203" pitchFamily="34" charset="0"/>
              <a:cs typeface="Segoe UI Semibold" panose="020B0702040204020203" pitchFamily="34" charset="0"/>
            </a:endParaRPr>
          </a:p>
          <a:p>
            <a:r>
              <a:rPr lang="en-US" sz="2200">
                <a:latin typeface="Segoe UI Semibold" panose="020B0702040204020203" pitchFamily="34" charset="0"/>
                <a:cs typeface="Segoe UI Semibold" panose="020B0702040204020203" pitchFamily="34" charset="0"/>
              </a:rPr>
              <a:t>Avoid: biologically male, biologically female, genetically male, genetically female, born a man, born a woman, MTF, FTM</a:t>
            </a:r>
          </a:p>
          <a:p>
            <a:pPr lvl="1"/>
            <a:r>
              <a:rPr lang="en-US" sz="2200" i="1">
                <a:latin typeface="Segoe UI" panose="020B0502040204020203" pitchFamily="34" charset="0"/>
                <a:cs typeface="Segoe UI" panose="020B0502040204020203" pitchFamily="34" charset="0"/>
              </a:rPr>
              <a:t>Instead: assigned male at birth, assigned female at birth or designated male at birth, designated female at birth.</a:t>
            </a:r>
          </a:p>
        </p:txBody>
      </p:sp>
    </p:spTree>
    <p:extLst>
      <p:ext uri="{BB962C8B-B14F-4D97-AF65-F5344CB8AC3E}">
        <p14:creationId xmlns:p14="http://schemas.microsoft.com/office/powerpoint/2010/main" val="988947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829D9-2398-4CBC-AB32-99066C144FF8}"/>
              </a:ext>
            </a:extLst>
          </p:cNvPr>
          <p:cNvSpPr>
            <a:spLocks noGrp="1"/>
          </p:cNvSpPr>
          <p:nvPr>
            <p:ph type="title"/>
          </p:nvPr>
        </p:nvSpPr>
        <p:spPr/>
        <p:txBody>
          <a:bodyPr/>
          <a:lstStyle/>
          <a:p>
            <a:r>
              <a:rPr lang="en-US"/>
              <a:t>Intersectionality</a:t>
            </a:r>
          </a:p>
        </p:txBody>
      </p:sp>
      <p:sp>
        <p:nvSpPr>
          <p:cNvPr id="4" name="Slide Number Placeholder 3">
            <a:extLst>
              <a:ext uri="{FF2B5EF4-FFF2-40B4-BE49-F238E27FC236}">
                <a16:creationId xmlns:a16="http://schemas.microsoft.com/office/drawing/2014/main" id="{51956626-48F9-40B5-AAA2-1A1BBD9A5D0E}"/>
              </a:ext>
            </a:extLst>
          </p:cNvPr>
          <p:cNvSpPr>
            <a:spLocks noGrp="1"/>
          </p:cNvSpPr>
          <p:nvPr>
            <p:ph type="sldNum" sz="quarter" idx="4"/>
          </p:nvPr>
        </p:nvSpPr>
        <p:spPr/>
        <p:txBody>
          <a:bodyPr/>
          <a:lstStyle/>
          <a:p>
            <a:fld id="{555933B5-388F-441E-8EE2-DB71F2F8FB0B}" type="slidenum">
              <a:rPr lang="en-US" smtClean="0"/>
              <a:pPr/>
              <a:t>19</a:t>
            </a:fld>
            <a:endParaRPr lang="en-US"/>
          </a:p>
        </p:txBody>
      </p:sp>
      <p:sp>
        <p:nvSpPr>
          <p:cNvPr id="5" name="Content Placeholder 2">
            <a:extLst>
              <a:ext uri="{FF2B5EF4-FFF2-40B4-BE49-F238E27FC236}">
                <a16:creationId xmlns:a16="http://schemas.microsoft.com/office/drawing/2014/main" id="{7C81DAB2-01B3-495C-B484-035D07D765E3}"/>
              </a:ext>
            </a:extLst>
          </p:cNvPr>
          <p:cNvSpPr>
            <a:spLocks noGrp="1"/>
          </p:cNvSpPr>
          <p:nvPr>
            <p:ph sz="half" idx="1"/>
          </p:nvPr>
        </p:nvSpPr>
        <p:spPr>
          <a:xfrm>
            <a:off x="337236" y="2156561"/>
            <a:ext cx="5062574" cy="3463918"/>
          </a:xfrm>
        </p:spPr>
        <p:txBody>
          <a:bodyPr>
            <a:noAutofit/>
          </a:bodyPr>
          <a:lstStyle/>
          <a:p>
            <a:pPr marL="0" indent="0">
              <a:buNone/>
            </a:pPr>
            <a:r>
              <a:rPr lang="en-US">
                <a:latin typeface="Segoe UI" panose="020B0502040204020203" pitchFamily="34" charset="0"/>
                <a:cs typeface="Segoe UI" panose="020B0502040204020203" pitchFamily="34" charset="0"/>
              </a:rPr>
              <a:t>Social categorizations or identities, such as race, class, and gender that create systems of discrimination or disadvantage.</a:t>
            </a:r>
          </a:p>
        </p:txBody>
      </p:sp>
      <p:pic>
        <p:nvPicPr>
          <p:cNvPr id="6" name="Picture 5">
            <a:extLst>
              <a:ext uri="{FF2B5EF4-FFF2-40B4-BE49-F238E27FC236}">
                <a16:creationId xmlns:a16="http://schemas.microsoft.com/office/drawing/2014/main" id="{0CEEDF59-4310-4E7D-B70E-243A8188AA41}"/>
              </a:ext>
            </a:extLst>
          </p:cNvPr>
          <p:cNvPicPr>
            <a:picLocks noChangeAspect="1"/>
          </p:cNvPicPr>
          <p:nvPr/>
        </p:nvPicPr>
        <p:blipFill>
          <a:blip r:embed="rId3"/>
          <a:stretch>
            <a:fillRect/>
          </a:stretch>
        </p:blipFill>
        <p:spPr>
          <a:xfrm>
            <a:off x="5067300" y="2170911"/>
            <a:ext cx="4000500" cy="3143250"/>
          </a:xfrm>
          <a:prstGeom prst="rect">
            <a:avLst/>
          </a:prstGeom>
        </p:spPr>
      </p:pic>
    </p:spTree>
    <p:extLst>
      <p:ext uri="{BB962C8B-B14F-4D97-AF65-F5344CB8AC3E}">
        <p14:creationId xmlns:p14="http://schemas.microsoft.com/office/powerpoint/2010/main" val="2882240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3E5BC3-FCD5-45CC-965C-45BF18B80FC8}"/>
              </a:ext>
            </a:extLst>
          </p:cNvPr>
          <p:cNvSpPr>
            <a:spLocks noGrp="1"/>
          </p:cNvSpPr>
          <p:nvPr>
            <p:ph type="title"/>
          </p:nvPr>
        </p:nvSpPr>
        <p:spPr>
          <a:xfrm>
            <a:off x="-1" y="2895600"/>
            <a:ext cx="9144001" cy="753139"/>
          </a:xfrm>
        </p:spPr>
        <p:txBody>
          <a:bodyPr>
            <a:noAutofit/>
          </a:bodyPr>
          <a:lstStyle/>
          <a:p>
            <a:r>
              <a:rPr lang="en-US" sz="7500" u="sng" dirty="0">
                <a:solidFill>
                  <a:srgbClr val="FF0000"/>
                </a:solidFill>
                <a:effectLst>
                  <a:outerShdw blurRad="38100" dist="38100" dir="2700000" algn="tl">
                    <a:srgbClr val="000000">
                      <a:alpha val="43137"/>
                    </a:srgbClr>
                  </a:outerShdw>
                </a:effectLst>
                <a:latin typeface="Segoe UI Semibold"/>
                <a:cs typeface="Segoe UI Semibold"/>
              </a:rPr>
              <a:t>L</a:t>
            </a:r>
            <a:r>
              <a:rPr lang="en-US" sz="7500" u="sng" dirty="0">
                <a:solidFill>
                  <a:srgbClr val="FFC000"/>
                </a:solidFill>
                <a:effectLst>
                  <a:outerShdw blurRad="38100" dist="38100" dir="2700000" algn="tl">
                    <a:srgbClr val="000000">
                      <a:alpha val="43137"/>
                    </a:srgbClr>
                  </a:outerShdw>
                </a:effectLst>
                <a:latin typeface="Segoe UI Semibold"/>
                <a:cs typeface="Segoe UI Semibold"/>
              </a:rPr>
              <a:t>G</a:t>
            </a:r>
            <a:r>
              <a:rPr lang="en-US" sz="7500" u="sng" dirty="0">
                <a:solidFill>
                  <a:srgbClr val="00B050"/>
                </a:solidFill>
                <a:effectLst>
                  <a:outerShdw blurRad="38100" dist="38100" dir="2700000" algn="tl">
                    <a:srgbClr val="000000">
                      <a:alpha val="43137"/>
                    </a:srgbClr>
                  </a:outerShdw>
                </a:effectLst>
                <a:latin typeface="Segoe UI Semibold"/>
                <a:cs typeface="Segoe UI Semibold"/>
              </a:rPr>
              <a:t>B</a:t>
            </a:r>
            <a:r>
              <a:rPr lang="en-US" sz="7500" u="sng" dirty="0">
                <a:solidFill>
                  <a:srgbClr val="00B0F0"/>
                </a:solidFill>
                <a:effectLst>
                  <a:outerShdw blurRad="38100" dist="38100" dir="2700000" algn="tl">
                    <a:srgbClr val="000000">
                      <a:alpha val="43137"/>
                    </a:srgbClr>
                  </a:outerShdw>
                </a:effectLst>
                <a:latin typeface="Segoe UI Semibold"/>
                <a:cs typeface="Segoe UI Semibold"/>
              </a:rPr>
              <a:t>T</a:t>
            </a:r>
            <a:r>
              <a:rPr lang="en-US" sz="7500" u="sng" dirty="0">
                <a:solidFill>
                  <a:srgbClr val="7030A0"/>
                </a:solidFill>
                <a:effectLst>
                  <a:outerShdw blurRad="38100" dist="38100" dir="2700000" algn="tl">
                    <a:srgbClr val="000000">
                      <a:alpha val="43137"/>
                    </a:srgbClr>
                  </a:outerShdw>
                </a:effectLst>
                <a:latin typeface="Segoe UI Semibold"/>
                <a:cs typeface="Segoe UI Semibold"/>
              </a:rPr>
              <a:t>Q</a:t>
            </a:r>
            <a:r>
              <a:rPr lang="en-US" sz="7500" u="sng" dirty="0">
                <a:solidFill>
                  <a:srgbClr val="002060"/>
                </a:solidFill>
                <a:effectLst>
                  <a:outerShdw blurRad="38100" dist="38100" dir="2700000" algn="tl">
                    <a:srgbClr val="000000">
                      <a:alpha val="43137"/>
                    </a:srgbClr>
                  </a:outerShdw>
                </a:effectLst>
                <a:latin typeface="Segoe UI Semibold"/>
                <a:cs typeface="Segoe UI Semibold"/>
              </a:rPr>
              <a:t>+</a:t>
            </a:r>
            <a:r>
              <a:rPr lang="en-US" sz="7500" u="sng" dirty="0">
                <a:effectLst>
                  <a:outerShdw blurRad="38100" dist="38100" dir="2700000" algn="tl">
                    <a:srgbClr val="000000">
                      <a:alpha val="43137"/>
                    </a:srgbClr>
                  </a:outerShdw>
                </a:effectLst>
                <a:latin typeface="Segoe UI Semibold"/>
                <a:cs typeface="Segoe UI Semibold"/>
              </a:rPr>
              <a:t> Training</a:t>
            </a:r>
            <a:r>
              <a:rPr lang="en-US" sz="7500" u="sng" dirty="0">
                <a:effectLst>
                  <a:outerShdw blurRad="38100" dist="38100" dir="2700000" algn="tl">
                    <a:srgbClr val="000000">
                      <a:alpha val="43137"/>
                    </a:srgbClr>
                  </a:outerShdw>
                </a:effectLst>
                <a:latin typeface="Segoe UI"/>
                <a:cs typeface="Segoe UI"/>
              </a:rPr>
              <a:t> </a:t>
            </a:r>
            <a:br>
              <a:rPr lang="en-US" sz="8800" u="sng"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br>
            <a:r>
              <a:rPr lang="en-US" sz="2000" dirty="0">
                <a:latin typeface="Segoe UI"/>
                <a:cs typeface="Segoe UI"/>
              </a:rPr>
              <a:t>Presented by San Diego Youth Services, Our Safe Place</a:t>
            </a:r>
            <a:br>
              <a:rPr lang="en-US" sz="2400" dirty="0">
                <a:latin typeface="Segoe UI" panose="020B0502040204020203" pitchFamily="34" charset="0"/>
                <a:cs typeface="Segoe UI" panose="020B0502040204020203" pitchFamily="34" charset="0"/>
              </a:rPr>
            </a:br>
            <a:br>
              <a:rPr lang="en-US" sz="2400" dirty="0">
                <a:latin typeface="Segoe UI"/>
                <a:cs typeface="Segoe UI"/>
              </a:rPr>
            </a:br>
            <a:br>
              <a:rPr lang="en-US" sz="2400" dirty="0">
                <a:latin typeface="Segoe UI"/>
                <a:cs typeface="Segoe UI"/>
              </a:rPr>
            </a:br>
            <a:r>
              <a:rPr lang="en-US" sz="2400" dirty="0">
                <a:latin typeface="Segoe UI"/>
                <a:cs typeface="Segoe UI"/>
              </a:rPr>
              <a:t>Joke Ilanit (She/Her) </a:t>
            </a:r>
            <a:br>
              <a:rPr lang="en-US" sz="2400" dirty="0">
                <a:latin typeface="Segoe UI" panose="020B0502040204020203" pitchFamily="34" charset="0"/>
                <a:cs typeface="Segoe UI" panose="020B0502040204020203" pitchFamily="34" charset="0"/>
              </a:rPr>
            </a:br>
            <a:r>
              <a:rPr lang="en-US" sz="2400" dirty="0">
                <a:latin typeface="Segoe UI"/>
                <a:cs typeface="Segoe UI"/>
              </a:rPr>
              <a:t>Gilbert </a:t>
            </a:r>
            <a:r>
              <a:rPr lang="en-US" sz="2400" dirty="0" err="1">
                <a:latin typeface="Segoe UI"/>
                <a:cs typeface="Segoe UI"/>
              </a:rPr>
              <a:t>Gontes</a:t>
            </a:r>
            <a:r>
              <a:rPr lang="en-US" sz="2400" dirty="0">
                <a:latin typeface="Segoe UI"/>
                <a:cs typeface="Segoe UI"/>
              </a:rPr>
              <a:t> (They/Them)</a:t>
            </a:r>
            <a:br>
              <a:rPr lang="en-US" sz="2400" dirty="0">
                <a:latin typeface="Segoe UI" panose="020B0502040204020203" pitchFamily="34" charset="0"/>
                <a:cs typeface="Segoe UI" panose="020B0502040204020203" pitchFamily="34" charset="0"/>
              </a:rPr>
            </a:br>
            <a:r>
              <a:rPr lang="en-US" sz="2400" dirty="0">
                <a:latin typeface="Segoe UI"/>
                <a:cs typeface="Segoe UI"/>
              </a:rPr>
              <a:t>Roisin Mackenzie (They/Them)</a:t>
            </a:r>
            <a:br>
              <a:rPr lang="en-US" sz="2400" dirty="0">
                <a:latin typeface="Segoe UI" panose="020B0502040204020203" pitchFamily="34" charset="0"/>
                <a:cs typeface="Segoe UI" panose="020B0502040204020203" pitchFamily="34" charset="0"/>
              </a:rPr>
            </a:br>
            <a:br>
              <a:rPr lang="en-US" sz="2400" dirty="0">
                <a:latin typeface="Segoe UI" panose="020B0502040204020203" pitchFamily="34" charset="0"/>
                <a:cs typeface="Segoe UI" panose="020B0502040204020203" pitchFamily="34" charset="0"/>
              </a:rPr>
            </a:br>
            <a:endParaRPr lang="en-US" sz="5400">
              <a:latin typeface="Segoe UI" panose="020B0502040204020203" pitchFamily="34" charset="0"/>
              <a:cs typeface="Segoe UI" panose="020B0502040204020203" pitchFamily="34" charset="0"/>
            </a:endParaRPr>
          </a:p>
        </p:txBody>
      </p:sp>
      <p:pic>
        <p:nvPicPr>
          <p:cNvPr id="5" name="Picture 4"/>
          <p:cNvPicPr>
            <a:picLocks noChangeAspect="1"/>
          </p:cNvPicPr>
          <p:nvPr/>
        </p:nvPicPr>
        <p:blipFill>
          <a:blip r:embed="rId3"/>
          <a:stretch>
            <a:fillRect/>
          </a:stretch>
        </p:blipFill>
        <p:spPr>
          <a:xfrm>
            <a:off x="3680376" y="5281958"/>
            <a:ext cx="1219200" cy="1253520"/>
          </a:xfrm>
          <a:prstGeom prst="rect">
            <a:avLst/>
          </a:prstGeom>
        </p:spPr>
      </p:pic>
      <p:pic>
        <p:nvPicPr>
          <p:cNvPr id="6" name="Picture 6" descr="A group of blue people with their arms raised&#10;&#10;Description automatically generated">
            <a:extLst>
              <a:ext uri="{FF2B5EF4-FFF2-40B4-BE49-F238E27FC236}">
                <a16:creationId xmlns:a16="http://schemas.microsoft.com/office/drawing/2014/main" id="{F1E5D199-A0D8-0A9C-B6CE-5DF730D645D0}"/>
              </a:ext>
            </a:extLst>
          </p:cNvPr>
          <p:cNvPicPr>
            <a:picLocks noChangeAspect="1"/>
          </p:cNvPicPr>
          <p:nvPr/>
        </p:nvPicPr>
        <p:blipFill>
          <a:blip r:embed="rId4"/>
          <a:stretch>
            <a:fillRect/>
          </a:stretch>
        </p:blipFill>
        <p:spPr>
          <a:xfrm>
            <a:off x="249996" y="5241723"/>
            <a:ext cx="1481959" cy="1318170"/>
          </a:xfrm>
          <a:prstGeom prst="rect">
            <a:avLst/>
          </a:prstGeom>
        </p:spPr>
      </p:pic>
      <p:pic>
        <p:nvPicPr>
          <p:cNvPr id="7" name="Picture 7" descr="A logo with blue and green triangles&#10;&#10;Description automatically generated">
            <a:extLst>
              <a:ext uri="{FF2B5EF4-FFF2-40B4-BE49-F238E27FC236}">
                <a16:creationId xmlns:a16="http://schemas.microsoft.com/office/drawing/2014/main" id="{E16EB1CF-CB11-1C57-BD60-88019A2569C2}"/>
              </a:ext>
            </a:extLst>
          </p:cNvPr>
          <p:cNvPicPr>
            <a:picLocks noChangeAspect="1"/>
          </p:cNvPicPr>
          <p:nvPr/>
        </p:nvPicPr>
        <p:blipFill>
          <a:blip r:embed="rId5"/>
          <a:stretch>
            <a:fillRect/>
          </a:stretch>
        </p:blipFill>
        <p:spPr>
          <a:xfrm>
            <a:off x="1837809" y="5197165"/>
            <a:ext cx="1752225" cy="1429808"/>
          </a:xfrm>
          <a:prstGeom prst="rect">
            <a:avLst/>
          </a:prstGeom>
        </p:spPr>
      </p:pic>
      <p:pic>
        <p:nvPicPr>
          <p:cNvPr id="9" name="Picture 9" descr="A logo of a building&#10;&#10;Description automatically generated">
            <a:extLst>
              <a:ext uri="{FF2B5EF4-FFF2-40B4-BE49-F238E27FC236}">
                <a16:creationId xmlns:a16="http://schemas.microsoft.com/office/drawing/2014/main" id="{F1EE5FF0-3E88-BD4C-E149-57818771F17E}"/>
              </a:ext>
            </a:extLst>
          </p:cNvPr>
          <p:cNvPicPr>
            <a:picLocks noChangeAspect="1"/>
          </p:cNvPicPr>
          <p:nvPr/>
        </p:nvPicPr>
        <p:blipFill>
          <a:blip r:embed="rId6"/>
          <a:stretch>
            <a:fillRect/>
          </a:stretch>
        </p:blipFill>
        <p:spPr>
          <a:xfrm>
            <a:off x="5148567" y="5326611"/>
            <a:ext cx="3925614" cy="1159655"/>
          </a:xfrm>
          <a:prstGeom prst="rect">
            <a:avLst/>
          </a:prstGeom>
        </p:spPr>
      </p:pic>
    </p:spTree>
    <p:extLst>
      <p:ext uri="{BB962C8B-B14F-4D97-AF65-F5344CB8AC3E}">
        <p14:creationId xmlns:p14="http://schemas.microsoft.com/office/powerpoint/2010/main" val="1924204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70280"/>
            <a:ext cx="8839200" cy="947738"/>
          </a:xfrm>
        </p:spPr>
        <p:txBody>
          <a:bodyPr/>
          <a:lstStyle/>
          <a:p>
            <a:r>
              <a:rPr lang="en-US"/>
              <a:t>Intersectionality</a:t>
            </a:r>
          </a:p>
        </p:txBody>
      </p:sp>
      <p:sp>
        <p:nvSpPr>
          <p:cNvPr id="3" name="Content Placeholder 2"/>
          <p:cNvSpPr>
            <a:spLocks noGrp="1"/>
          </p:cNvSpPr>
          <p:nvPr>
            <p:ph sz="half" idx="1"/>
          </p:nvPr>
        </p:nvSpPr>
        <p:spPr/>
        <p:txBody>
          <a:bodyPr/>
          <a:lstStyle/>
          <a:p>
            <a:pPr marL="0" indent="0" algn="ctr">
              <a:buNone/>
            </a:pPr>
            <a:endParaRPr lang="en-US">
              <a:hlinkClick r:id="rId4"/>
            </a:endParaRPr>
          </a:p>
          <a:p>
            <a:pPr marL="0" indent="0" algn="ctr">
              <a:buNone/>
            </a:pPr>
            <a:r>
              <a:rPr lang="en-US">
                <a:latin typeface="Arial" panose="020B0604020202020204" pitchFamily="34" charset="0"/>
                <a:cs typeface="Arial" panose="020B0604020202020204" pitchFamily="34" charset="0"/>
                <a:hlinkClick r:id="rId4"/>
              </a:rPr>
              <a:t>Intersectionality Video</a:t>
            </a:r>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
          </p:nvPr>
        </p:nvSpPr>
        <p:spPr/>
        <p:txBody>
          <a:bodyPr/>
          <a:lstStyle/>
          <a:p>
            <a:fld id="{555933B5-388F-441E-8EE2-DB71F2F8FB0B}" type="slidenum">
              <a:rPr lang="en-US" smtClean="0"/>
              <a:pPr/>
              <a:t>20</a:t>
            </a:fld>
            <a:endParaRPr lang="en-US"/>
          </a:p>
        </p:txBody>
      </p:sp>
      <p:pic>
        <p:nvPicPr>
          <p:cNvPr id="5" name="j-k1riPzf9c"/>
          <p:cNvPicPr>
            <a:picLocks noRot="1" noChangeAspect="1"/>
          </p:cNvPicPr>
          <p:nvPr>
            <a:videoFile r:link="rId1"/>
          </p:nvPr>
        </p:nvPicPr>
        <p:blipFill>
          <a:blip r:embed="rId5"/>
          <a:stretch>
            <a:fillRect/>
          </a:stretch>
        </p:blipFill>
        <p:spPr>
          <a:xfrm>
            <a:off x="1395472" y="1885713"/>
            <a:ext cx="6599694" cy="3721207"/>
          </a:xfrm>
          <a:prstGeom prst="rect">
            <a:avLst/>
          </a:prstGeom>
        </p:spPr>
      </p:pic>
    </p:spTree>
    <p:extLst>
      <p:ext uri="{BB962C8B-B14F-4D97-AF65-F5344CB8AC3E}">
        <p14:creationId xmlns:p14="http://schemas.microsoft.com/office/powerpoint/2010/main" val="2159714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879A1-DE10-492D-8653-15F9536B38EA}"/>
              </a:ext>
            </a:extLst>
          </p:cNvPr>
          <p:cNvSpPr>
            <a:spLocks noGrp="1"/>
          </p:cNvSpPr>
          <p:nvPr>
            <p:ph type="title"/>
          </p:nvPr>
        </p:nvSpPr>
        <p:spPr/>
        <p:txBody>
          <a:bodyPr/>
          <a:lstStyle/>
          <a:p>
            <a:r>
              <a:rPr lang="en-US"/>
              <a:t>Risks Factors for LGBTQ+ Youth</a:t>
            </a:r>
          </a:p>
        </p:txBody>
      </p:sp>
      <p:sp>
        <p:nvSpPr>
          <p:cNvPr id="3" name="Content Placeholder 2">
            <a:extLst>
              <a:ext uri="{FF2B5EF4-FFF2-40B4-BE49-F238E27FC236}">
                <a16:creationId xmlns:a16="http://schemas.microsoft.com/office/drawing/2014/main" id="{53E6E5B3-7FBA-44F3-889D-2707E900153D}"/>
              </a:ext>
            </a:extLst>
          </p:cNvPr>
          <p:cNvSpPr>
            <a:spLocks noGrp="1"/>
          </p:cNvSpPr>
          <p:nvPr>
            <p:ph sz="half" idx="1"/>
          </p:nvPr>
        </p:nvSpPr>
        <p:spPr/>
        <p:txBody>
          <a:bodyPr vert="horz" lIns="68580" tIns="34290" rIns="68580" bIns="34290" rtlCol="0" anchor="t">
            <a:normAutofit/>
          </a:bodyPr>
          <a:lstStyle/>
          <a:p>
            <a:pPr marL="0" indent="0">
              <a:buNone/>
            </a:pPr>
            <a:r>
              <a:rPr lang="en-US">
                <a:latin typeface="Segoe UI"/>
                <a:cs typeface="Segoe UI"/>
              </a:rPr>
              <a:t>Rejection, harassment, discrimination, and bullying</a:t>
            </a:r>
          </a:p>
          <a:p>
            <a:pPr lvl="1">
              <a:buFont typeface="Arial" panose="020B0604020202020204" pitchFamily="34" charset="0"/>
              <a:buChar char="•"/>
            </a:pPr>
            <a:r>
              <a:rPr lang="en-US">
                <a:latin typeface="Segoe UI"/>
                <a:cs typeface="Segoe UI"/>
              </a:rPr>
              <a:t>School-based</a:t>
            </a:r>
          </a:p>
          <a:p>
            <a:pPr lvl="1">
              <a:buFont typeface="Arial" panose="020B0604020202020204" pitchFamily="34" charset="0"/>
              <a:buChar char="•"/>
            </a:pPr>
            <a:r>
              <a:rPr lang="en-US">
                <a:latin typeface="Segoe UI"/>
                <a:cs typeface="Segoe UI"/>
              </a:rPr>
              <a:t>At home</a:t>
            </a:r>
          </a:p>
          <a:p>
            <a:pPr lvl="1">
              <a:buFont typeface="Arial" panose="020B0604020202020204" pitchFamily="34" charset="0"/>
              <a:buChar char="•"/>
            </a:pPr>
            <a:r>
              <a:rPr lang="en-US">
                <a:latin typeface="Segoe UI"/>
                <a:cs typeface="Segoe UI"/>
              </a:rPr>
              <a:t>Public spaces</a:t>
            </a:r>
          </a:p>
          <a:p>
            <a:pPr lvl="1">
              <a:buFont typeface="Arial" panose="020B0604020202020204" pitchFamily="34" charset="0"/>
              <a:buChar char="•"/>
            </a:pPr>
            <a:r>
              <a:rPr lang="en-US">
                <a:latin typeface="Segoe UI"/>
                <a:cs typeface="Segoe UI"/>
              </a:rPr>
              <a:t>Mental health services</a:t>
            </a:r>
            <a:endParaRPr lang="en-US">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49D9707E-9DED-4C3D-8540-C57B256C6911}"/>
              </a:ext>
            </a:extLst>
          </p:cNvPr>
          <p:cNvSpPr>
            <a:spLocks noGrp="1"/>
          </p:cNvSpPr>
          <p:nvPr>
            <p:ph type="sldNum" sz="quarter" idx="4"/>
          </p:nvPr>
        </p:nvSpPr>
        <p:spPr/>
        <p:txBody>
          <a:bodyPr/>
          <a:lstStyle/>
          <a:p>
            <a:fld id="{555933B5-388F-441E-8EE2-DB71F2F8FB0B}" type="slidenum">
              <a:rPr lang="en-US">
                <a:solidFill>
                  <a:prstClr val="black"/>
                </a:solidFill>
                <a:latin typeface="Calibri"/>
              </a:rPr>
              <a:pPr/>
              <a:t>21</a:t>
            </a:fld>
            <a:endParaRPr lang="en-US">
              <a:solidFill>
                <a:prstClr val="black"/>
              </a:solidFill>
              <a:latin typeface="Calibri"/>
            </a:endParaRPr>
          </a:p>
        </p:txBody>
      </p:sp>
    </p:spTree>
    <p:extLst>
      <p:ext uri="{BB962C8B-B14F-4D97-AF65-F5344CB8AC3E}">
        <p14:creationId xmlns:p14="http://schemas.microsoft.com/office/powerpoint/2010/main" val="1694811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9D9707E-9DED-4C3D-8540-C57B256C6911}"/>
              </a:ext>
            </a:extLst>
          </p:cNvPr>
          <p:cNvSpPr>
            <a:spLocks noGrp="1"/>
          </p:cNvSpPr>
          <p:nvPr>
            <p:ph type="sldNum" sz="quarter" idx="4"/>
          </p:nvPr>
        </p:nvSpPr>
        <p:spPr/>
        <p:txBody>
          <a:bodyPr/>
          <a:lstStyle/>
          <a:p>
            <a:fld id="{555933B5-388F-441E-8EE2-DB71F2F8FB0B}" type="slidenum">
              <a:rPr lang="en-US">
                <a:solidFill>
                  <a:prstClr val="black"/>
                </a:solidFill>
                <a:latin typeface="Calibri"/>
              </a:rPr>
              <a:pPr/>
              <a:t>22</a:t>
            </a:fld>
            <a:endParaRPr lang="en-US">
              <a:solidFill>
                <a:prstClr val="black"/>
              </a:solidFill>
              <a:latin typeface="Calibri"/>
            </a:endParaRPr>
          </a:p>
        </p:txBody>
      </p:sp>
      <p:sp>
        <p:nvSpPr>
          <p:cNvPr id="6" name="Content Placeholder 2">
            <a:extLst>
              <a:ext uri="{FF2B5EF4-FFF2-40B4-BE49-F238E27FC236}">
                <a16:creationId xmlns:a16="http://schemas.microsoft.com/office/drawing/2014/main" id="{7B666347-0699-4FFC-86F8-D59F76350CA8}"/>
              </a:ext>
            </a:extLst>
          </p:cNvPr>
          <p:cNvSpPr>
            <a:spLocks noGrp="1"/>
          </p:cNvSpPr>
          <p:nvPr>
            <p:ph sz="half" idx="1"/>
          </p:nvPr>
        </p:nvSpPr>
        <p:spPr>
          <a:xfrm>
            <a:off x="509115" y="1023731"/>
            <a:ext cx="7810130" cy="5697748"/>
          </a:xfrm>
        </p:spPr>
        <p:txBody>
          <a:bodyPr vert="horz" lIns="68580" tIns="34290" rIns="68580" bIns="34290" rtlCol="0" anchor="t">
            <a:normAutofit/>
          </a:bodyPr>
          <a:lstStyle/>
          <a:p>
            <a:pPr marL="0" indent="0" algn="ctr">
              <a:buNone/>
            </a:pPr>
            <a:r>
              <a:rPr lang="en-US" sz="3350" b="1">
                <a:latin typeface="Calibri"/>
                <a:cs typeface="Segoe UI"/>
              </a:rPr>
              <a:t>School-Based Harassment, Discrimination, and Bullying</a:t>
            </a:r>
          </a:p>
          <a:p>
            <a:r>
              <a:rPr lang="en-US" sz="2000" b="1">
                <a:latin typeface="Segoe UI"/>
                <a:cs typeface="Segoe UI"/>
              </a:rPr>
              <a:t>83.1%</a:t>
            </a:r>
            <a:r>
              <a:rPr lang="en-US" sz="2000">
                <a:latin typeface="Segoe UI"/>
                <a:cs typeface="Segoe UI"/>
              </a:rPr>
              <a:t> LGBTQ+ students experience harassment or assault at school based on personal characteristics, including sexual orientation, gender expression, gender, religion, race and ethnicity, and disability</a:t>
            </a:r>
          </a:p>
          <a:p>
            <a:r>
              <a:rPr lang="en-US" sz="2000" b="1">
                <a:latin typeface="Segoe UI"/>
                <a:cs typeface="Segoe UI"/>
              </a:rPr>
              <a:t>76.1% </a:t>
            </a:r>
            <a:r>
              <a:rPr lang="en-US" sz="2000">
                <a:latin typeface="Segoe UI"/>
                <a:cs typeface="Segoe UI"/>
              </a:rPr>
              <a:t>experience </a:t>
            </a:r>
            <a:r>
              <a:rPr lang="en-US" sz="2000" b="1">
                <a:solidFill>
                  <a:srgbClr val="0070C0"/>
                </a:solidFill>
                <a:latin typeface="Segoe UI"/>
                <a:cs typeface="Segoe UI"/>
              </a:rPr>
              <a:t>verbal harassment</a:t>
            </a:r>
          </a:p>
          <a:p>
            <a:r>
              <a:rPr lang="en-US" sz="2000" b="1">
                <a:latin typeface="Segoe UI"/>
                <a:cs typeface="Segoe UI"/>
              </a:rPr>
              <a:t>31.2% </a:t>
            </a:r>
            <a:r>
              <a:rPr lang="en-US" sz="2000">
                <a:latin typeface="Segoe UI"/>
                <a:cs typeface="Segoe UI"/>
              </a:rPr>
              <a:t>experience </a:t>
            </a:r>
            <a:r>
              <a:rPr lang="en-US" sz="2000" b="1">
                <a:solidFill>
                  <a:srgbClr val="0070C0"/>
                </a:solidFill>
                <a:latin typeface="Segoe UI"/>
                <a:cs typeface="Segoe UI"/>
              </a:rPr>
              <a:t>physical harassment </a:t>
            </a:r>
            <a:r>
              <a:rPr lang="en-US" sz="2000">
                <a:latin typeface="Segoe UI"/>
                <a:cs typeface="Segoe UI"/>
              </a:rPr>
              <a:t>based on sexual orientation or gender expression</a:t>
            </a:r>
          </a:p>
          <a:p>
            <a:r>
              <a:rPr lang="en-US" sz="2000" b="1">
                <a:latin typeface="Segoe UI"/>
                <a:cs typeface="Segoe UI"/>
              </a:rPr>
              <a:t>61.5% </a:t>
            </a:r>
            <a:r>
              <a:rPr lang="en-US" sz="2000">
                <a:latin typeface="Segoe UI"/>
                <a:cs typeface="Segoe UI"/>
              </a:rPr>
              <a:t>of LGBTQ+ students who were harassed or assaulted in school did not report the incident to school staff, most commonly because they did not think school staff would do anything about the harassment even if they did report it</a:t>
            </a:r>
          </a:p>
          <a:p>
            <a:pPr marL="0" indent="0">
              <a:buNone/>
            </a:pPr>
            <a:endParaRPr lang="en-US" sz="1550">
              <a:latin typeface="Segoe UI"/>
              <a:cs typeface="Segoe UI"/>
            </a:endParaRPr>
          </a:p>
          <a:p>
            <a:pPr marL="0" indent="0">
              <a:buNone/>
            </a:pPr>
            <a:r>
              <a:rPr lang="en-US" sz="1550">
                <a:latin typeface="Segoe UI"/>
                <a:cs typeface="Segoe UI"/>
              </a:rPr>
              <a:t>GLSEN 2021 National School Climate Survey</a:t>
            </a:r>
            <a:endParaRPr lang="en-US">
              <a:ea typeface="Cambria"/>
            </a:endParaRPr>
          </a:p>
        </p:txBody>
      </p:sp>
    </p:spTree>
    <p:extLst>
      <p:ext uri="{BB962C8B-B14F-4D97-AF65-F5344CB8AC3E}">
        <p14:creationId xmlns:p14="http://schemas.microsoft.com/office/powerpoint/2010/main" val="3359497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9D9707E-9DED-4C3D-8540-C57B256C6911}"/>
              </a:ext>
            </a:extLst>
          </p:cNvPr>
          <p:cNvSpPr>
            <a:spLocks noGrp="1"/>
          </p:cNvSpPr>
          <p:nvPr>
            <p:ph type="sldNum" sz="quarter" idx="4"/>
          </p:nvPr>
        </p:nvSpPr>
        <p:spPr/>
        <p:txBody>
          <a:bodyPr/>
          <a:lstStyle/>
          <a:p>
            <a:fld id="{555933B5-388F-441E-8EE2-DB71F2F8FB0B}" type="slidenum">
              <a:rPr lang="en-US">
                <a:solidFill>
                  <a:prstClr val="black"/>
                </a:solidFill>
                <a:latin typeface="Calibri"/>
              </a:rPr>
              <a:pPr/>
              <a:t>23</a:t>
            </a:fld>
            <a:endParaRPr lang="en-US">
              <a:solidFill>
                <a:prstClr val="black"/>
              </a:solidFill>
              <a:latin typeface="Calibri"/>
            </a:endParaRPr>
          </a:p>
        </p:txBody>
      </p:sp>
      <p:sp>
        <p:nvSpPr>
          <p:cNvPr id="6" name="Content Placeholder 2">
            <a:extLst>
              <a:ext uri="{FF2B5EF4-FFF2-40B4-BE49-F238E27FC236}">
                <a16:creationId xmlns:a16="http://schemas.microsoft.com/office/drawing/2014/main" id="{7B666347-0699-4FFC-86F8-D59F76350CA8}"/>
              </a:ext>
            </a:extLst>
          </p:cNvPr>
          <p:cNvSpPr>
            <a:spLocks noGrp="1"/>
          </p:cNvSpPr>
          <p:nvPr>
            <p:ph sz="half" idx="1"/>
          </p:nvPr>
        </p:nvSpPr>
        <p:spPr>
          <a:xfrm>
            <a:off x="342900" y="1195193"/>
            <a:ext cx="8458200" cy="5161791"/>
          </a:xfrm>
        </p:spPr>
        <p:txBody>
          <a:bodyPr vert="horz" lIns="68580" tIns="34290" rIns="68580" bIns="34290" rtlCol="0" anchor="t">
            <a:normAutofit fontScale="85000" lnSpcReduction="20000"/>
          </a:bodyPr>
          <a:lstStyle/>
          <a:p>
            <a:pPr marL="0" indent="0" algn="ctr">
              <a:buNone/>
            </a:pPr>
            <a:r>
              <a:rPr lang="en-US" sz="3700" b="1">
                <a:latin typeface="Segoe UI"/>
                <a:cs typeface="Segoe UI"/>
              </a:rPr>
              <a:t>School-Based Harassment, Discrimination, and Bullying</a:t>
            </a:r>
            <a:endParaRPr lang="en-US"/>
          </a:p>
          <a:p>
            <a:pPr marL="0" indent="0" algn="ctr">
              <a:buNone/>
            </a:pPr>
            <a:endParaRPr lang="en-US" sz="3700" b="1">
              <a:latin typeface="Segoe UI"/>
              <a:cs typeface="Segoe UI"/>
            </a:endParaRPr>
          </a:p>
          <a:p>
            <a:r>
              <a:rPr lang="en-US" b="1">
                <a:latin typeface="Segoe UI"/>
                <a:cs typeface="Segoe UI"/>
              </a:rPr>
              <a:t>68%</a:t>
            </a:r>
            <a:r>
              <a:rPr lang="en-US">
                <a:latin typeface="Segoe UI"/>
                <a:cs typeface="Segoe UI"/>
              </a:rPr>
              <a:t> of LGBTQ+ students felt </a:t>
            </a:r>
            <a:r>
              <a:rPr lang="en-US" b="1">
                <a:solidFill>
                  <a:srgbClr val="0070C0"/>
                </a:solidFill>
                <a:latin typeface="Segoe UI"/>
                <a:cs typeface="Segoe UI"/>
              </a:rPr>
              <a:t>unsafe</a:t>
            </a:r>
            <a:r>
              <a:rPr lang="en-US">
                <a:latin typeface="Segoe UI"/>
                <a:cs typeface="Segoe UI"/>
              </a:rPr>
              <a:t> at school because of their sexual orientation</a:t>
            </a:r>
          </a:p>
          <a:p>
            <a:pPr lvl="1">
              <a:buFont typeface="Arial" panose="020B0604020202020204" pitchFamily="34" charset="0"/>
              <a:buChar char="•"/>
            </a:pPr>
            <a:r>
              <a:rPr lang="en-US" sz="1725">
                <a:latin typeface="Segoe UI"/>
                <a:cs typeface="Segoe UI"/>
              </a:rPr>
              <a:t>50.6% because of their sexual orientation</a:t>
            </a:r>
          </a:p>
          <a:p>
            <a:pPr lvl="1">
              <a:buFont typeface="Arial" panose="020B0604020202020204" pitchFamily="34" charset="0"/>
              <a:buChar char="•"/>
            </a:pPr>
            <a:r>
              <a:rPr lang="en-US" sz="1725">
                <a:latin typeface="Segoe UI"/>
                <a:cs typeface="Segoe UI"/>
              </a:rPr>
              <a:t>43.2% because of their gender expression</a:t>
            </a:r>
          </a:p>
          <a:p>
            <a:pPr lvl="1">
              <a:buFont typeface="Arial" panose="020B0604020202020204" pitchFamily="34" charset="0"/>
              <a:buChar char="•"/>
            </a:pPr>
            <a:r>
              <a:rPr lang="en-US" sz="1725">
                <a:latin typeface="Segoe UI"/>
                <a:cs typeface="Segoe UI"/>
              </a:rPr>
              <a:t>40.3% because of their gender</a:t>
            </a:r>
          </a:p>
          <a:p>
            <a:r>
              <a:rPr lang="en-US" sz="2150" b="1">
                <a:latin typeface="Segoe UI"/>
                <a:cs typeface="Segoe UI"/>
              </a:rPr>
              <a:t>32.2%</a:t>
            </a:r>
            <a:r>
              <a:rPr lang="en-US" sz="2150">
                <a:latin typeface="Segoe UI"/>
                <a:cs typeface="Segoe UI"/>
              </a:rPr>
              <a:t> of LGBTQ+ students missed at least one entire day of school due to feeling unsafe or uncomfortable</a:t>
            </a:r>
          </a:p>
          <a:p>
            <a:pPr lvl="1">
              <a:buFont typeface="Arial" panose="020B0604020202020204" pitchFamily="34" charset="0"/>
              <a:buChar char="•"/>
            </a:pPr>
            <a:r>
              <a:rPr lang="en-US">
                <a:latin typeface="Segoe UI"/>
                <a:cs typeface="Segoe UI"/>
              </a:rPr>
              <a:t>Approximately </a:t>
            </a:r>
            <a:r>
              <a:rPr lang="en-US" b="1">
                <a:latin typeface="Segoe UI"/>
                <a:cs typeface="Segoe UI"/>
              </a:rPr>
              <a:t>4 in 10</a:t>
            </a:r>
            <a:r>
              <a:rPr lang="en-US">
                <a:latin typeface="Segoe UI"/>
                <a:cs typeface="Segoe UI"/>
              </a:rPr>
              <a:t> students avoided gender-segregated spaces in school due to safety concerns</a:t>
            </a:r>
          </a:p>
          <a:p>
            <a:pPr lvl="2"/>
            <a:r>
              <a:rPr lang="en-US" sz="1700">
                <a:latin typeface="Segoe UI"/>
                <a:cs typeface="Segoe UI"/>
              </a:rPr>
              <a:t>bathrooms 45.1% </a:t>
            </a:r>
          </a:p>
          <a:p>
            <a:pPr lvl="2"/>
            <a:r>
              <a:rPr lang="en-US" sz="1700">
                <a:latin typeface="Segoe UI"/>
                <a:cs typeface="Segoe UI"/>
              </a:rPr>
              <a:t>locker rooms 42.76%</a:t>
            </a:r>
          </a:p>
          <a:p>
            <a:pPr lvl="2"/>
            <a:r>
              <a:rPr lang="en-US" sz="1700">
                <a:latin typeface="Segoe UI"/>
                <a:cs typeface="Segoe UI"/>
              </a:rPr>
              <a:t>Gym class 39.4%</a:t>
            </a:r>
          </a:p>
          <a:p>
            <a:pPr marL="342900" lvl="1" indent="0">
              <a:buNone/>
            </a:pPr>
            <a:endParaRPr lang="en-US" sz="1425">
              <a:latin typeface="Segoe UI" panose="020B0502040204020203" pitchFamily="34" charset="0"/>
              <a:cs typeface="Segoe UI" panose="020B0502040204020203" pitchFamily="34" charset="0"/>
            </a:endParaRPr>
          </a:p>
          <a:p>
            <a:pPr marL="342900" lvl="1" indent="0">
              <a:buNone/>
            </a:pPr>
            <a:r>
              <a:rPr lang="en-US" sz="1425">
                <a:latin typeface="Segoe UI" panose="020B0502040204020203" pitchFamily="34" charset="0"/>
                <a:cs typeface="Segoe UI" panose="020B0502040204020203" pitchFamily="34" charset="0"/>
              </a:rPr>
              <a:t>GLSEN 2021 National School Climate Survey</a:t>
            </a:r>
          </a:p>
          <a:p>
            <a:pPr marL="342900" lvl="1" indent="0">
              <a:buNone/>
            </a:pPr>
            <a:endParaRPr lang="en-US">
              <a:latin typeface="Segoe UI"/>
              <a:cs typeface="Segoe UI"/>
            </a:endParaRPr>
          </a:p>
          <a:p>
            <a:endParaRPr lang="en-US">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728266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E6E5B3-7FBA-44F3-889D-2707E900153D}"/>
              </a:ext>
            </a:extLst>
          </p:cNvPr>
          <p:cNvSpPr>
            <a:spLocks noGrp="1"/>
          </p:cNvSpPr>
          <p:nvPr>
            <p:ph sz="half" idx="1"/>
          </p:nvPr>
        </p:nvSpPr>
        <p:spPr>
          <a:xfrm>
            <a:off x="154324" y="2966035"/>
            <a:ext cx="8839200" cy="2651522"/>
          </a:xfrm>
        </p:spPr>
        <p:txBody>
          <a:bodyPr vert="horz" lIns="68580" tIns="34290" rIns="68580" bIns="34290" rtlCol="0" anchor="t">
            <a:normAutofit fontScale="70000" lnSpcReduction="20000"/>
          </a:bodyPr>
          <a:lstStyle/>
          <a:p>
            <a:r>
              <a:rPr lang="en-US">
                <a:latin typeface="Segoe UI" panose="020B0502040204020203" pitchFamily="34" charset="0"/>
                <a:cs typeface="Segoe UI" panose="020B0502040204020203" pitchFamily="34" charset="0"/>
              </a:rPr>
              <a:t>Youth report coming out to family as “extremely stressful.”</a:t>
            </a:r>
          </a:p>
          <a:p>
            <a:r>
              <a:rPr lang="en-US">
                <a:latin typeface="Segoe UI"/>
                <a:cs typeface="Segoe UI"/>
              </a:rPr>
              <a:t>HRC 2018 LGBTQ+ Youth Report:</a:t>
            </a:r>
          </a:p>
          <a:p>
            <a:pPr lvl="1">
              <a:buClr>
                <a:schemeClr val="tx1"/>
              </a:buClr>
              <a:buFont typeface="Arial" panose="020B0604020202020204" pitchFamily="34" charset="0"/>
              <a:buChar char="•"/>
            </a:pPr>
            <a:r>
              <a:rPr lang="en-US" b="1">
                <a:solidFill>
                  <a:srgbClr val="0070C0"/>
                </a:solidFill>
                <a:latin typeface="Segoe UI"/>
                <a:cs typeface="Segoe UI"/>
              </a:rPr>
              <a:t>67%</a:t>
            </a:r>
            <a:r>
              <a:rPr lang="en-US">
                <a:solidFill>
                  <a:srgbClr val="0070C0"/>
                </a:solidFill>
                <a:latin typeface="Segoe UI"/>
                <a:cs typeface="Segoe UI"/>
              </a:rPr>
              <a:t> </a:t>
            </a:r>
            <a:r>
              <a:rPr lang="en-US">
                <a:latin typeface="Segoe UI"/>
                <a:cs typeface="Segoe UI"/>
              </a:rPr>
              <a:t>of LGBTQ+ youth hear their families make negative comments about LGBTQ+ people</a:t>
            </a:r>
          </a:p>
          <a:p>
            <a:pPr lvl="1">
              <a:buFont typeface="Arial" panose="020B0604020202020204" pitchFamily="34" charset="0"/>
              <a:buChar char="•"/>
            </a:pPr>
            <a:r>
              <a:rPr lang="en-US">
                <a:latin typeface="Segoe UI"/>
                <a:cs typeface="Segoe UI"/>
              </a:rPr>
              <a:t>Only</a:t>
            </a:r>
            <a:r>
              <a:rPr lang="en-US">
                <a:solidFill>
                  <a:srgbClr val="0070C0"/>
                </a:solidFill>
                <a:latin typeface="Segoe UI"/>
                <a:cs typeface="Segoe UI"/>
              </a:rPr>
              <a:t> </a:t>
            </a:r>
            <a:r>
              <a:rPr lang="en-US" b="1">
                <a:solidFill>
                  <a:srgbClr val="0070C0"/>
                </a:solidFill>
                <a:latin typeface="Segoe UI"/>
                <a:cs typeface="Segoe UI"/>
              </a:rPr>
              <a:t>24%</a:t>
            </a:r>
            <a:r>
              <a:rPr lang="en-US">
                <a:solidFill>
                  <a:srgbClr val="0070C0"/>
                </a:solidFill>
                <a:latin typeface="Segoe UI"/>
                <a:cs typeface="Segoe UI"/>
              </a:rPr>
              <a:t> </a:t>
            </a:r>
            <a:r>
              <a:rPr lang="en-US">
                <a:latin typeface="Segoe UI"/>
                <a:cs typeface="Segoe UI"/>
              </a:rPr>
              <a:t>of LGBTQ+ youth can “definitely be themselves as an LGBTQ+ person at home”</a:t>
            </a:r>
          </a:p>
          <a:p>
            <a:pPr lvl="1">
              <a:buFont typeface="Arial" panose="020B0604020202020204" pitchFamily="34" charset="0"/>
              <a:buChar char="•"/>
            </a:pPr>
            <a:r>
              <a:rPr lang="en-US">
                <a:latin typeface="Segoe UI"/>
                <a:cs typeface="Segoe UI"/>
              </a:rPr>
              <a:t>Only </a:t>
            </a:r>
            <a:r>
              <a:rPr lang="en-US" b="1">
                <a:solidFill>
                  <a:srgbClr val="0070C0"/>
                </a:solidFill>
                <a:latin typeface="Segoe UI"/>
                <a:cs typeface="Segoe UI"/>
              </a:rPr>
              <a:t>25% </a:t>
            </a:r>
            <a:r>
              <a:rPr lang="en-US">
                <a:latin typeface="Segoe UI"/>
                <a:cs typeface="Segoe UI"/>
              </a:rPr>
              <a:t>of LGBTQ+ youth have families who show support for them by getting involved in the larger LGBTQ+ and ally community</a:t>
            </a:r>
          </a:p>
          <a:p>
            <a:pPr lvl="1"/>
            <a:endParaRPr lang="en-US">
              <a:latin typeface="Segoe UI" panose="020B0502040204020203" pitchFamily="34" charset="0"/>
              <a:cs typeface="Segoe UI" panose="020B0502040204020203" pitchFamily="34" charset="0"/>
            </a:endParaRPr>
          </a:p>
          <a:p>
            <a:pPr marL="342900" lvl="1" indent="0">
              <a:buNone/>
            </a:pPr>
            <a:r>
              <a:rPr lang="en-US" sz="1575">
                <a:latin typeface="Arial" panose="020B0604020202020204" pitchFamily="34" charset="0"/>
                <a:cs typeface="Arial" panose="020B0604020202020204" pitchFamily="34" charset="0"/>
              </a:rPr>
              <a:t>HRC 2018 Youth Report</a:t>
            </a:r>
          </a:p>
          <a:p>
            <a:pPr marL="342900" lvl="1" indent="0">
              <a:buNone/>
            </a:pPr>
            <a:endParaRPr lang="en-US">
              <a:latin typeface="Segoe UI" panose="020B0502040204020203" pitchFamily="34" charset="0"/>
              <a:cs typeface="Segoe UI" panose="020B0502040204020203" pitchFamily="34" charset="0"/>
            </a:endParaRPr>
          </a:p>
          <a:p>
            <a:pPr marL="342900" lvl="1" indent="0">
              <a:buNone/>
            </a:pPr>
            <a:endParaRPr lang="en-US">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49D9707E-9DED-4C3D-8540-C57B256C6911}"/>
              </a:ext>
            </a:extLst>
          </p:cNvPr>
          <p:cNvSpPr>
            <a:spLocks noGrp="1"/>
          </p:cNvSpPr>
          <p:nvPr>
            <p:ph type="sldNum" sz="quarter" idx="4"/>
          </p:nvPr>
        </p:nvSpPr>
        <p:spPr/>
        <p:txBody>
          <a:bodyPr/>
          <a:lstStyle/>
          <a:p>
            <a:fld id="{555933B5-388F-441E-8EE2-DB71F2F8FB0B}" type="slidenum">
              <a:rPr lang="en-US">
                <a:solidFill>
                  <a:prstClr val="black"/>
                </a:solidFill>
                <a:latin typeface="Calibri"/>
              </a:rPr>
              <a:pPr/>
              <a:t>24</a:t>
            </a:fld>
            <a:endParaRPr lang="en-US">
              <a:solidFill>
                <a:prstClr val="black"/>
              </a:solidFill>
              <a:latin typeface="Calibri"/>
            </a:endParaRPr>
          </a:p>
        </p:txBody>
      </p:sp>
      <p:sp>
        <p:nvSpPr>
          <p:cNvPr id="5" name="Title 1">
            <a:extLst>
              <a:ext uri="{FF2B5EF4-FFF2-40B4-BE49-F238E27FC236}">
                <a16:creationId xmlns:a16="http://schemas.microsoft.com/office/drawing/2014/main" id="{3F444155-C599-4ED4-A425-49B43A5313AE}"/>
              </a:ext>
            </a:extLst>
          </p:cNvPr>
          <p:cNvSpPr>
            <a:spLocks noGrp="1"/>
          </p:cNvSpPr>
          <p:nvPr>
            <p:ph type="title"/>
          </p:nvPr>
        </p:nvSpPr>
        <p:spPr>
          <a:xfrm>
            <a:off x="1870815" y="1442721"/>
            <a:ext cx="5503972" cy="546953"/>
          </a:xfrm>
        </p:spPr>
        <p:txBody>
          <a:bodyPr>
            <a:normAutofit fontScale="90000"/>
          </a:bodyPr>
          <a:lstStyle/>
          <a:p>
            <a:r>
              <a:rPr lang="en-US" b="1">
                <a:latin typeface="Calibri"/>
                <a:cs typeface="Segoe UI Semibold"/>
              </a:rPr>
              <a:t>Rejection at Home / By Family</a:t>
            </a:r>
          </a:p>
        </p:txBody>
      </p:sp>
    </p:spTree>
    <p:extLst>
      <p:ext uri="{BB962C8B-B14F-4D97-AF65-F5344CB8AC3E}">
        <p14:creationId xmlns:p14="http://schemas.microsoft.com/office/powerpoint/2010/main" val="2234943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1956626-48F9-40B5-AAA2-1A1BBD9A5D0E}"/>
              </a:ext>
            </a:extLst>
          </p:cNvPr>
          <p:cNvSpPr>
            <a:spLocks noGrp="1"/>
          </p:cNvSpPr>
          <p:nvPr>
            <p:ph type="sldNum" sz="quarter" idx="4"/>
          </p:nvPr>
        </p:nvSpPr>
        <p:spPr/>
        <p:txBody>
          <a:bodyPr/>
          <a:lstStyle/>
          <a:p>
            <a:fld id="{555933B5-388F-441E-8EE2-DB71F2F8FB0B}" type="slidenum">
              <a:rPr lang="en-US">
                <a:solidFill>
                  <a:prstClr val="black"/>
                </a:solidFill>
                <a:latin typeface="Calibri"/>
              </a:rPr>
              <a:pPr/>
              <a:t>25</a:t>
            </a:fld>
            <a:endParaRPr lang="en-US">
              <a:solidFill>
                <a:prstClr val="black"/>
              </a:solidFill>
              <a:latin typeface="Calibri"/>
            </a:endParaRPr>
          </a:p>
        </p:txBody>
      </p:sp>
      <p:sp>
        <p:nvSpPr>
          <p:cNvPr id="6" name="Content Placeholder 2">
            <a:extLst>
              <a:ext uri="{FF2B5EF4-FFF2-40B4-BE49-F238E27FC236}">
                <a16:creationId xmlns:a16="http://schemas.microsoft.com/office/drawing/2014/main" id="{2502E497-F7D8-4EAF-87D8-433996F66033}"/>
              </a:ext>
            </a:extLst>
          </p:cNvPr>
          <p:cNvSpPr>
            <a:spLocks noGrp="1"/>
          </p:cNvSpPr>
          <p:nvPr>
            <p:ph sz="half" idx="1"/>
          </p:nvPr>
        </p:nvSpPr>
        <p:spPr>
          <a:xfrm>
            <a:off x="622621" y="1335659"/>
            <a:ext cx="7736889" cy="4181629"/>
          </a:xfrm>
        </p:spPr>
        <p:txBody>
          <a:bodyPr vert="horz" lIns="68580" tIns="34290" rIns="68580" bIns="34290" rtlCol="0" anchor="t">
            <a:normAutofit fontScale="40000" lnSpcReduction="20000"/>
          </a:bodyPr>
          <a:lstStyle/>
          <a:p>
            <a:pPr marL="0" indent="0" algn="ctr">
              <a:buNone/>
            </a:pPr>
            <a:endParaRPr lang="en-US" sz="4000" b="1">
              <a:latin typeface="Calibri"/>
              <a:cs typeface="Segoe UI Semibold"/>
            </a:endParaRPr>
          </a:p>
          <a:p>
            <a:pPr lvl="1">
              <a:buChar char="•"/>
            </a:pPr>
            <a:endParaRPr lang="en-US" sz="2325">
              <a:latin typeface="Segoe UI Semibold"/>
              <a:cs typeface="Segoe UI Semibold"/>
            </a:endParaRPr>
          </a:p>
          <a:p>
            <a:pPr lvl="1">
              <a:lnSpc>
                <a:spcPct val="120000"/>
              </a:lnSpc>
              <a:buClr>
                <a:schemeClr val="tx1"/>
              </a:buClr>
              <a:buFont typeface="Arial" panose="020B0604020202020204" pitchFamily="34" charset="0"/>
              <a:buChar char="•"/>
            </a:pPr>
            <a:r>
              <a:rPr lang="en-US" sz="5400">
                <a:solidFill>
                  <a:srgbClr val="0070C0"/>
                </a:solidFill>
                <a:latin typeface="Segoe UI"/>
                <a:cs typeface="Segoe UI"/>
              </a:rPr>
              <a:t>40% </a:t>
            </a:r>
            <a:r>
              <a:rPr lang="en-US" sz="5400">
                <a:latin typeface="Segoe UI"/>
                <a:cs typeface="Segoe UI"/>
              </a:rPr>
              <a:t>of all homeless youth are LGBTQ+ identified.</a:t>
            </a:r>
          </a:p>
          <a:p>
            <a:pPr lvl="1">
              <a:lnSpc>
                <a:spcPct val="120000"/>
              </a:lnSpc>
              <a:buClr>
                <a:schemeClr val="tx1"/>
              </a:buClr>
              <a:buFont typeface="Arial" panose="020B0604020202020204" pitchFamily="34" charset="0"/>
              <a:buChar char="•"/>
            </a:pPr>
            <a:r>
              <a:rPr lang="en-US" sz="5400">
                <a:latin typeface="Segoe UI"/>
                <a:cs typeface="Segoe UI"/>
              </a:rPr>
              <a:t>LGBTQ+ youth are </a:t>
            </a:r>
            <a:r>
              <a:rPr lang="en-US" sz="5400">
                <a:solidFill>
                  <a:srgbClr val="0070C0"/>
                </a:solidFill>
                <a:latin typeface="Segoe UI"/>
                <a:cs typeface="Segoe UI"/>
              </a:rPr>
              <a:t>120% </a:t>
            </a:r>
            <a:r>
              <a:rPr lang="en-US" sz="5400">
                <a:latin typeface="Segoe UI"/>
                <a:cs typeface="Segoe UI"/>
              </a:rPr>
              <a:t>more likely to experience homelessness</a:t>
            </a:r>
          </a:p>
          <a:p>
            <a:pPr lvl="1">
              <a:lnSpc>
                <a:spcPct val="120000"/>
              </a:lnSpc>
              <a:buClr>
                <a:schemeClr val="tx1"/>
              </a:buClr>
              <a:buFont typeface="Arial" panose="020B0604020202020204" pitchFamily="34" charset="0"/>
              <a:buChar char="•"/>
            </a:pPr>
            <a:r>
              <a:rPr lang="en-US" sz="5400">
                <a:solidFill>
                  <a:srgbClr val="0070C0"/>
                </a:solidFill>
                <a:latin typeface="Segoe UI"/>
                <a:cs typeface="Segoe UI"/>
              </a:rPr>
              <a:t>58.7% </a:t>
            </a:r>
            <a:r>
              <a:rPr lang="en-US" sz="5400">
                <a:latin typeface="Segoe UI"/>
                <a:cs typeface="Segoe UI"/>
              </a:rPr>
              <a:t>of LGBTQ homeless youth have been sexually victimized compared to </a:t>
            </a:r>
            <a:r>
              <a:rPr lang="en-US" sz="5400">
                <a:solidFill>
                  <a:srgbClr val="0070C0"/>
                </a:solidFill>
                <a:latin typeface="Segoe UI"/>
                <a:cs typeface="Segoe UI"/>
              </a:rPr>
              <a:t>33.4% </a:t>
            </a:r>
            <a:r>
              <a:rPr lang="en-US" sz="5400">
                <a:latin typeface="Segoe UI"/>
                <a:cs typeface="Segoe UI"/>
              </a:rPr>
              <a:t>of heterosexual homeless youth LGBTQ youth are roughly </a:t>
            </a:r>
            <a:r>
              <a:rPr lang="en-US" sz="5400">
                <a:solidFill>
                  <a:srgbClr val="0070C0"/>
                </a:solidFill>
                <a:latin typeface="Segoe UI"/>
                <a:cs typeface="Segoe UI"/>
              </a:rPr>
              <a:t>7.4% </a:t>
            </a:r>
            <a:r>
              <a:rPr lang="en-US" sz="5400">
                <a:latin typeface="Segoe UI"/>
                <a:cs typeface="Segoe UI"/>
              </a:rPr>
              <a:t>more likely to experience acts of sexual violence than heterosexual homeless youth LGBTQ homeless youth attempt suicide at much higher rates </a:t>
            </a:r>
            <a:r>
              <a:rPr lang="en-US" sz="5400">
                <a:solidFill>
                  <a:srgbClr val="0070C0"/>
                </a:solidFill>
                <a:latin typeface="Segoe UI"/>
                <a:cs typeface="Segoe UI"/>
              </a:rPr>
              <a:t>(62%) </a:t>
            </a:r>
            <a:r>
              <a:rPr lang="en-US" sz="5400">
                <a:latin typeface="Segoe UI"/>
                <a:cs typeface="Segoe UI"/>
              </a:rPr>
              <a:t>than heterosexual homeless youth </a:t>
            </a:r>
            <a:r>
              <a:rPr lang="en-US" sz="5400">
                <a:solidFill>
                  <a:srgbClr val="0070C0"/>
                </a:solidFill>
                <a:latin typeface="Segoe UI"/>
                <a:cs typeface="Segoe UI"/>
              </a:rPr>
              <a:t>(29%).</a:t>
            </a:r>
          </a:p>
          <a:p>
            <a:pPr lvl="1">
              <a:buFont typeface="Arial" panose="020B0604020202020204" pitchFamily="34" charset="0"/>
              <a:buChar char="•"/>
            </a:pPr>
            <a:endParaRPr lang="en-US" sz="2100">
              <a:latin typeface="Segoe UI Semibold"/>
              <a:cs typeface="Segoe UI Semibold"/>
            </a:endParaRPr>
          </a:p>
          <a:p>
            <a:pPr lvl="1">
              <a:buFont typeface="Arial" panose="020B0604020202020204" pitchFamily="34" charset="0"/>
              <a:buChar char="•"/>
            </a:pPr>
            <a:endParaRPr lang="en-US" sz="2100">
              <a:latin typeface="Segoe UI Semibold" panose="020B0702040204020203" pitchFamily="34" charset="0"/>
              <a:cs typeface="Segoe UI Semibold" panose="020B0702040204020203" pitchFamily="34" charset="0"/>
            </a:endParaRPr>
          </a:p>
          <a:p>
            <a:pPr lvl="1">
              <a:buFont typeface="Arial" panose="020B0604020202020204" pitchFamily="34" charset="0"/>
              <a:buChar char="•"/>
            </a:pPr>
            <a:endParaRPr lang="en-US" sz="2100">
              <a:latin typeface="Segoe UI Semibold" panose="020B0702040204020203" pitchFamily="34" charset="0"/>
              <a:cs typeface="Segoe UI Semibold" panose="020B0702040204020203" pitchFamily="34" charset="0"/>
            </a:endParaRPr>
          </a:p>
          <a:p>
            <a:pPr marL="457200" lvl="1" indent="0">
              <a:buNone/>
            </a:pPr>
            <a:endParaRPr lang="en-US" sz="1350">
              <a:latin typeface="Arial"/>
              <a:cs typeface="Arial"/>
            </a:endParaRPr>
          </a:p>
        </p:txBody>
      </p:sp>
      <p:sp>
        <p:nvSpPr>
          <p:cNvPr id="2" name="TextBox 1">
            <a:extLst>
              <a:ext uri="{FF2B5EF4-FFF2-40B4-BE49-F238E27FC236}">
                <a16:creationId xmlns:a16="http://schemas.microsoft.com/office/drawing/2014/main" id="{4DCA95CC-BB6A-A277-D51A-86515D9A5763}"/>
              </a:ext>
            </a:extLst>
          </p:cNvPr>
          <p:cNvSpPr txBox="1"/>
          <p:nvPr/>
        </p:nvSpPr>
        <p:spPr>
          <a:xfrm>
            <a:off x="916940" y="5676392"/>
            <a:ext cx="6370320" cy="6832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spcBef>
                <a:spcPct val="20000"/>
              </a:spcBef>
            </a:pPr>
            <a:r>
              <a:rPr lang="en-US" sz="1200">
                <a:latin typeface="Arial"/>
                <a:cs typeface="Arial"/>
              </a:rPr>
              <a:t>HRC 2018 Youth Report &amp; National Coalition for the Homeless</a:t>
            </a:r>
          </a:p>
          <a:p>
            <a:pPr marL="742950" lvl="1" indent="-285750">
              <a:spcBef>
                <a:spcPct val="20000"/>
              </a:spcBef>
              <a:buFont typeface="Arial,Sans-Serif"/>
              <a:buChar char="•"/>
            </a:pPr>
            <a:endParaRPr lang="en-US" sz="700">
              <a:latin typeface="Segoe UI Semibold"/>
              <a:cs typeface="Segoe UI Semibold"/>
            </a:endParaRPr>
          </a:p>
          <a:p>
            <a:pPr algn="l"/>
            <a:endParaRPr lang="en-US">
              <a:ea typeface="Cambria"/>
            </a:endParaRPr>
          </a:p>
        </p:txBody>
      </p:sp>
      <p:sp>
        <p:nvSpPr>
          <p:cNvPr id="3" name="TextBox 2">
            <a:extLst>
              <a:ext uri="{FF2B5EF4-FFF2-40B4-BE49-F238E27FC236}">
                <a16:creationId xmlns:a16="http://schemas.microsoft.com/office/drawing/2014/main" id="{29FB5EEF-9974-BE2C-CAAA-DF3D71EAA938}"/>
              </a:ext>
            </a:extLst>
          </p:cNvPr>
          <p:cNvSpPr txBox="1"/>
          <p:nvPr/>
        </p:nvSpPr>
        <p:spPr>
          <a:xfrm>
            <a:off x="2196084" y="3570732"/>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5" name="TextBox 4">
            <a:extLst>
              <a:ext uri="{FF2B5EF4-FFF2-40B4-BE49-F238E27FC236}">
                <a16:creationId xmlns:a16="http://schemas.microsoft.com/office/drawing/2014/main" id="{0F7DC12D-40FD-1185-0B3C-F5A706C53166}"/>
              </a:ext>
            </a:extLst>
          </p:cNvPr>
          <p:cNvSpPr txBox="1"/>
          <p:nvPr/>
        </p:nvSpPr>
        <p:spPr>
          <a:xfrm>
            <a:off x="1283716" y="922020"/>
            <a:ext cx="640486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latin typeface="Calibri"/>
                <a:ea typeface="Cambria"/>
                <a:cs typeface="Calibri"/>
              </a:rPr>
              <a:t>Homelessness and LGBTQ+ Youth</a:t>
            </a:r>
            <a:endParaRPr lang="en-US" sz="3200" b="1">
              <a:latin typeface="Calibri"/>
              <a:cs typeface="Calibri"/>
            </a:endParaRPr>
          </a:p>
        </p:txBody>
      </p:sp>
    </p:spTree>
    <p:extLst>
      <p:ext uri="{BB962C8B-B14F-4D97-AF65-F5344CB8AC3E}">
        <p14:creationId xmlns:p14="http://schemas.microsoft.com/office/powerpoint/2010/main" val="25162881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1956626-48F9-40B5-AAA2-1A1BBD9A5D0E}"/>
              </a:ext>
            </a:extLst>
          </p:cNvPr>
          <p:cNvSpPr>
            <a:spLocks noGrp="1"/>
          </p:cNvSpPr>
          <p:nvPr>
            <p:ph type="sldNum" sz="quarter" idx="4"/>
          </p:nvPr>
        </p:nvSpPr>
        <p:spPr/>
        <p:txBody>
          <a:bodyPr/>
          <a:lstStyle/>
          <a:p>
            <a:fld id="{555933B5-388F-441E-8EE2-DB71F2F8FB0B}" type="slidenum">
              <a:rPr lang="en-US">
                <a:solidFill>
                  <a:prstClr val="black"/>
                </a:solidFill>
                <a:latin typeface="Calibri"/>
              </a:rPr>
              <a:pPr/>
              <a:t>26</a:t>
            </a:fld>
            <a:endParaRPr lang="en-US">
              <a:solidFill>
                <a:prstClr val="black"/>
              </a:solidFill>
              <a:latin typeface="Calibri"/>
            </a:endParaRPr>
          </a:p>
        </p:txBody>
      </p:sp>
      <p:sp>
        <p:nvSpPr>
          <p:cNvPr id="6" name="Content Placeholder 2">
            <a:extLst>
              <a:ext uri="{FF2B5EF4-FFF2-40B4-BE49-F238E27FC236}">
                <a16:creationId xmlns:a16="http://schemas.microsoft.com/office/drawing/2014/main" id="{CD97CD57-05B7-413B-B660-938523B623C2}"/>
              </a:ext>
            </a:extLst>
          </p:cNvPr>
          <p:cNvSpPr>
            <a:spLocks noGrp="1"/>
          </p:cNvSpPr>
          <p:nvPr>
            <p:ph sz="half" idx="1"/>
          </p:nvPr>
        </p:nvSpPr>
        <p:spPr>
          <a:xfrm>
            <a:off x="479394" y="1656241"/>
            <a:ext cx="7983245" cy="3874211"/>
          </a:xfrm>
        </p:spPr>
        <p:txBody>
          <a:bodyPr vert="horz" lIns="68580" tIns="34290" rIns="68580" bIns="34290" rtlCol="0" anchor="t">
            <a:normAutofit lnSpcReduction="10000"/>
          </a:bodyPr>
          <a:lstStyle/>
          <a:p>
            <a:pPr marL="0" indent="0" algn="ctr">
              <a:buNone/>
            </a:pPr>
            <a:r>
              <a:rPr lang="en-US" sz="3200" b="1">
                <a:latin typeface="Calibri"/>
                <a:cs typeface="Segoe UI Semibold"/>
              </a:rPr>
              <a:t>Sexual Violence</a:t>
            </a:r>
          </a:p>
          <a:p>
            <a:pPr marL="342900" lvl="1" indent="0">
              <a:buNone/>
            </a:pPr>
            <a:endParaRPr lang="en-US" sz="2100">
              <a:latin typeface="Segoe UI"/>
              <a:cs typeface="Segoe UI"/>
            </a:endParaRPr>
          </a:p>
          <a:p>
            <a:pPr marL="342900" lvl="1" indent="0">
              <a:buNone/>
            </a:pPr>
            <a:r>
              <a:rPr lang="en-US" sz="2100">
                <a:latin typeface="Segoe UI"/>
                <a:cs typeface="Segoe UI"/>
              </a:rPr>
              <a:t>HRC 2018 Youth Report:</a:t>
            </a:r>
            <a:endParaRPr lang="en-US">
              <a:latin typeface="Segoe UI"/>
              <a:cs typeface="Segoe UI"/>
            </a:endParaRPr>
          </a:p>
          <a:p>
            <a:pPr lvl="1">
              <a:buFont typeface="Arial" panose="020B0604020202020204" pitchFamily="34" charset="0"/>
              <a:buChar char="•"/>
            </a:pPr>
            <a:r>
              <a:rPr lang="en-US" sz="2100">
                <a:latin typeface="Segoe UI"/>
                <a:cs typeface="Segoe UI"/>
              </a:rPr>
              <a:t>47% of transgender people are sexually assaulted at some point in their lifetime.</a:t>
            </a:r>
          </a:p>
          <a:p>
            <a:pPr lvl="1">
              <a:buFont typeface="Arial" panose="020B0604020202020204" pitchFamily="34" charset="0"/>
              <a:buChar char="•"/>
            </a:pPr>
            <a:r>
              <a:rPr lang="en-US" sz="2100">
                <a:latin typeface="Segoe UI"/>
                <a:cs typeface="Segoe UI"/>
              </a:rPr>
              <a:t>11% LGBTQ+ youth report to have been sexually attacked or raped because of their LGBTQ+ identity</a:t>
            </a:r>
          </a:p>
          <a:p>
            <a:pPr lvl="1">
              <a:buFont typeface="Arial" panose="020B0604020202020204" pitchFamily="34" charset="0"/>
              <a:buChar char="•"/>
            </a:pPr>
            <a:r>
              <a:rPr lang="en-US" sz="2100">
                <a:latin typeface="Segoe UI"/>
                <a:cs typeface="Segoe UI"/>
              </a:rPr>
              <a:t>77% LGBTQ+ youth report receiving unwanted sexual comments, jokes, and gestures</a:t>
            </a:r>
          </a:p>
          <a:p>
            <a:pPr marL="342900" lvl="1" indent="0">
              <a:buNone/>
            </a:pPr>
            <a:endParaRPr lang="en-US" sz="1275">
              <a:latin typeface="Segoe UI Semibold" panose="020B0702040204020203" pitchFamily="34" charset="0"/>
              <a:cs typeface="Segoe UI Semibold" panose="020B0702040204020203" pitchFamily="34" charset="0"/>
            </a:endParaRPr>
          </a:p>
          <a:p>
            <a:pPr marL="342900" lvl="1" indent="0">
              <a:buNone/>
            </a:pPr>
            <a:r>
              <a:rPr lang="en-US" sz="1275">
                <a:latin typeface="Segoe UI Semibold"/>
                <a:cs typeface="Segoe UI Semibold"/>
              </a:rPr>
              <a:t>HRC 2018 LGBTQ Youth Report</a:t>
            </a:r>
            <a:endParaRPr lang="en-US" sz="1275">
              <a:latin typeface="Segoe UI Semibold" panose="020B0702040204020203" pitchFamily="34" charset="0"/>
              <a:cs typeface="Segoe UI Semibold" panose="020B0702040204020203" pitchFamily="34" charset="0"/>
            </a:endParaRPr>
          </a:p>
          <a:p>
            <a:pPr marL="342900" lvl="1" indent="0">
              <a:buNone/>
            </a:pPr>
            <a:r>
              <a:rPr lang="en-US" sz="1275">
                <a:latin typeface="Segoe UI Semibold" panose="020B0702040204020203" pitchFamily="34" charset="0"/>
                <a:cs typeface="Segoe UI Semibold" panose="020B0702040204020203" pitchFamily="34" charset="0"/>
              </a:rPr>
              <a:t>CDC, 2010</a:t>
            </a:r>
          </a:p>
          <a:p>
            <a:pPr marL="42545" indent="0">
              <a:buNone/>
            </a:pPr>
            <a:endParaRPr lang="en-US" sz="1650">
              <a:latin typeface="Segoe UI Semibold" panose="020B0702040204020203" pitchFamily="34" charset="0"/>
              <a:cs typeface="Segoe UI Semibold" panose="020B0702040204020203" pitchFamily="34" charset="0"/>
            </a:endParaRPr>
          </a:p>
          <a:p>
            <a:pPr marL="42545" indent="0">
              <a:buNone/>
            </a:pPr>
            <a:endParaRPr lang="en-US" sz="1650">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27000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1956626-48F9-40B5-AAA2-1A1BBD9A5D0E}"/>
              </a:ext>
            </a:extLst>
          </p:cNvPr>
          <p:cNvSpPr>
            <a:spLocks noGrp="1"/>
          </p:cNvSpPr>
          <p:nvPr>
            <p:ph type="sldNum" sz="quarter" idx="4"/>
          </p:nvPr>
        </p:nvSpPr>
        <p:spPr/>
        <p:txBody>
          <a:bodyPr/>
          <a:lstStyle/>
          <a:p>
            <a:fld id="{555933B5-388F-441E-8EE2-DB71F2F8FB0B}" type="slidenum">
              <a:rPr lang="en-US">
                <a:solidFill>
                  <a:prstClr val="black"/>
                </a:solidFill>
                <a:latin typeface="Calibri"/>
              </a:rPr>
              <a:pPr/>
              <a:t>27</a:t>
            </a:fld>
            <a:endParaRPr lang="en-US">
              <a:solidFill>
                <a:prstClr val="black"/>
              </a:solidFill>
              <a:latin typeface="Calibri"/>
            </a:endParaRPr>
          </a:p>
        </p:txBody>
      </p:sp>
      <p:sp>
        <p:nvSpPr>
          <p:cNvPr id="6" name="Content Placeholder 2">
            <a:extLst>
              <a:ext uri="{FF2B5EF4-FFF2-40B4-BE49-F238E27FC236}">
                <a16:creationId xmlns:a16="http://schemas.microsoft.com/office/drawing/2014/main" id="{CB9B10F1-5B55-4F3B-BB2C-CB1F607BBD6F}"/>
              </a:ext>
            </a:extLst>
          </p:cNvPr>
          <p:cNvSpPr>
            <a:spLocks noGrp="1"/>
          </p:cNvSpPr>
          <p:nvPr>
            <p:ph sz="half" idx="1"/>
          </p:nvPr>
        </p:nvSpPr>
        <p:spPr>
          <a:xfrm>
            <a:off x="337236" y="1469810"/>
            <a:ext cx="8471632" cy="3972599"/>
          </a:xfrm>
        </p:spPr>
        <p:txBody>
          <a:bodyPr vert="horz" lIns="68580" tIns="34290" rIns="68580" bIns="34290" rtlCol="0" anchor="t">
            <a:normAutofit fontScale="77500" lnSpcReduction="20000"/>
          </a:bodyPr>
          <a:lstStyle/>
          <a:p>
            <a:pPr marL="0" indent="0">
              <a:buNone/>
            </a:pPr>
            <a:endParaRPr lang="en-US" sz="2400" b="1">
              <a:latin typeface="Segoe UI Semibold" panose="020B0702040204020203" pitchFamily="34" charset="0"/>
              <a:cs typeface="Segoe UI Semibold" panose="020B0702040204020203" pitchFamily="34" charset="0"/>
            </a:endParaRPr>
          </a:p>
          <a:p>
            <a:pPr marL="0" indent="0" algn="ctr">
              <a:buNone/>
            </a:pPr>
            <a:r>
              <a:rPr lang="en-US" sz="3000" b="1">
                <a:latin typeface="Segoe UI" panose="020B0502040204020203" pitchFamily="34" charset="0"/>
                <a:cs typeface="Segoe UI" panose="020B0502040204020203" pitchFamily="34" charset="0"/>
              </a:rPr>
              <a:t>Effects of Risk Factors on Mental Health</a:t>
            </a:r>
          </a:p>
          <a:p>
            <a:pPr marL="342900" lvl="1" indent="0">
              <a:buNone/>
            </a:pPr>
            <a:r>
              <a:rPr lang="en-US">
                <a:latin typeface="Segoe UI" panose="020B0502040204020203" pitchFamily="34" charset="0"/>
                <a:cs typeface="Segoe UI" panose="020B0502040204020203" pitchFamily="34" charset="0"/>
              </a:rPr>
              <a:t>Self-harm</a:t>
            </a:r>
          </a:p>
          <a:p>
            <a:pPr lvl="2"/>
            <a:r>
              <a:rPr lang="en-US" sz="2175">
                <a:latin typeface="Segoe UI" panose="020B0502040204020203" pitchFamily="34" charset="0"/>
                <a:cs typeface="Segoe UI" panose="020B0502040204020203" pitchFamily="34" charset="0"/>
              </a:rPr>
              <a:t>38% to 53% of lesbian, gay and bisexual teens engaged in self ham compared to 10% and 20% of heterosexual teens</a:t>
            </a:r>
          </a:p>
          <a:p>
            <a:pPr marL="342900" lvl="1" indent="0">
              <a:buNone/>
            </a:pPr>
            <a:r>
              <a:rPr lang="en-US" sz="2175">
                <a:latin typeface="Segoe UI" panose="020B0502040204020203" pitchFamily="34" charset="0"/>
                <a:cs typeface="Segoe UI" panose="020B0502040204020203" pitchFamily="34" charset="0"/>
              </a:rPr>
              <a:t>Suicide risk</a:t>
            </a:r>
          </a:p>
          <a:p>
            <a:pPr lvl="2"/>
            <a:r>
              <a:rPr lang="en-US" sz="2175">
                <a:latin typeface="Segoe UI" panose="020B0502040204020203" pitchFamily="34" charset="0"/>
                <a:cs typeface="Segoe UI" panose="020B0502040204020203" pitchFamily="34" charset="0"/>
              </a:rPr>
              <a:t>45% or LGBTQ youth seriously considered attempting suicide in the past year</a:t>
            </a:r>
          </a:p>
          <a:p>
            <a:pPr lvl="2"/>
            <a:r>
              <a:rPr lang="en-US" sz="2175">
                <a:latin typeface="Segoe UI" panose="020B0502040204020203" pitchFamily="34" charset="0"/>
                <a:cs typeface="Segoe UI" panose="020B0502040204020203" pitchFamily="34" charset="0"/>
              </a:rPr>
              <a:t>Nearly 1 in % transgender and nonbinary youth attempted suicide and youth of color reported higher rates then their peers.</a:t>
            </a:r>
          </a:p>
          <a:p>
            <a:pPr lvl="2"/>
            <a:r>
              <a:rPr lang="en-US" sz="2175">
                <a:latin typeface="Segoe UI" panose="020B0502040204020203" pitchFamily="34" charset="0"/>
                <a:cs typeface="Segoe UI" panose="020B0502040204020203" pitchFamily="34" charset="0"/>
              </a:rPr>
              <a:t>14% of LGBTQ+ youth attempted suicide in the past year</a:t>
            </a:r>
          </a:p>
          <a:p>
            <a:pPr lvl="2"/>
            <a:r>
              <a:rPr lang="en-US" sz="2175">
                <a:latin typeface="Segoe UI" panose="020B0502040204020203" pitchFamily="34" charset="0"/>
                <a:cs typeface="Segoe UI" panose="020B0502040204020203" pitchFamily="34" charset="0"/>
              </a:rPr>
              <a:t>40% trans adults report having made a suicide attempt</a:t>
            </a:r>
          </a:p>
          <a:p>
            <a:pPr lvl="3">
              <a:buFont typeface="Arial" panose="020B0604020202020204" pitchFamily="34" charset="0"/>
              <a:buChar char="•"/>
            </a:pPr>
            <a:r>
              <a:rPr lang="en-US" sz="2175">
                <a:latin typeface="Segoe UI" panose="020B0502040204020203" pitchFamily="34" charset="0"/>
                <a:cs typeface="Segoe UI" panose="020B0502040204020203" pitchFamily="34" charset="0"/>
              </a:rPr>
              <a:t>92% before 25 </a:t>
            </a:r>
            <a:r>
              <a:rPr lang="en-US" sz="2175" err="1">
                <a:latin typeface="Segoe UI" panose="020B0502040204020203" pitchFamily="34" charset="0"/>
                <a:cs typeface="Segoe UI" panose="020B0502040204020203" pitchFamily="34" charset="0"/>
              </a:rPr>
              <a:t>y.o</a:t>
            </a:r>
            <a:r>
              <a:rPr lang="en-US" sz="2175">
                <a:latin typeface="Segoe UI" panose="020B0502040204020203" pitchFamily="34" charset="0"/>
                <a:cs typeface="Segoe UI" panose="020B0502040204020203" pitchFamily="34" charset="0"/>
              </a:rPr>
              <a:t>.</a:t>
            </a:r>
          </a:p>
          <a:p>
            <a:pPr marL="1028700" lvl="3" indent="0">
              <a:buNone/>
            </a:pPr>
            <a:endParaRPr lang="en-US" sz="1950">
              <a:latin typeface="Segoe UI" panose="020B0502040204020203" pitchFamily="34" charset="0"/>
              <a:cs typeface="Segoe UI" panose="020B0502040204020203" pitchFamily="34" charset="0"/>
            </a:endParaRPr>
          </a:p>
          <a:p>
            <a:pPr marL="85725" indent="0">
              <a:buNone/>
            </a:pPr>
            <a:r>
              <a:rPr lang="en-US" sz="1575">
                <a:latin typeface="Segoe UI" panose="020B0502040204020203" pitchFamily="34" charset="0"/>
                <a:cs typeface="Segoe UI" panose="020B0502040204020203" pitchFamily="34" charset="0"/>
              </a:rPr>
              <a:t>The 2015, US Transgender Survey &amp; Trevor Project National Survey on Mental Health 2022</a:t>
            </a:r>
          </a:p>
          <a:p>
            <a:pPr marL="85725" indent="0">
              <a:buNone/>
            </a:pPr>
            <a:r>
              <a:rPr lang="en-US" sz="1575">
                <a:latin typeface="Segoe UI" panose="020B0502040204020203" pitchFamily="34" charset="0"/>
                <a:cs typeface="Segoe UI" panose="020B0502040204020203" pitchFamily="34" charset="0"/>
              </a:rPr>
              <a:t>Jama Pediatric Network June 3 2019</a:t>
            </a:r>
          </a:p>
        </p:txBody>
      </p:sp>
    </p:spTree>
    <p:extLst>
      <p:ext uri="{BB962C8B-B14F-4D97-AF65-F5344CB8AC3E}">
        <p14:creationId xmlns:p14="http://schemas.microsoft.com/office/powerpoint/2010/main" val="1826874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F444155-C599-4ED4-A425-49B43A5313AE}"/>
              </a:ext>
            </a:extLst>
          </p:cNvPr>
          <p:cNvSpPr>
            <a:spLocks noGrp="1"/>
          </p:cNvSpPr>
          <p:nvPr>
            <p:ph type="title"/>
          </p:nvPr>
        </p:nvSpPr>
        <p:spPr>
          <a:xfrm>
            <a:off x="145688" y="1777394"/>
            <a:ext cx="8839200" cy="947738"/>
          </a:xfrm>
        </p:spPr>
        <p:txBody>
          <a:bodyPr>
            <a:normAutofit fontScale="90000"/>
          </a:bodyPr>
          <a:lstStyle/>
          <a:p>
            <a:r>
              <a:rPr lang="en-US" sz="4000" b="1" dirty="0">
                <a:latin typeface="Calibri"/>
                <a:cs typeface="Calibri"/>
              </a:rPr>
              <a:t>Desire for and Access to Mental Health Care</a:t>
            </a:r>
            <a:br>
              <a:rPr lang="en-US" b="1" i="0" dirty="0">
                <a:effectLst/>
                <a:latin typeface="Manrope"/>
              </a:rPr>
            </a:br>
            <a:endParaRPr lang="en-US" u="sng">
              <a:latin typeface="Segoe UI Semibold" panose="020B0702040204020203" pitchFamily="34" charset="0"/>
              <a:cs typeface="Segoe UI Semibold" panose="020B0702040204020203" pitchFamily="34" charset="0"/>
            </a:endParaRPr>
          </a:p>
        </p:txBody>
      </p:sp>
      <p:sp>
        <p:nvSpPr>
          <p:cNvPr id="4" name="Slide Number Placeholder 3">
            <a:extLst>
              <a:ext uri="{FF2B5EF4-FFF2-40B4-BE49-F238E27FC236}">
                <a16:creationId xmlns:a16="http://schemas.microsoft.com/office/drawing/2014/main" id="{49D9707E-9DED-4C3D-8540-C57B256C6911}"/>
              </a:ext>
            </a:extLst>
          </p:cNvPr>
          <p:cNvSpPr>
            <a:spLocks noGrp="1"/>
          </p:cNvSpPr>
          <p:nvPr>
            <p:ph type="sldNum" sz="quarter" idx="4"/>
          </p:nvPr>
        </p:nvSpPr>
        <p:spPr/>
        <p:txBody>
          <a:bodyPr/>
          <a:lstStyle/>
          <a:p>
            <a:fld id="{555933B5-388F-441E-8EE2-DB71F2F8FB0B}" type="slidenum">
              <a:rPr lang="en-US">
                <a:solidFill>
                  <a:prstClr val="black"/>
                </a:solidFill>
                <a:latin typeface="Calibri"/>
              </a:rPr>
              <a:pPr/>
              <a:t>28</a:t>
            </a:fld>
            <a:endParaRPr lang="en-US">
              <a:solidFill>
                <a:prstClr val="black"/>
              </a:solidFill>
              <a:latin typeface="Calibri"/>
            </a:endParaRPr>
          </a:p>
        </p:txBody>
      </p:sp>
      <p:sp>
        <p:nvSpPr>
          <p:cNvPr id="7" name="TextBox 6">
            <a:extLst>
              <a:ext uri="{FF2B5EF4-FFF2-40B4-BE49-F238E27FC236}">
                <a16:creationId xmlns:a16="http://schemas.microsoft.com/office/drawing/2014/main" id="{D61D3710-FE48-BB34-C197-9270D67F438F}"/>
              </a:ext>
            </a:extLst>
          </p:cNvPr>
          <p:cNvSpPr txBox="1"/>
          <p:nvPr/>
        </p:nvSpPr>
        <p:spPr>
          <a:xfrm>
            <a:off x="776063" y="2651286"/>
            <a:ext cx="3386328"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r>
              <a:rPr lang="en-US" sz="2400" b="1" dirty="0">
                <a:latin typeface="Segoe UI"/>
                <a:ea typeface="Segoe UI"/>
                <a:cs typeface="Segoe UI"/>
              </a:rPr>
              <a:t>Desire for mental health care</a:t>
            </a:r>
            <a:r>
              <a:rPr lang="en-US" sz="2400" dirty="0">
                <a:latin typeface="Segoe UI"/>
                <a:ea typeface="Segoe UI"/>
                <a:cs typeface="Segoe UI"/>
              </a:rPr>
              <a:t>​</a:t>
            </a:r>
          </a:p>
          <a:p>
            <a:pPr lvl="0" rtl="0">
              <a:buChar char="•"/>
            </a:pPr>
            <a:r>
              <a:rPr lang="en-US" sz="2400" b="1" dirty="0">
                <a:latin typeface="Segoe UI"/>
                <a:ea typeface="Arial"/>
                <a:cs typeface="Arial"/>
              </a:rPr>
              <a:t>82%</a:t>
            </a:r>
            <a:r>
              <a:rPr lang="en-US" sz="2400" dirty="0">
                <a:latin typeface="Segoe UI"/>
                <a:ea typeface="Arial"/>
                <a:cs typeface="Arial"/>
              </a:rPr>
              <a:t> Wanted care​</a:t>
            </a:r>
          </a:p>
          <a:p>
            <a:pPr lvl="0" rtl="0">
              <a:buChar char="•"/>
            </a:pPr>
            <a:r>
              <a:rPr lang="en-US" sz="2400" b="1" dirty="0">
                <a:latin typeface="Segoe UI"/>
                <a:ea typeface="Arial"/>
                <a:cs typeface="Arial"/>
              </a:rPr>
              <a:t>18%</a:t>
            </a:r>
            <a:r>
              <a:rPr lang="en-US" sz="2400" dirty="0">
                <a:latin typeface="Segoe UI"/>
                <a:ea typeface="Arial"/>
                <a:cs typeface="Arial"/>
              </a:rPr>
              <a:t> Didn’t want care</a:t>
            </a:r>
            <a:endParaRPr lang="en-US" sz="2400" dirty="0"/>
          </a:p>
        </p:txBody>
      </p:sp>
      <p:sp>
        <p:nvSpPr>
          <p:cNvPr id="8" name="TextBox 7">
            <a:extLst>
              <a:ext uri="{FF2B5EF4-FFF2-40B4-BE49-F238E27FC236}">
                <a16:creationId xmlns:a16="http://schemas.microsoft.com/office/drawing/2014/main" id="{EED79CA7-1A9E-6521-CB27-6AD1E02AB640}"/>
              </a:ext>
            </a:extLst>
          </p:cNvPr>
          <p:cNvSpPr txBox="1"/>
          <p:nvPr/>
        </p:nvSpPr>
        <p:spPr>
          <a:xfrm>
            <a:off x="4917973" y="2651286"/>
            <a:ext cx="3386328"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r>
              <a:rPr lang="en-US" sz="2400" b="1" dirty="0">
                <a:latin typeface="Segoe UI"/>
                <a:ea typeface="Segoe UI"/>
                <a:cs typeface="Segoe UI"/>
              </a:rPr>
              <a:t>Access to mental health care</a:t>
            </a:r>
            <a:r>
              <a:rPr lang="en-US" sz="2400" dirty="0">
                <a:latin typeface="Segoe UI"/>
                <a:ea typeface="Segoe UI"/>
                <a:cs typeface="Segoe UI"/>
              </a:rPr>
              <a:t>​</a:t>
            </a:r>
          </a:p>
          <a:p>
            <a:pPr lvl="0" rtl="0">
              <a:buChar char="•"/>
            </a:pPr>
            <a:r>
              <a:rPr lang="en-US" sz="2400" b="1" dirty="0">
                <a:latin typeface="Segoe UI"/>
                <a:ea typeface="Arial"/>
                <a:cs typeface="Arial"/>
              </a:rPr>
              <a:t>60%</a:t>
            </a:r>
            <a:r>
              <a:rPr lang="en-US" sz="2400" dirty="0">
                <a:latin typeface="Segoe UI"/>
                <a:ea typeface="Arial"/>
                <a:cs typeface="Arial"/>
              </a:rPr>
              <a:t> Wanted but did not receive care​</a:t>
            </a:r>
          </a:p>
          <a:p>
            <a:pPr lvl="0" rtl="0">
              <a:buChar char="•"/>
            </a:pPr>
            <a:r>
              <a:rPr lang="en-US" sz="2400" b="1" dirty="0">
                <a:latin typeface="Segoe UI"/>
                <a:ea typeface="Arial"/>
                <a:cs typeface="Arial"/>
              </a:rPr>
              <a:t>40%</a:t>
            </a:r>
            <a:r>
              <a:rPr lang="en-US" sz="2400" dirty="0">
                <a:latin typeface="Segoe UI"/>
                <a:ea typeface="Arial"/>
                <a:cs typeface="Arial"/>
              </a:rPr>
              <a:t> Wanted and received care​</a:t>
            </a:r>
          </a:p>
          <a:p>
            <a:pPr rtl="0"/>
            <a:r>
              <a:rPr lang="en-US" sz="1600" dirty="0">
                <a:latin typeface="Segoe UI"/>
                <a:ea typeface="Segoe UI"/>
                <a:cs typeface="Segoe UI"/>
              </a:rPr>
              <a:t>​</a:t>
            </a:r>
            <a:endParaRPr lang="en-US" dirty="0"/>
          </a:p>
        </p:txBody>
      </p:sp>
      <p:sp>
        <p:nvSpPr>
          <p:cNvPr id="2" name="TextBox 1">
            <a:extLst>
              <a:ext uri="{FF2B5EF4-FFF2-40B4-BE49-F238E27FC236}">
                <a16:creationId xmlns:a16="http://schemas.microsoft.com/office/drawing/2014/main" id="{B54025E6-646C-6B72-CC4A-48DA5472320F}"/>
              </a:ext>
            </a:extLst>
          </p:cNvPr>
          <p:cNvSpPr txBox="1"/>
          <p:nvPr/>
        </p:nvSpPr>
        <p:spPr>
          <a:xfrm>
            <a:off x="775818" y="5353741"/>
            <a:ext cx="3944238" cy="12895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ct val="20000"/>
              </a:spcBef>
            </a:pPr>
            <a:r>
              <a:rPr lang="en-US" sz="1900" dirty="0">
                <a:latin typeface="Segoe UI"/>
                <a:cs typeface="Segoe UI"/>
              </a:rPr>
              <a:t>Trevor project 2022 report</a:t>
            </a:r>
          </a:p>
          <a:p>
            <a:pPr>
              <a:spcBef>
                <a:spcPct val="20000"/>
              </a:spcBef>
            </a:pPr>
            <a:endParaRPr lang="en-US" sz="3400" dirty="0">
              <a:latin typeface="Segoe UI"/>
              <a:cs typeface="Segoe UI"/>
            </a:endParaRPr>
          </a:p>
          <a:p>
            <a:pPr algn="l"/>
            <a:endParaRPr lang="en-US" dirty="0">
              <a:ea typeface="Cambria"/>
            </a:endParaRPr>
          </a:p>
        </p:txBody>
      </p:sp>
    </p:spTree>
    <p:extLst>
      <p:ext uri="{BB962C8B-B14F-4D97-AF65-F5344CB8AC3E}">
        <p14:creationId xmlns:p14="http://schemas.microsoft.com/office/powerpoint/2010/main" val="5523532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9D9707E-9DED-4C3D-8540-C57B256C6911}"/>
              </a:ext>
            </a:extLst>
          </p:cNvPr>
          <p:cNvSpPr>
            <a:spLocks noGrp="1"/>
          </p:cNvSpPr>
          <p:nvPr>
            <p:ph type="sldNum" sz="quarter" idx="4"/>
          </p:nvPr>
        </p:nvSpPr>
        <p:spPr/>
        <p:txBody>
          <a:bodyPr/>
          <a:lstStyle/>
          <a:p>
            <a:fld id="{555933B5-388F-441E-8EE2-DB71F2F8FB0B}" type="slidenum">
              <a:rPr lang="en-US">
                <a:solidFill>
                  <a:prstClr val="black"/>
                </a:solidFill>
                <a:latin typeface="Calibri"/>
              </a:rPr>
              <a:pPr/>
              <a:t>29</a:t>
            </a:fld>
            <a:endParaRPr lang="en-US">
              <a:solidFill>
                <a:prstClr val="black"/>
              </a:solidFill>
              <a:latin typeface="Calibri"/>
            </a:endParaRPr>
          </a:p>
        </p:txBody>
      </p:sp>
      <p:sp>
        <p:nvSpPr>
          <p:cNvPr id="5" name="Title 1">
            <a:extLst>
              <a:ext uri="{FF2B5EF4-FFF2-40B4-BE49-F238E27FC236}">
                <a16:creationId xmlns:a16="http://schemas.microsoft.com/office/drawing/2014/main" id="{9A889756-2E30-442D-9370-49819DA390B1}"/>
              </a:ext>
            </a:extLst>
          </p:cNvPr>
          <p:cNvSpPr>
            <a:spLocks noGrp="1"/>
          </p:cNvSpPr>
          <p:nvPr>
            <p:ph type="title"/>
          </p:nvPr>
        </p:nvSpPr>
        <p:spPr>
          <a:xfrm>
            <a:off x="1257300" y="1537336"/>
            <a:ext cx="6629400" cy="710804"/>
          </a:xfrm>
        </p:spPr>
        <p:txBody>
          <a:bodyPr>
            <a:normAutofit fontScale="90000"/>
          </a:bodyPr>
          <a:lstStyle/>
          <a:p>
            <a:r>
              <a:rPr lang="en-US"/>
              <a:t>Risks for LGBTQ+ Youth</a:t>
            </a:r>
          </a:p>
        </p:txBody>
      </p:sp>
      <p:sp>
        <p:nvSpPr>
          <p:cNvPr id="6" name="Content Placeholder 2">
            <a:extLst>
              <a:ext uri="{FF2B5EF4-FFF2-40B4-BE49-F238E27FC236}">
                <a16:creationId xmlns:a16="http://schemas.microsoft.com/office/drawing/2014/main" id="{7B666347-0699-4FFC-86F8-D59F76350CA8}"/>
              </a:ext>
            </a:extLst>
          </p:cNvPr>
          <p:cNvSpPr>
            <a:spLocks noGrp="1"/>
          </p:cNvSpPr>
          <p:nvPr>
            <p:ph sz="half" idx="1"/>
          </p:nvPr>
        </p:nvSpPr>
        <p:spPr>
          <a:xfrm>
            <a:off x="1257300" y="2248139"/>
            <a:ext cx="6629400" cy="3072525"/>
          </a:xfrm>
        </p:spPr>
        <p:txBody>
          <a:bodyPr vert="horz" lIns="68580" tIns="34290" rIns="68580" bIns="34290" rtlCol="0" anchor="t">
            <a:normAutofit fontScale="85000" lnSpcReduction="20000"/>
          </a:bodyPr>
          <a:lstStyle/>
          <a:p>
            <a:pPr marL="0" indent="0">
              <a:buNone/>
            </a:pPr>
            <a:r>
              <a:rPr lang="en-US">
                <a:latin typeface="Segoe UI"/>
                <a:cs typeface="Segoe UI"/>
              </a:rPr>
              <a:t>School-based Harassment, discrimination, and bullying</a:t>
            </a:r>
          </a:p>
          <a:p>
            <a:r>
              <a:rPr lang="en-US">
                <a:latin typeface="Segoe UI"/>
                <a:cs typeface="Segoe UI"/>
              </a:rPr>
              <a:t>Effects of victimization and discrimination:</a:t>
            </a:r>
          </a:p>
          <a:p>
            <a:pPr lvl="1">
              <a:buFont typeface="Arial" panose="020B0604020202020204" pitchFamily="34" charset="0"/>
              <a:buChar char="•"/>
            </a:pPr>
            <a:r>
              <a:rPr lang="en-US">
                <a:latin typeface="Segoe UI"/>
                <a:cs typeface="Segoe UI"/>
              </a:rPr>
              <a:t>Miss school</a:t>
            </a:r>
          </a:p>
          <a:p>
            <a:pPr lvl="1">
              <a:buFont typeface="Arial" panose="020B0604020202020204" pitchFamily="34" charset="0"/>
              <a:buChar char="•"/>
            </a:pPr>
            <a:r>
              <a:rPr lang="en-US">
                <a:latin typeface="Segoe UI"/>
                <a:cs typeface="Segoe UI"/>
              </a:rPr>
              <a:t>Lower GPA</a:t>
            </a:r>
          </a:p>
          <a:p>
            <a:pPr lvl="1">
              <a:buFont typeface="Arial" panose="020B0604020202020204" pitchFamily="34" charset="0"/>
              <a:buChar char="•"/>
            </a:pPr>
            <a:r>
              <a:rPr lang="en-US">
                <a:latin typeface="Segoe UI"/>
                <a:cs typeface="Segoe UI"/>
              </a:rPr>
              <a:t>Don't pursue post-secondary education</a:t>
            </a:r>
          </a:p>
          <a:p>
            <a:pPr lvl="1">
              <a:buFont typeface="Arial" panose="020B0604020202020204" pitchFamily="34" charset="0"/>
              <a:buChar char="•"/>
            </a:pPr>
            <a:r>
              <a:rPr lang="en-US">
                <a:latin typeface="Segoe UI"/>
                <a:cs typeface="Segoe UI"/>
              </a:rPr>
              <a:t>Lower self-esteem and higher levels of depression</a:t>
            </a:r>
          </a:p>
          <a:p>
            <a:pPr lvl="1"/>
            <a:endParaRPr lang="en-US">
              <a:latin typeface="Segoe UI" panose="020B0502040204020203" pitchFamily="34" charset="0"/>
              <a:cs typeface="Segoe UI" panose="020B0502040204020203" pitchFamily="34" charset="0"/>
            </a:endParaRPr>
          </a:p>
          <a:p>
            <a:pPr lvl="1"/>
            <a:endParaRPr lang="en-US">
              <a:latin typeface="Segoe UI" panose="020B0502040204020203" pitchFamily="34" charset="0"/>
              <a:cs typeface="Segoe UI" panose="020B0502040204020203" pitchFamily="34" charset="0"/>
            </a:endParaRPr>
          </a:p>
          <a:p>
            <a:pPr marL="342900" lvl="1" indent="0">
              <a:buNone/>
            </a:pPr>
            <a:r>
              <a:rPr lang="en-US" sz="1350">
                <a:latin typeface="Segoe UI"/>
                <a:cs typeface="Segoe UI"/>
              </a:rPr>
              <a:t>GLSEN 2021 National School Climate</a:t>
            </a:r>
          </a:p>
          <a:p>
            <a:pPr marL="342900" lvl="1" indent="0">
              <a:buNone/>
            </a:pPr>
            <a:endParaRPr lang="en-US">
              <a:latin typeface="Segoe UI" panose="020B0502040204020203" pitchFamily="34" charset="0"/>
              <a:cs typeface="Segoe UI" panose="020B0502040204020203" pitchFamily="34" charset="0"/>
            </a:endParaRPr>
          </a:p>
          <a:p>
            <a:endParaRPr lang="en-US">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67630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5062662-9A15-46F5-8012-C93331094303}"/>
              </a:ext>
            </a:extLst>
          </p:cNvPr>
          <p:cNvSpPr>
            <a:spLocks noGrp="1"/>
          </p:cNvSpPr>
          <p:nvPr>
            <p:ph type="title"/>
          </p:nvPr>
        </p:nvSpPr>
        <p:spPr>
          <a:xfrm>
            <a:off x="914400" y="1048218"/>
            <a:ext cx="6863356" cy="912342"/>
          </a:xfrm>
        </p:spPr>
        <p:txBody>
          <a:bodyPr>
            <a:normAutofit/>
          </a:bodyPr>
          <a:lstStyle/>
          <a:p>
            <a:r>
              <a:rPr lang="en-US" u="sng">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Today’s Topics</a:t>
            </a:r>
          </a:p>
        </p:txBody>
      </p:sp>
      <p:sp>
        <p:nvSpPr>
          <p:cNvPr id="6" name="Content Placeholder 2">
            <a:extLst>
              <a:ext uri="{FF2B5EF4-FFF2-40B4-BE49-F238E27FC236}">
                <a16:creationId xmlns:a16="http://schemas.microsoft.com/office/drawing/2014/main" id="{3EDFC9A3-95BD-4539-BC7C-12DB64F11A46}"/>
              </a:ext>
            </a:extLst>
          </p:cNvPr>
          <p:cNvSpPr>
            <a:spLocks noGrp="1"/>
          </p:cNvSpPr>
          <p:nvPr>
            <p:ph sz="half" idx="1"/>
          </p:nvPr>
        </p:nvSpPr>
        <p:spPr>
          <a:xfrm>
            <a:off x="663880" y="2133600"/>
            <a:ext cx="7816240" cy="3535363"/>
          </a:xfrm>
        </p:spPr>
        <p:txBody>
          <a:bodyPr vert="horz" lIns="91440" tIns="45720" rIns="91440" bIns="45720" rtlCol="0" anchor="t">
            <a:normAutofit/>
          </a:bodyPr>
          <a:lstStyle/>
          <a:p>
            <a:r>
              <a:rPr lang="en-US">
                <a:solidFill>
                  <a:schemeClr val="tx1">
                    <a:lumMod val="95000"/>
                    <a:lumOff val="5000"/>
                  </a:schemeClr>
                </a:solidFill>
                <a:latin typeface="Segoe UI Semibold"/>
                <a:cs typeface="Segoe UI Semibold"/>
              </a:rPr>
              <a:t>LGBTQ+ terminology </a:t>
            </a:r>
            <a:endParaRPr lang="en-US">
              <a:solidFill>
                <a:srgbClr val="FF0000"/>
              </a:solidFill>
              <a:latin typeface="Segoe UI Semibold" panose="020B0702040204020203" pitchFamily="34" charset="0"/>
              <a:cs typeface="Segoe UI Semibold" panose="020B0702040204020203" pitchFamily="34" charset="0"/>
            </a:endParaRPr>
          </a:p>
          <a:p>
            <a:r>
              <a:rPr lang="en-US">
                <a:latin typeface="Segoe UI Semibold"/>
                <a:cs typeface="Segoe UI Semibold"/>
              </a:rPr>
              <a:t>Risk &amp; protective factors for LGBTQ+ youth</a:t>
            </a:r>
          </a:p>
          <a:p>
            <a:r>
              <a:rPr lang="en-US">
                <a:latin typeface="Segoe UI Semibold"/>
                <a:cs typeface="Segoe UI Semibold"/>
              </a:rPr>
              <a:t>How to create safer spaces</a:t>
            </a:r>
          </a:p>
          <a:p>
            <a:r>
              <a:rPr lang="en-US">
                <a:latin typeface="Segoe UI Semibold"/>
                <a:cs typeface="Segoe UI Semibold"/>
              </a:rPr>
              <a:t>Pronouns</a:t>
            </a:r>
          </a:p>
          <a:p>
            <a:r>
              <a:rPr lang="en-US">
                <a:latin typeface="Segoe UI Semibold"/>
                <a:cs typeface="Segoe UI Semibold"/>
              </a:rPr>
              <a:t>How to support LGBTQ+ clients &amp; families</a:t>
            </a:r>
          </a:p>
          <a:p>
            <a:r>
              <a:rPr lang="en-US">
                <a:latin typeface="Segoe UI Semibold"/>
                <a:cs typeface="Segoe UI Semibold"/>
              </a:rPr>
              <a:t>Local and community resources</a:t>
            </a:r>
          </a:p>
        </p:txBody>
      </p:sp>
      <p:sp>
        <p:nvSpPr>
          <p:cNvPr id="7" name="Slide Number Placeholder 3">
            <a:extLst>
              <a:ext uri="{FF2B5EF4-FFF2-40B4-BE49-F238E27FC236}">
                <a16:creationId xmlns:a16="http://schemas.microsoft.com/office/drawing/2014/main" id="{A4985CF0-207E-4128-952A-305918C16309}"/>
              </a:ext>
            </a:extLst>
          </p:cNvPr>
          <p:cNvSpPr>
            <a:spLocks noGrp="1"/>
          </p:cNvSpPr>
          <p:nvPr>
            <p:ph type="sldNum" sz="quarter" idx="4"/>
          </p:nvPr>
        </p:nvSpPr>
        <p:spPr>
          <a:xfrm>
            <a:off x="337236" y="6356353"/>
            <a:ext cx="577164" cy="365125"/>
          </a:xfrm>
        </p:spPr>
        <p:txBody>
          <a:bodyPr/>
          <a:lstStyle/>
          <a:p>
            <a:fld id="{555933B5-388F-441E-8EE2-DB71F2F8FB0B}" type="slidenum">
              <a:rPr lang="en-US" smtClean="0"/>
              <a:pPr/>
              <a:t>3</a:t>
            </a:fld>
            <a:endParaRPr lang="en-US"/>
          </a:p>
        </p:txBody>
      </p:sp>
    </p:spTree>
    <p:extLst>
      <p:ext uri="{BB962C8B-B14F-4D97-AF65-F5344CB8AC3E}">
        <p14:creationId xmlns:p14="http://schemas.microsoft.com/office/powerpoint/2010/main" val="36111028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9D9707E-9DED-4C3D-8540-C57B256C6911}"/>
              </a:ext>
            </a:extLst>
          </p:cNvPr>
          <p:cNvSpPr>
            <a:spLocks noGrp="1"/>
          </p:cNvSpPr>
          <p:nvPr>
            <p:ph type="sldNum" sz="quarter" idx="4"/>
          </p:nvPr>
        </p:nvSpPr>
        <p:spPr/>
        <p:txBody>
          <a:bodyPr/>
          <a:lstStyle/>
          <a:p>
            <a:fld id="{555933B5-388F-441E-8EE2-DB71F2F8FB0B}" type="slidenum">
              <a:rPr lang="en-US">
                <a:solidFill>
                  <a:prstClr val="black"/>
                </a:solidFill>
                <a:latin typeface="Calibri"/>
              </a:rPr>
              <a:pPr/>
              <a:t>30</a:t>
            </a:fld>
            <a:endParaRPr lang="en-US">
              <a:solidFill>
                <a:prstClr val="black"/>
              </a:solidFill>
              <a:latin typeface="Calibri"/>
            </a:endParaRPr>
          </a:p>
        </p:txBody>
      </p:sp>
      <p:sp>
        <p:nvSpPr>
          <p:cNvPr id="5" name="Title 1">
            <a:extLst>
              <a:ext uri="{FF2B5EF4-FFF2-40B4-BE49-F238E27FC236}">
                <a16:creationId xmlns:a16="http://schemas.microsoft.com/office/drawing/2014/main" id="{486A272B-C093-4EEA-BA9A-9618155B5BAA}"/>
              </a:ext>
            </a:extLst>
          </p:cNvPr>
          <p:cNvSpPr>
            <a:spLocks noGrp="1"/>
          </p:cNvSpPr>
          <p:nvPr>
            <p:ph type="title"/>
          </p:nvPr>
        </p:nvSpPr>
        <p:spPr>
          <a:xfrm>
            <a:off x="1315762" y="1767361"/>
            <a:ext cx="6400800" cy="710804"/>
          </a:xfrm>
        </p:spPr>
        <p:txBody>
          <a:bodyPr>
            <a:normAutofit fontScale="90000"/>
          </a:bodyPr>
          <a:lstStyle/>
          <a:p>
            <a:r>
              <a:rPr lang="en-US" dirty="0">
                <a:latin typeface="Segoe UI Semibold"/>
                <a:cs typeface="Segoe UI Semibold"/>
              </a:rPr>
              <a:t>LGBTQ+ Youth and Their Families</a:t>
            </a:r>
            <a:br>
              <a:rPr lang="en-US" u="sng" dirty="0">
                <a:latin typeface="Segoe UI Semibold" panose="020B0702040204020203" pitchFamily="34" charset="0"/>
                <a:cs typeface="Segoe UI Semibold" panose="020B0702040204020203" pitchFamily="34" charset="0"/>
              </a:rPr>
            </a:br>
            <a:endParaRPr lang="en-US" sz="3000" u="sng">
              <a:latin typeface="Segoe UI Semibold" panose="020B0702040204020203" pitchFamily="34" charset="0"/>
              <a:cs typeface="Segoe UI Semibold" panose="020B0702040204020203" pitchFamily="34" charset="0"/>
            </a:endParaRPr>
          </a:p>
        </p:txBody>
      </p:sp>
      <p:sp>
        <p:nvSpPr>
          <p:cNvPr id="6" name="Content Placeholder 2">
            <a:extLst>
              <a:ext uri="{FF2B5EF4-FFF2-40B4-BE49-F238E27FC236}">
                <a16:creationId xmlns:a16="http://schemas.microsoft.com/office/drawing/2014/main" id="{758DE775-FAB6-4752-8063-66FD5AD98F67}"/>
              </a:ext>
            </a:extLst>
          </p:cNvPr>
          <p:cNvSpPr>
            <a:spLocks noGrp="1"/>
          </p:cNvSpPr>
          <p:nvPr>
            <p:ph sz="half" idx="1"/>
          </p:nvPr>
        </p:nvSpPr>
        <p:spPr>
          <a:xfrm>
            <a:off x="1315762" y="2481944"/>
            <a:ext cx="6512477" cy="2280031"/>
          </a:xfrm>
        </p:spPr>
        <p:txBody>
          <a:bodyPr>
            <a:normAutofit/>
          </a:bodyPr>
          <a:lstStyle/>
          <a:p>
            <a:r>
              <a:rPr lang="en-US" sz="1950">
                <a:latin typeface="Segoe UI Semibold" panose="020B0702040204020203" pitchFamily="34" charset="0"/>
                <a:cs typeface="Segoe UI Semibold" panose="020B0702040204020203" pitchFamily="34" charset="0"/>
              </a:rPr>
              <a:t>Reactions vary; highly accepting to highly rejecting</a:t>
            </a:r>
          </a:p>
          <a:p>
            <a:r>
              <a:rPr lang="en-US" sz="1950">
                <a:latin typeface="Segoe UI Semibold" panose="020B0702040204020203" pitchFamily="34" charset="0"/>
                <a:cs typeface="Segoe UI Semibold" panose="020B0702040204020203" pitchFamily="34" charset="0"/>
              </a:rPr>
              <a:t>Family acceptance helps to:</a:t>
            </a:r>
          </a:p>
          <a:p>
            <a:pPr lvl="1">
              <a:buFont typeface="Arial" panose="020B0604020202020204" pitchFamily="34" charset="0"/>
              <a:buChar char="•"/>
            </a:pPr>
            <a:r>
              <a:rPr lang="en-US" sz="1650">
                <a:latin typeface="Segoe UI Semibold" panose="020B0702040204020203" pitchFamily="34" charset="0"/>
                <a:cs typeface="Segoe UI Semibold" panose="020B0702040204020203" pitchFamily="34" charset="0"/>
              </a:rPr>
              <a:t>Protect against depression, suicidal behavior, and substance abuse</a:t>
            </a:r>
          </a:p>
          <a:p>
            <a:pPr lvl="1">
              <a:buFont typeface="Arial" panose="020B0604020202020204" pitchFamily="34" charset="0"/>
              <a:buChar char="•"/>
            </a:pPr>
            <a:r>
              <a:rPr lang="en-US" sz="1650">
                <a:latin typeface="Segoe UI Semibold" panose="020B0702040204020203" pitchFamily="34" charset="0"/>
                <a:cs typeface="Segoe UI Semibold" panose="020B0702040204020203" pitchFamily="34" charset="0"/>
              </a:rPr>
              <a:t>Promote self-esteem, social support, and overall health</a:t>
            </a:r>
          </a:p>
          <a:p>
            <a:endParaRPr lang="en-US" sz="1950">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23617526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E6E5B3-7FBA-44F3-889D-2707E900153D}"/>
              </a:ext>
            </a:extLst>
          </p:cNvPr>
          <p:cNvSpPr>
            <a:spLocks noGrp="1"/>
          </p:cNvSpPr>
          <p:nvPr>
            <p:ph sz="half" idx="1"/>
          </p:nvPr>
        </p:nvSpPr>
        <p:spPr/>
        <p:txBody>
          <a:bodyPr vert="horz" lIns="68580" tIns="34290" rIns="68580" bIns="34290" rtlCol="0" anchor="t">
            <a:normAutofit lnSpcReduction="10000"/>
          </a:bodyPr>
          <a:lstStyle/>
          <a:p>
            <a:pPr marL="0" indent="0">
              <a:buNone/>
            </a:pPr>
            <a:r>
              <a:rPr lang="en-US">
                <a:latin typeface="Segoe UI"/>
                <a:cs typeface="Segoe UI"/>
              </a:rPr>
              <a:t>HRC 2018 LGBTQ+ Youth Report:</a:t>
            </a:r>
          </a:p>
          <a:p>
            <a:pPr lvl="1">
              <a:buFont typeface="Arial" panose="020B0604020202020204" pitchFamily="34" charset="0"/>
              <a:buChar char="•"/>
            </a:pPr>
            <a:r>
              <a:rPr lang="en-US">
                <a:latin typeface="Segoe UI"/>
                <a:cs typeface="Segoe UI"/>
              </a:rPr>
              <a:t>LGBTQ+ Youth not coming out for </a:t>
            </a:r>
            <a:r>
              <a:rPr lang="en-US" b="1">
                <a:solidFill>
                  <a:srgbClr val="0070C0"/>
                </a:solidFill>
                <a:latin typeface="Segoe UI"/>
                <a:cs typeface="Segoe UI"/>
              </a:rPr>
              <a:t>safety reasons </a:t>
            </a:r>
            <a:r>
              <a:rPr lang="en-US">
                <a:latin typeface="Segoe UI"/>
                <a:cs typeface="Segoe UI"/>
              </a:rPr>
              <a:t>or fear of </a:t>
            </a:r>
            <a:r>
              <a:rPr lang="en-US" b="1">
                <a:solidFill>
                  <a:srgbClr val="0070C0"/>
                </a:solidFill>
                <a:latin typeface="Segoe UI"/>
                <a:cs typeface="Segoe UI"/>
              </a:rPr>
              <a:t>homelessness</a:t>
            </a:r>
            <a:r>
              <a:rPr lang="en-US" b="1">
                <a:latin typeface="Segoe UI"/>
                <a:cs typeface="Segoe UI"/>
              </a:rPr>
              <a:t> </a:t>
            </a:r>
            <a:r>
              <a:rPr lang="en-US">
                <a:latin typeface="Segoe UI"/>
                <a:cs typeface="Segoe UI"/>
              </a:rPr>
              <a:t>and </a:t>
            </a:r>
            <a:r>
              <a:rPr lang="en-US" b="1">
                <a:solidFill>
                  <a:srgbClr val="0070C0"/>
                </a:solidFill>
                <a:latin typeface="Segoe UI"/>
                <a:cs typeface="Segoe UI"/>
              </a:rPr>
              <a:t>fear being outed </a:t>
            </a:r>
            <a:r>
              <a:rPr lang="en-US">
                <a:latin typeface="Segoe UI"/>
                <a:cs typeface="Segoe UI"/>
              </a:rPr>
              <a:t>or found out</a:t>
            </a:r>
            <a:endParaRPr lang="en-US" b="1">
              <a:latin typeface="Segoe UI"/>
              <a:cs typeface="Segoe UI"/>
            </a:endParaRPr>
          </a:p>
          <a:p>
            <a:pPr lvl="1">
              <a:buFont typeface="Arial" panose="020B0604020202020204" pitchFamily="34" charset="0"/>
              <a:buChar char="•"/>
            </a:pPr>
            <a:r>
              <a:rPr lang="en-US">
                <a:latin typeface="Segoe UI"/>
                <a:cs typeface="Segoe UI"/>
              </a:rPr>
              <a:t>47% of LGBTQ+ Youth out to parents say their families make them feel bad for being LGBTQ+</a:t>
            </a:r>
          </a:p>
          <a:p>
            <a:pPr lvl="1">
              <a:buFont typeface="Arial" panose="020B0604020202020204" pitchFamily="34" charset="0"/>
              <a:buChar char="•"/>
            </a:pPr>
            <a:r>
              <a:rPr lang="en-US">
                <a:latin typeface="Segoe UI"/>
                <a:cs typeface="Segoe UI"/>
              </a:rPr>
              <a:t>Trans Youth are over 2 times more likely to be taunted or mocked by their family for LGBTQ+ identity</a:t>
            </a:r>
          </a:p>
          <a:p>
            <a:pPr lvl="1"/>
            <a:endParaRPr lang="en-US">
              <a:latin typeface="Segoe UI" panose="020B0502040204020203" pitchFamily="34" charset="0"/>
              <a:cs typeface="Segoe UI" panose="020B0502040204020203" pitchFamily="34" charset="0"/>
            </a:endParaRPr>
          </a:p>
          <a:p>
            <a:pPr marL="342900" lvl="1" indent="0">
              <a:buNone/>
            </a:pPr>
            <a:r>
              <a:rPr lang="en-US" sz="1350">
                <a:latin typeface="Arial" panose="020B0604020202020204" pitchFamily="34" charset="0"/>
                <a:cs typeface="Arial" panose="020B0604020202020204" pitchFamily="34" charset="0"/>
              </a:rPr>
              <a:t>HRC 2018 Youth Report</a:t>
            </a:r>
          </a:p>
          <a:p>
            <a:pPr marL="342900" lvl="1" indent="0">
              <a:buNone/>
            </a:pPr>
            <a:endParaRPr lang="en-US">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49D9707E-9DED-4C3D-8540-C57B256C6911}"/>
              </a:ext>
            </a:extLst>
          </p:cNvPr>
          <p:cNvSpPr>
            <a:spLocks noGrp="1"/>
          </p:cNvSpPr>
          <p:nvPr>
            <p:ph type="sldNum" sz="quarter" idx="4"/>
          </p:nvPr>
        </p:nvSpPr>
        <p:spPr/>
        <p:txBody>
          <a:bodyPr/>
          <a:lstStyle/>
          <a:p>
            <a:fld id="{555933B5-388F-441E-8EE2-DB71F2F8FB0B}" type="slidenum">
              <a:rPr lang="en-US">
                <a:solidFill>
                  <a:prstClr val="black"/>
                </a:solidFill>
                <a:latin typeface="Calibri"/>
              </a:rPr>
              <a:pPr/>
              <a:t>31</a:t>
            </a:fld>
            <a:endParaRPr lang="en-US">
              <a:solidFill>
                <a:prstClr val="black"/>
              </a:solidFill>
              <a:latin typeface="Calibri"/>
            </a:endParaRPr>
          </a:p>
        </p:txBody>
      </p:sp>
      <p:sp>
        <p:nvSpPr>
          <p:cNvPr id="5" name="Title 1">
            <a:extLst>
              <a:ext uri="{FF2B5EF4-FFF2-40B4-BE49-F238E27FC236}">
                <a16:creationId xmlns:a16="http://schemas.microsoft.com/office/drawing/2014/main" id="{3F444155-C599-4ED4-A425-49B43A5313AE}"/>
              </a:ext>
            </a:extLst>
          </p:cNvPr>
          <p:cNvSpPr>
            <a:spLocks noGrp="1"/>
          </p:cNvSpPr>
          <p:nvPr>
            <p:ph type="title"/>
          </p:nvPr>
        </p:nvSpPr>
        <p:spPr>
          <a:xfrm>
            <a:off x="1820015" y="1828801"/>
            <a:ext cx="5503972" cy="546953"/>
          </a:xfrm>
        </p:spPr>
        <p:txBody>
          <a:bodyPr>
            <a:normAutofit fontScale="90000"/>
          </a:bodyPr>
          <a:lstStyle/>
          <a:p>
            <a:r>
              <a:rPr lang="en-US">
                <a:latin typeface="Segoe UI Semibold"/>
                <a:cs typeface="Segoe UI Semibold"/>
              </a:rPr>
              <a:t>Family Acceptance Statistics</a:t>
            </a:r>
            <a:br>
              <a:rPr lang="en-US">
                <a:latin typeface="Segoe UI Semibold"/>
                <a:cs typeface="Segoe UI Semibold"/>
              </a:rPr>
            </a:br>
            <a:br>
              <a:rPr lang="en-US">
                <a:latin typeface="Segoe UI Semibold"/>
                <a:cs typeface="Segoe UI Semibold"/>
              </a:rPr>
            </a:br>
            <a:endParaRPr lang="en-US">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9006618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D178D-931F-49A1-AD37-514A40A52299}"/>
              </a:ext>
            </a:extLst>
          </p:cNvPr>
          <p:cNvSpPr>
            <a:spLocks noGrp="1"/>
          </p:cNvSpPr>
          <p:nvPr>
            <p:ph type="title"/>
          </p:nvPr>
        </p:nvSpPr>
        <p:spPr>
          <a:xfrm>
            <a:off x="1257300" y="1548015"/>
            <a:ext cx="6629400" cy="710804"/>
          </a:xfrm>
        </p:spPr>
        <p:txBody>
          <a:bodyPr>
            <a:normAutofit fontScale="90000"/>
          </a:bodyPr>
          <a:lstStyle/>
          <a:p>
            <a:r>
              <a:rPr lang="en-US"/>
              <a:t>Micro-aggressions</a:t>
            </a:r>
          </a:p>
        </p:txBody>
      </p:sp>
      <p:sp>
        <p:nvSpPr>
          <p:cNvPr id="3" name="Content Placeholder 2">
            <a:extLst>
              <a:ext uri="{FF2B5EF4-FFF2-40B4-BE49-F238E27FC236}">
                <a16:creationId xmlns:a16="http://schemas.microsoft.com/office/drawing/2014/main" id="{901DBCA7-C2FE-4E94-94FB-57EC5A702E24}"/>
              </a:ext>
            </a:extLst>
          </p:cNvPr>
          <p:cNvSpPr>
            <a:spLocks noGrp="1"/>
          </p:cNvSpPr>
          <p:nvPr>
            <p:ph sz="half" idx="1"/>
          </p:nvPr>
        </p:nvSpPr>
        <p:spPr>
          <a:xfrm>
            <a:off x="1366757" y="2234599"/>
            <a:ext cx="6629400" cy="3075386"/>
          </a:xfrm>
        </p:spPr>
        <p:txBody>
          <a:bodyPr vert="horz" lIns="68580" tIns="34290" rIns="68580" bIns="34290" rtlCol="0" anchor="t">
            <a:normAutofit fontScale="62500" lnSpcReduction="20000"/>
          </a:bodyPr>
          <a:lstStyle/>
          <a:p>
            <a:pPr marL="0" indent="0">
              <a:buNone/>
            </a:pPr>
            <a:r>
              <a:rPr lang="en-US">
                <a:latin typeface="Segoe UI" panose="020B0502040204020203" pitchFamily="34" charset="0"/>
                <a:cs typeface="Segoe UI" panose="020B0502040204020203" pitchFamily="34" charset="0"/>
              </a:rPr>
              <a:t>Microaggressions are behaviors or comments that are subtlety discriminatory to marginalized groups that can make someone feel socially uneasy, culturally out of place or physically unsafe</a:t>
            </a:r>
          </a:p>
          <a:p>
            <a:pPr lvl="1">
              <a:buFont typeface="Arial" panose="020B0604020202020204" pitchFamily="34" charset="0"/>
              <a:buChar char="•"/>
            </a:pPr>
            <a:r>
              <a:rPr lang="en-US">
                <a:latin typeface="Segoe UI"/>
                <a:cs typeface="Segoe UI"/>
              </a:rPr>
              <a:t>Stereotyping LGBTQ+ folks; saying someone doesn’t look or act gay</a:t>
            </a:r>
          </a:p>
          <a:p>
            <a:pPr lvl="1">
              <a:buFont typeface="Arial" panose="020B0604020202020204" pitchFamily="34" charset="0"/>
              <a:buChar char="•"/>
            </a:pPr>
            <a:r>
              <a:rPr lang="en-US">
                <a:latin typeface="Segoe UI" panose="020B0502040204020203" pitchFamily="34" charset="0"/>
                <a:cs typeface="Segoe UI" panose="020B0502040204020203" pitchFamily="34" charset="0"/>
              </a:rPr>
              <a:t>Inquiring a queer or trans person’s sexual or bodily privacy</a:t>
            </a:r>
          </a:p>
          <a:p>
            <a:pPr lvl="1">
              <a:buFont typeface="Arial" panose="020B0604020202020204" pitchFamily="34" charset="0"/>
              <a:buChar char="•"/>
            </a:pPr>
            <a:r>
              <a:rPr lang="en-US">
                <a:latin typeface="Segoe UI" panose="020B0502040204020203" pitchFamily="34" charset="0"/>
                <a:cs typeface="Segoe UI" panose="020B0502040204020203" pitchFamily="34" charset="0"/>
              </a:rPr>
              <a:t>Joking about pronouns</a:t>
            </a:r>
          </a:p>
          <a:p>
            <a:pPr lvl="1">
              <a:buFont typeface="Arial" panose="020B0604020202020204" pitchFamily="34" charset="0"/>
              <a:buChar char="•"/>
            </a:pPr>
            <a:r>
              <a:rPr lang="en-US">
                <a:latin typeface="Segoe UI" panose="020B0502040204020203" pitchFamily="34" charset="0"/>
                <a:cs typeface="Segoe UI" panose="020B0502040204020203" pitchFamily="34" charset="0"/>
              </a:rPr>
              <a:t>“I don’t see gender”</a:t>
            </a:r>
          </a:p>
          <a:p>
            <a:pPr lvl="1">
              <a:buFont typeface="Arial" panose="020B0604020202020204" pitchFamily="34" charset="0"/>
              <a:buChar char="•"/>
            </a:pPr>
            <a:r>
              <a:rPr lang="en-US">
                <a:latin typeface="Segoe UI" panose="020B0502040204020203" pitchFamily="34" charset="0"/>
                <a:cs typeface="Segoe UI" panose="020B0502040204020203" pitchFamily="34" charset="0"/>
              </a:rPr>
              <a:t>Encouraging someone to conform to traditional gender norms and expressions</a:t>
            </a:r>
          </a:p>
          <a:p>
            <a:pPr lvl="1">
              <a:buFont typeface="Arial" panose="020B0604020202020204" pitchFamily="34" charset="0"/>
              <a:buChar char="•"/>
            </a:pPr>
            <a:r>
              <a:rPr lang="en-US">
                <a:latin typeface="Segoe UI" panose="020B0502040204020203" pitchFamily="34" charset="0"/>
                <a:cs typeface="Segoe UI" panose="020B0502040204020203" pitchFamily="34" charset="0"/>
              </a:rPr>
              <a:t>Othering language</a:t>
            </a:r>
          </a:p>
          <a:p>
            <a:pPr lvl="1">
              <a:buFont typeface="Arial" panose="020B0604020202020204" pitchFamily="34" charset="0"/>
              <a:buChar char="•"/>
            </a:pPr>
            <a:r>
              <a:rPr lang="en-US">
                <a:latin typeface="Segoe UI" panose="020B0502040204020203" pitchFamily="34" charset="0"/>
                <a:cs typeface="Segoe UI" panose="020B0502040204020203" pitchFamily="34" charset="0"/>
              </a:rPr>
              <a:t>Demanding proof of someone’s identity</a:t>
            </a:r>
          </a:p>
        </p:txBody>
      </p:sp>
      <p:sp>
        <p:nvSpPr>
          <p:cNvPr id="4" name="Slide Number Placeholder 3">
            <a:extLst>
              <a:ext uri="{FF2B5EF4-FFF2-40B4-BE49-F238E27FC236}">
                <a16:creationId xmlns:a16="http://schemas.microsoft.com/office/drawing/2014/main" id="{E2673B26-C329-4D39-8EEB-CA61F6DAABAC}"/>
              </a:ext>
            </a:extLst>
          </p:cNvPr>
          <p:cNvSpPr>
            <a:spLocks noGrp="1"/>
          </p:cNvSpPr>
          <p:nvPr>
            <p:ph type="sldNum" sz="quarter" idx="4"/>
          </p:nvPr>
        </p:nvSpPr>
        <p:spPr/>
        <p:txBody>
          <a:bodyPr/>
          <a:lstStyle/>
          <a:p>
            <a:fld id="{555933B5-388F-441E-8EE2-DB71F2F8FB0B}" type="slidenum">
              <a:rPr lang="en-US" smtClean="0"/>
              <a:pPr/>
              <a:t>32</a:t>
            </a:fld>
            <a:endParaRPr lang="en-US"/>
          </a:p>
        </p:txBody>
      </p:sp>
    </p:spTree>
    <p:extLst>
      <p:ext uri="{BB962C8B-B14F-4D97-AF65-F5344CB8AC3E}">
        <p14:creationId xmlns:p14="http://schemas.microsoft.com/office/powerpoint/2010/main" val="42764322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9DBE23-5680-7C4A-845B-D2CB1B55CBEE}"/>
              </a:ext>
            </a:extLst>
          </p:cNvPr>
          <p:cNvSpPr>
            <a:spLocks noGrp="1"/>
          </p:cNvSpPr>
          <p:nvPr>
            <p:ph sz="half" idx="1"/>
          </p:nvPr>
        </p:nvSpPr>
        <p:spPr/>
        <p:txBody>
          <a:bodyPr/>
          <a:lstStyle/>
          <a:p>
            <a:pPr marL="0" indent="0" algn="ctr">
              <a:buNone/>
            </a:pPr>
            <a:endParaRPr lang="en-US">
              <a:hlinkClick r:id="rId4"/>
            </a:endParaRPr>
          </a:p>
          <a:p>
            <a:pPr marL="0" indent="0" algn="ctr">
              <a:buNone/>
            </a:pPr>
            <a:r>
              <a:rPr lang="en-US">
                <a:latin typeface="Arial" panose="020B0604020202020204" pitchFamily="34" charset="0"/>
                <a:cs typeface="Arial" panose="020B0604020202020204" pitchFamily="34" charset="0"/>
                <a:hlinkClick r:id="rId4"/>
              </a:rPr>
              <a:t>Microagressions</a:t>
            </a:r>
            <a:endParaRPr lang="en-US">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3AEED09-F157-134E-A27D-6F1AC658D34B}"/>
              </a:ext>
            </a:extLst>
          </p:cNvPr>
          <p:cNvSpPr>
            <a:spLocks noGrp="1"/>
          </p:cNvSpPr>
          <p:nvPr>
            <p:ph type="sldNum" sz="quarter" idx="4"/>
          </p:nvPr>
        </p:nvSpPr>
        <p:spPr/>
        <p:txBody>
          <a:bodyPr/>
          <a:lstStyle/>
          <a:p>
            <a:fld id="{555933B5-388F-441E-8EE2-DB71F2F8FB0B}" type="slidenum">
              <a:rPr lang="en-US" smtClean="0"/>
              <a:pPr/>
              <a:t>33</a:t>
            </a:fld>
            <a:endParaRPr lang="en-US"/>
          </a:p>
        </p:txBody>
      </p:sp>
      <p:pic>
        <p:nvPicPr>
          <p:cNvPr id="5" name="hDd3bzA7450"/>
          <p:cNvPicPr>
            <a:picLocks noRot="1" noChangeAspect="1"/>
          </p:cNvPicPr>
          <p:nvPr>
            <a:videoFile r:link="rId1"/>
          </p:nvPr>
        </p:nvPicPr>
        <p:blipFill>
          <a:blip r:embed="rId5"/>
          <a:stretch>
            <a:fillRect/>
          </a:stretch>
        </p:blipFill>
        <p:spPr>
          <a:xfrm>
            <a:off x="786800" y="1394449"/>
            <a:ext cx="7709920" cy="4014231"/>
          </a:xfrm>
          <a:prstGeom prst="rect">
            <a:avLst/>
          </a:prstGeom>
        </p:spPr>
      </p:pic>
    </p:spTree>
    <p:extLst>
      <p:ext uri="{BB962C8B-B14F-4D97-AF65-F5344CB8AC3E}">
        <p14:creationId xmlns:p14="http://schemas.microsoft.com/office/powerpoint/2010/main" val="1092198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1956626-48F9-40B5-AAA2-1A1BBD9A5D0E}"/>
              </a:ext>
            </a:extLst>
          </p:cNvPr>
          <p:cNvSpPr>
            <a:spLocks noGrp="1"/>
          </p:cNvSpPr>
          <p:nvPr>
            <p:ph type="sldNum" sz="quarter" idx="4"/>
          </p:nvPr>
        </p:nvSpPr>
        <p:spPr/>
        <p:txBody>
          <a:bodyPr/>
          <a:lstStyle/>
          <a:p>
            <a:fld id="{555933B5-388F-441E-8EE2-DB71F2F8FB0B}" type="slidenum">
              <a:rPr lang="en-US">
                <a:solidFill>
                  <a:prstClr val="black"/>
                </a:solidFill>
                <a:latin typeface="Calibri"/>
              </a:rPr>
              <a:pPr/>
              <a:t>34</a:t>
            </a:fld>
            <a:endParaRPr lang="en-US">
              <a:solidFill>
                <a:prstClr val="black"/>
              </a:solidFill>
              <a:latin typeface="Calibri"/>
            </a:endParaRPr>
          </a:p>
        </p:txBody>
      </p:sp>
      <p:sp>
        <p:nvSpPr>
          <p:cNvPr id="6" name="Content Placeholder 2">
            <a:extLst>
              <a:ext uri="{FF2B5EF4-FFF2-40B4-BE49-F238E27FC236}">
                <a16:creationId xmlns:a16="http://schemas.microsoft.com/office/drawing/2014/main" id="{48324A65-6FCE-4158-92CC-007E44D31C87}"/>
              </a:ext>
            </a:extLst>
          </p:cNvPr>
          <p:cNvSpPr>
            <a:spLocks noGrp="1"/>
          </p:cNvSpPr>
          <p:nvPr>
            <p:ph sz="half" idx="1"/>
          </p:nvPr>
        </p:nvSpPr>
        <p:spPr>
          <a:xfrm>
            <a:off x="828583" y="1981703"/>
            <a:ext cx="4872646" cy="2789808"/>
          </a:xfrm>
        </p:spPr>
        <p:txBody>
          <a:bodyPr vert="horz" lIns="68580" tIns="34290" rIns="68580" bIns="34290" rtlCol="0" anchor="t">
            <a:normAutofit fontScale="92500" lnSpcReduction="20000"/>
          </a:bodyPr>
          <a:lstStyle/>
          <a:p>
            <a:pPr marL="0" indent="0">
              <a:buNone/>
            </a:pPr>
            <a:r>
              <a:rPr lang="en-US" sz="2400">
                <a:latin typeface="Segoe UI Semibold"/>
                <a:cs typeface="Segoe UI Semibold"/>
              </a:rPr>
              <a:t>Higher levels of suicide risk in LGBTQ+ community “not because of their identity, but because of how society views and responds to their identity.”</a:t>
            </a:r>
            <a:endParaRPr lang="en-US">
              <a:latin typeface="Segoe UI Semibold"/>
              <a:cs typeface="Segoe UI Semibold"/>
            </a:endParaRPr>
          </a:p>
          <a:p>
            <a:pPr marL="42863" indent="0">
              <a:buNone/>
            </a:pPr>
            <a:endParaRPr lang="en-US" sz="1650">
              <a:latin typeface="Segoe UI Semibold" panose="020B0702040204020203" pitchFamily="34" charset="0"/>
              <a:cs typeface="Segoe UI Semibold" panose="020B0702040204020203" pitchFamily="34" charset="0"/>
            </a:endParaRPr>
          </a:p>
          <a:p>
            <a:pPr marL="42863" indent="0">
              <a:buNone/>
            </a:pPr>
            <a:endParaRPr lang="en-US" sz="1650">
              <a:latin typeface="Segoe UI Semibold" panose="020B0702040204020203" pitchFamily="34" charset="0"/>
              <a:cs typeface="Segoe UI Semibold" panose="020B0702040204020203" pitchFamily="34" charset="0"/>
            </a:endParaRPr>
          </a:p>
          <a:p>
            <a:pPr marL="42863" indent="0">
              <a:buNone/>
            </a:pPr>
            <a:r>
              <a:rPr lang="en-US" sz="1800" i="1">
                <a:latin typeface="Segoe UI Semibold" panose="020B0702040204020203" pitchFamily="34" charset="0"/>
                <a:cs typeface="Segoe UI Semibold" panose="020B0702040204020203" pitchFamily="34" charset="0"/>
              </a:rPr>
              <a:t>Working with Transgender and Gender Expansive Clients: A Foundational Guide for Therapists </a:t>
            </a:r>
            <a:r>
              <a:rPr lang="en-US" sz="1800">
                <a:latin typeface="Segoe UI Semibold" panose="020B0702040204020203" pitchFamily="34" charset="0"/>
                <a:cs typeface="Segoe UI Semibold" panose="020B0702040204020203" pitchFamily="34" charset="0"/>
              </a:rPr>
              <a:t>by Traci W. Lowenthal.</a:t>
            </a:r>
            <a:endParaRPr lang="en-US" sz="1650">
              <a:latin typeface="Segoe UI Semibold" panose="020B0702040204020203" pitchFamily="34" charset="0"/>
              <a:cs typeface="Segoe UI Semibold" panose="020B0702040204020203" pitchFamily="34" charset="0"/>
            </a:endParaRPr>
          </a:p>
        </p:txBody>
      </p:sp>
      <p:pic>
        <p:nvPicPr>
          <p:cNvPr id="7" name="Picture 6">
            <a:extLst>
              <a:ext uri="{FF2B5EF4-FFF2-40B4-BE49-F238E27FC236}">
                <a16:creationId xmlns:a16="http://schemas.microsoft.com/office/drawing/2014/main" id="{12C26D0F-C92E-4860-AB93-2449F7548393}"/>
              </a:ext>
            </a:extLst>
          </p:cNvPr>
          <p:cNvPicPr>
            <a:picLocks noChangeAspect="1"/>
          </p:cNvPicPr>
          <p:nvPr/>
        </p:nvPicPr>
        <p:blipFill>
          <a:blip r:embed="rId3"/>
          <a:stretch>
            <a:fillRect/>
          </a:stretch>
        </p:blipFill>
        <p:spPr>
          <a:xfrm>
            <a:off x="5907972" y="1982006"/>
            <a:ext cx="1443297" cy="1447538"/>
          </a:xfrm>
          <a:prstGeom prst="rect">
            <a:avLst/>
          </a:prstGeom>
        </p:spPr>
      </p:pic>
      <p:pic>
        <p:nvPicPr>
          <p:cNvPr id="8" name="Picture 7">
            <a:extLst>
              <a:ext uri="{FF2B5EF4-FFF2-40B4-BE49-F238E27FC236}">
                <a16:creationId xmlns:a16="http://schemas.microsoft.com/office/drawing/2014/main" id="{FEC4D87F-6EA9-4FE6-8336-3B79A97519BC}"/>
              </a:ext>
            </a:extLst>
          </p:cNvPr>
          <p:cNvPicPr>
            <a:picLocks noChangeAspect="1"/>
          </p:cNvPicPr>
          <p:nvPr/>
        </p:nvPicPr>
        <p:blipFill>
          <a:blip r:embed="rId4"/>
          <a:stretch>
            <a:fillRect/>
          </a:stretch>
        </p:blipFill>
        <p:spPr>
          <a:xfrm>
            <a:off x="7361271" y="3379363"/>
            <a:ext cx="1443297" cy="1924397"/>
          </a:xfrm>
          <a:prstGeom prst="rect">
            <a:avLst/>
          </a:prstGeom>
        </p:spPr>
      </p:pic>
    </p:spTree>
    <p:extLst>
      <p:ext uri="{BB962C8B-B14F-4D97-AF65-F5344CB8AC3E}">
        <p14:creationId xmlns:p14="http://schemas.microsoft.com/office/powerpoint/2010/main" val="16676772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9D9707E-9DED-4C3D-8540-C57B256C6911}"/>
              </a:ext>
            </a:extLst>
          </p:cNvPr>
          <p:cNvSpPr>
            <a:spLocks noGrp="1"/>
          </p:cNvSpPr>
          <p:nvPr>
            <p:ph type="sldNum" sz="quarter" idx="4"/>
          </p:nvPr>
        </p:nvSpPr>
        <p:spPr/>
        <p:txBody>
          <a:bodyPr/>
          <a:lstStyle/>
          <a:p>
            <a:fld id="{555933B5-388F-441E-8EE2-DB71F2F8FB0B}" type="slidenum">
              <a:rPr lang="en-US" smtClean="0"/>
              <a:pPr/>
              <a:t>35</a:t>
            </a:fld>
            <a:endParaRPr lang="en-US"/>
          </a:p>
        </p:txBody>
      </p:sp>
      <p:sp>
        <p:nvSpPr>
          <p:cNvPr id="5" name="Title 1">
            <a:extLst>
              <a:ext uri="{FF2B5EF4-FFF2-40B4-BE49-F238E27FC236}">
                <a16:creationId xmlns:a16="http://schemas.microsoft.com/office/drawing/2014/main" id="{D67FA9E9-0D6E-46A2-A6B2-ADD96C607FF3}"/>
              </a:ext>
            </a:extLst>
          </p:cNvPr>
          <p:cNvSpPr>
            <a:spLocks noGrp="1"/>
          </p:cNvSpPr>
          <p:nvPr>
            <p:ph type="title"/>
          </p:nvPr>
        </p:nvSpPr>
        <p:spPr>
          <a:xfrm>
            <a:off x="1371600" y="1828800"/>
            <a:ext cx="6400800" cy="710804"/>
          </a:xfrm>
        </p:spPr>
        <p:txBody>
          <a:bodyPr>
            <a:normAutofit fontScale="90000"/>
          </a:bodyPr>
          <a:lstStyle/>
          <a:p>
            <a:r>
              <a:rPr lang="en-US">
                <a:latin typeface="Segoe UI Semibold"/>
                <a:cs typeface="Segoe UI Semibold"/>
              </a:rPr>
              <a:t>Protective Factors for LGBTQ+ Youth</a:t>
            </a:r>
          </a:p>
        </p:txBody>
      </p:sp>
      <p:sp>
        <p:nvSpPr>
          <p:cNvPr id="6" name="Content Placeholder 2">
            <a:extLst>
              <a:ext uri="{FF2B5EF4-FFF2-40B4-BE49-F238E27FC236}">
                <a16:creationId xmlns:a16="http://schemas.microsoft.com/office/drawing/2014/main" id="{1E1482E3-D700-452E-A525-8E97C72B3982}"/>
              </a:ext>
            </a:extLst>
          </p:cNvPr>
          <p:cNvSpPr>
            <a:spLocks noGrp="1"/>
          </p:cNvSpPr>
          <p:nvPr>
            <p:ph sz="half" idx="1"/>
          </p:nvPr>
        </p:nvSpPr>
        <p:spPr>
          <a:xfrm>
            <a:off x="1555214" y="2753084"/>
            <a:ext cx="6033573" cy="2260619"/>
          </a:xfrm>
        </p:spPr>
        <p:txBody>
          <a:bodyPr>
            <a:normAutofit/>
          </a:bodyPr>
          <a:lstStyle/>
          <a:p>
            <a:r>
              <a:rPr lang="en-US" sz="2400">
                <a:latin typeface="Segoe UI" panose="020B0502040204020203" pitchFamily="34" charset="0"/>
                <a:cs typeface="Segoe UI" panose="020B0502040204020203" pitchFamily="34" charset="0"/>
              </a:rPr>
              <a:t>Policies and education</a:t>
            </a:r>
          </a:p>
          <a:p>
            <a:r>
              <a:rPr lang="en-US" sz="2400">
                <a:latin typeface="Segoe UI" panose="020B0502040204020203" pitchFamily="34" charset="0"/>
                <a:cs typeface="Segoe UI" panose="020B0502040204020203" pitchFamily="34" charset="0"/>
              </a:rPr>
              <a:t>Social media</a:t>
            </a:r>
          </a:p>
          <a:p>
            <a:r>
              <a:rPr lang="en-US" sz="2400">
                <a:latin typeface="Segoe UI" panose="020B0502040204020203" pitchFamily="34" charset="0"/>
                <a:cs typeface="Segoe UI" panose="020B0502040204020203" pitchFamily="34" charset="0"/>
              </a:rPr>
              <a:t>Family Support</a:t>
            </a:r>
          </a:p>
          <a:p>
            <a:r>
              <a:rPr lang="en-US" sz="2400">
                <a:latin typeface="Segoe UI" panose="020B0502040204020203" pitchFamily="34" charset="0"/>
                <a:cs typeface="Segoe UI" panose="020B0502040204020203" pitchFamily="34" charset="0"/>
              </a:rPr>
              <a:t>Safer Spaces</a:t>
            </a:r>
            <a:endParaRPr lang="en-US" sz="165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2779067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0BF3C806-33DD-D34D-F8F1-B2BF9539F5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6260" y="1082773"/>
            <a:ext cx="4574518" cy="4494372"/>
          </a:xfrm>
          <a:prstGeom prst="rect">
            <a:avLst/>
          </a:prstGeom>
        </p:spPr>
      </p:pic>
      <p:sp>
        <p:nvSpPr>
          <p:cNvPr id="4" name="Slide Number Placeholder 3">
            <a:extLst>
              <a:ext uri="{FF2B5EF4-FFF2-40B4-BE49-F238E27FC236}">
                <a16:creationId xmlns:a16="http://schemas.microsoft.com/office/drawing/2014/main" id="{49D9707E-9DED-4C3D-8540-C57B256C6911}"/>
              </a:ext>
            </a:extLst>
          </p:cNvPr>
          <p:cNvSpPr>
            <a:spLocks noGrp="1"/>
          </p:cNvSpPr>
          <p:nvPr>
            <p:ph type="sldNum" sz="quarter" idx="4"/>
          </p:nvPr>
        </p:nvSpPr>
        <p:spPr/>
        <p:txBody>
          <a:bodyPr/>
          <a:lstStyle/>
          <a:p>
            <a:fld id="{555933B5-388F-441E-8EE2-DB71F2F8FB0B}" type="slidenum">
              <a:rPr lang="en-US" smtClean="0"/>
              <a:pPr/>
              <a:t>36</a:t>
            </a:fld>
            <a:endParaRPr lang="en-US"/>
          </a:p>
        </p:txBody>
      </p:sp>
      <p:sp>
        <p:nvSpPr>
          <p:cNvPr id="6" name="Content Placeholder 2">
            <a:extLst>
              <a:ext uri="{FF2B5EF4-FFF2-40B4-BE49-F238E27FC236}">
                <a16:creationId xmlns:a16="http://schemas.microsoft.com/office/drawing/2014/main" id="{1E1482E3-D700-452E-A525-8E97C72B3982}"/>
              </a:ext>
            </a:extLst>
          </p:cNvPr>
          <p:cNvSpPr>
            <a:spLocks noGrp="1"/>
          </p:cNvSpPr>
          <p:nvPr>
            <p:ph sz="half" idx="1"/>
          </p:nvPr>
        </p:nvSpPr>
        <p:spPr>
          <a:xfrm>
            <a:off x="336717" y="1533720"/>
            <a:ext cx="4039340" cy="3470652"/>
          </a:xfrm>
        </p:spPr>
        <p:txBody>
          <a:bodyPr vert="horz" lIns="68580" tIns="34290" rIns="68580" bIns="34290" rtlCol="0" anchor="t">
            <a:normAutofit/>
          </a:bodyPr>
          <a:lstStyle/>
          <a:p>
            <a:pPr marL="0" indent="0">
              <a:buNone/>
            </a:pPr>
            <a:r>
              <a:rPr lang="en-US" sz="2400" b="1" dirty="0">
                <a:latin typeface="Segoe UI"/>
                <a:cs typeface="Segoe UI"/>
              </a:rPr>
              <a:t>Youth who felt high social support from their family reported attempting suicide </a:t>
            </a:r>
            <a:r>
              <a:rPr lang="en-US" sz="2400" b="1" dirty="0">
                <a:solidFill>
                  <a:srgbClr val="0070C0"/>
                </a:solidFill>
                <a:latin typeface="Segoe UI"/>
                <a:cs typeface="Segoe UI"/>
              </a:rPr>
              <a:t>at less than half the rate</a:t>
            </a:r>
            <a:r>
              <a:rPr lang="en-US" sz="2400" b="1" dirty="0">
                <a:latin typeface="Segoe UI"/>
                <a:cs typeface="Segoe UI"/>
              </a:rPr>
              <a:t> of those who felt low or moderate support.</a:t>
            </a:r>
          </a:p>
        </p:txBody>
      </p:sp>
    </p:spTree>
    <p:extLst>
      <p:ext uri="{BB962C8B-B14F-4D97-AF65-F5344CB8AC3E}">
        <p14:creationId xmlns:p14="http://schemas.microsoft.com/office/powerpoint/2010/main" val="23502707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9D9707E-9DED-4C3D-8540-C57B256C6911}"/>
              </a:ext>
            </a:extLst>
          </p:cNvPr>
          <p:cNvSpPr>
            <a:spLocks noGrp="1"/>
          </p:cNvSpPr>
          <p:nvPr>
            <p:ph type="sldNum" sz="quarter" idx="4"/>
          </p:nvPr>
        </p:nvSpPr>
        <p:spPr/>
        <p:txBody>
          <a:bodyPr/>
          <a:lstStyle/>
          <a:p>
            <a:fld id="{555933B5-388F-441E-8EE2-DB71F2F8FB0B}" type="slidenum">
              <a:rPr lang="en-US" smtClean="0"/>
              <a:pPr/>
              <a:t>37</a:t>
            </a:fld>
            <a:endParaRPr lang="en-US"/>
          </a:p>
        </p:txBody>
      </p:sp>
      <p:sp>
        <p:nvSpPr>
          <p:cNvPr id="9" name="Title 1">
            <a:extLst>
              <a:ext uri="{FF2B5EF4-FFF2-40B4-BE49-F238E27FC236}">
                <a16:creationId xmlns:a16="http://schemas.microsoft.com/office/drawing/2014/main" id="{7B38D633-1AD6-4C7F-8959-4820AAFA2CCD}"/>
              </a:ext>
            </a:extLst>
          </p:cNvPr>
          <p:cNvSpPr>
            <a:spLocks noGrp="1"/>
          </p:cNvSpPr>
          <p:nvPr>
            <p:ph type="title"/>
          </p:nvPr>
        </p:nvSpPr>
        <p:spPr>
          <a:xfrm>
            <a:off x="831850" y="2955131"/>
            <a:ext cx="7480300" cy="947738"/>
          </a:xfrm>
        </p:spPr>
        <p:txBody>
          <a:bodyPr>
            <a:noAutofit/>
          </a:bodyPr>
          <a:lstStyle/>
          <a:p>
            <a:r>
              <a:rPr lang="en-US" sz="5000" b="1">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Creating </a:t>
            </a:r>
            <a:r>
              <a:rPr lang="en-US" sz="500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a SAFER SPACE…</a:t>
            </a:r>
          </a:p>
        </p:txBody>
      </p:sp>
    </p:spTree>
    <p:extLst>
      <p:ext uri="{BB962C8B-B14F-4D97-AF65-F5344CB8AC3E}">
        <p14:creationId xmlns:p14="http://schemas.microsoft.com/office/powerpoint/2010/main" val="41931849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9D9707E-9DED-4C3D-8540-C57B256C6911}"/>
              </a:ext>
            </a:extLst>
          </p:cNvPr>
          <p:cNvSpPr>
            <a:spLocks noGrp="1"/>
          </p:cNvSpPr>
          <p:nvPr>
            <p:ph type="sldNum" sz="quarter" idx="4"/>
          </p:nvPr>
        </p:nvSpPr>
        <p:spPr/>
        <p:txBody>
          <a:bodyPr/>
          <a:lstStyle/>
          <a:p>
            <a:fld id="{555933B5-388F-441E-8EE2-DB71F2F8FB0B}" type="slidenum">
              <a:rPr lang="en-US" smtClean="0"/>
              <a:pPr/>
              <a:t>38</a:t>
            </a:fld>
            <a:endParaRPr lang="en-US"/>
          </a:p>
        </p:txBody>
      </p:sp>
      <p:sp>
        <p:nvSpPr>
          <p:cNvPr id="5" name="Title 1">
            <a:extLst>
              <a:ext uri="{FF2B5EF4-FFF2-40B4-BE49-F238E27FC236}">
                <a16:creationId xmlns:a16="http://schemas.microsoft.com/office/drawing/2014/main" id="{23014481-B2CC-42DA-A2FD-74A196B71442}"/>
              </a:ext>
            </a:extLst>
          </p:cNvPr>
          <p:cNvSpPr>
            <a:spLocks noGrp="1"/>
          </p:cNvSpPr>
          <p:nvPr>
            <p:ph type="title"/>
          </p:nvPr>
        </p:nvSpPr>
        <p:spPr>
          <a:xfrm>
            <a:off x="752487" y="990600"/>
            <a:ext cx="7505815" cy="886315"/>
          </a:xfrm>
        </p:spPr>
        <p:txBody>
          <a:bodyPr/>
          <a:lstStyle/>
          <a:p>
            <a:pPr algn="ctr"/>
            <a:r>
              <a:rPr lang="en-US" u="sng">
                <a:solidFill>
                  <a:schemeClr val="tx2"/>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What is a Safer Space?</a:t>
            </a:r>
          </a:p>
        </p:txBody>
      </p:sp>
      <p:sp>
        <p:nvSpPr>
          <p:cNvPr id="6" name="Content Placeholder 3">
            <a:extLst>
              <a:ext uri="{FF2B5EF4-FFF2-40B4-BE49-F238E27FC236}">
                <a16:creationId xmlns:a16="http://schemas.microsoft.com/office/drawing/2014/main" id="{79A6801B-8D48-4808-9584-2DD69D0B3A7A}"/>
              </a:ext>
            </a:extLst>
          </p:cNvPr>
          <p:cNvSpPr>
            <a:spLocks noGrp="1"/>
          </p:cNvSpPr>
          <p:nvPr>
            <p:ph sz="half" idx="1"/>
          </p:nvPr>
        </p:nvSpPr>
        <p:spPr>
          <a:xfrm>
            <a:off x="350151" y="2038822"/>
            <a:ext cx="8555736" cy="4018851"/>
          </a:xfrm>
        </p:spPr>
        <p:txBody>
          <a:bodyPr>
            <a:normAutofit/>
          </a:bodyPr>
          <a:lstStyle/>
          <a:p>
            <a:r>
              <a:rPr lang="en-US" sz="3300">
                <a:latin typeface="Segoe UI Semibold" panose="020B0702040204020203" pitchFamily="34" charset="0"/>
                <a:cs typeface="Segoe UI Semibold" panose="020B0702040204020203" pitchFamily="34" charset="0"/>
              </a:rPr>
              <a:t>A place where people with marginalized identities can feel comfortable expressing themselves without fear</a:t>
            </a:r>
          </a:p>
          <a:p>
            <a:endParaRPr lang="en-US" sz="2000">
              <a:latin typeface="Segoe UI Semibold" panose="020B0702040204020203" pitchFamily="34" charset="0"/>
              <a:cs typeface="Segoe UI Semibold" panose="020B0702040204020203" pitchFamily="34" charset="0"/>
            </a:endParaRPr>
          </a:p>
          <a:p>
            <a:r>
              <a:rPr lang="en-US" sz="3300">
                <a:latin typeface="Segoe UI Semibold" panose="020B0702040204020203" pitchFamily="34" charset="0"/>
                <a:cs typeface="Segoe UI Semibold" panose="020B0702040204020203" pitchFamily="34" charset="0"/>
              </a:rPr>
              <a:t>A place where guidelines are set in place to protect people from harm</a:t>
            </a:r>
          </a:p>
          <a:p>
            <a:pPr marL="0" indent="0">
              <a:buNone/>
            </a:pPr>
            <a:endParaRPr lang="en-US">
              <a:solidFill>
                <a:srgbClr val="00B050"/>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26843121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9D9707E-9DED-4C3D-8540-C57B256C6911}"/>
              </a:ext>
            </a:extLst>
          </p:cNvPr>
          <p:cNvSpPr>
            <a:spLocks noGrp="1"/>
          </p:cNvSpPr>
          <p:nvPr>
            <p:ph type="sldNum" sz="quarter" idx="4"/>
          </p:nvPr>
        </p:nvSpPr>
        <p:spPr/>
        <p:txBody>
          <a:bodyPr/>
          <a:lstStyle/>
          <a:p>
            <a:fld id="{555933B5-388F-441E-8EE2-DB71F2F8FB0B}" type="slidenum">
              <a:rPr lang="en-US" smtClean="0"/>
              <a:pPr/>
              <a:t>39</a:t>
            </a:fld>
            <a:endParaRPr lang="en-US"/>
          </a:p>
        </p:txBody>
      </p:sp>
      <p:sp>
        <p:nvSpPr>
          <p:cNvPr id="5" name="Content Placeholder 2">
            <a:extLst>
              <a:ext uri="{FF2B5EF4-FFF2-40B4-BE49-F238E27FC236}">
                <a16:creationId xmlns:a16="http://schemas.microsoft.com/office/drawing/2014/main" id="{51FF963D-94B6-4ACE-A85E-B8EC7EC746F5}"/>
              </a:ext>
            </a:extLst>
          </p:cNvPr>
          <p:cNvSpPr>
            <a:spLocks noGrp="1"/>
          </p:cNvSpPr>
          <p:nvPr>
            <p:ph sz="half" idx="1"/>
          </p:nvPr>
        </p:nvSpPr>
        <p:spPr>
          <a:xfrm>
            <a:off x="914400" y="1600200"/>
            <a:ext cx="7075033" cy="3035808"/>
          </a:xfrm>
        </p:spPr>
        <p:txBody>
          <a:bodyPr>
            <a:normAutofit/>
          </a:bodyPr>
          <a:lstStyle/>
          <a:p>
            <a:pPr marL="0" indent="0">
              <a:spcBef>
                <a:spcPts val="0"/>
              </a:spcBef>
              <a:buNone/>
            </a:pPr>
            <a:r>
              <a:rPr lang="en-US" sz="5000">
                <a:solidFill>
                  <a:srgbClr val="00B0F0"/>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ACTION PLAN</a:t>
            </a:r>
            <a:endParaRPr lang="en-US" sz="5000">
              <a:solidFill>
                <a:srgbClr val="7030A0"/>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a:p>
            <a:pPr marL="0" indent="0">
              <a:spcBef>
                <a:spcPts val="0"/>
              </a:spcBef>
              <a:buNone/>
            </a:pPr>
            <a:endParaRPr lang="en-US" sz="3200">
              <a:solidFill>
                <a:srgbClr val="7030A0"/>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p:txBody>
      </p:sp>
      <p:pic>
        <p:nvPicPr>
          <p:cNvPr id="6" name="Picture 5">
            <a:extLst>
              <a:ext uri="{FF2B5EF4-FFF2-40B4-BE49-F238E27FC236}">
                <a16:creationId xmlns:a16="http://schemas.microsoft.com/office/drawing/2014/main" id="{700FCA16-0C74-4732-AFD7-7F965A75ABE2}"/>
              </a:ext>
            </a:extLst>
          </p:cNvPr>
          <p:cNvPicPr>
            <a:picLocks noChangeAspect="1"/>
          </p:cNvPicPr>
          <p:nvPr/>
        </p:nvPicPr>
        <p:blipFill rotWithShape="1">
          <a:blip r:embed="rId3"/>
          <a:srcRect l="5909" t="10909" r="8635" b="10909"/>
          <a:stretch/>
        </p:blipFill>
        <p:spPr>
          <a:xfrm>
            <a:off x="5562600" y="2039381"/>
            <a:ext cx="3027942" cy="2770246"/>
          </a:xfrm>
          <a:prstGeom prst="rect">
            <a:avLst/>
          </a:prstGeom>
        </p:spPr>
      </p:pic>
      <p:sp>
        <p:nvSpPr>
          <p:cNvPr id="7" name="Title 1">
            <a:extLst>
              <a:ext uri="{FF2B5EF4-FFF2-40B4-BE49-F238E27FC236}">
                <a16:creationId xmlns:a16="http://schemas.microsoft.com/office/drawing/2014/main" id="{F57193BD-D89D-42A6-89D9-DBA33106E482}"/>
              </a:ext>
            </a:extLst>
          </p:cNvPr>
          <p:cNvSpPr>
            <a:spLocks noGrp="1"/>
          </p:cNvSpPr>
          <p:nvPr>
            <p:ph type="title"/>
          </p:nvPr>
        </p:nvSpPr>
        <p:spPr>
          <a:xfrm>
            <a:off x="914400" y="3424504"/>
            <a:ext cx="4979149" cy="662480"/>
          </a:xfrm>
        </p:spPr>
        <p:txBody>
          <a:bodyPr>
            <a:normAutofit fontScale="90000"/>
          </a:bodyPr>
          <a:lstStyle/>
          <a:p>
            <a:pPr algn="l"/>
            <a:r>
              <a:rPr lang="en-US">
                <a:solidFill>
                  <a:srgbClr val="0070C0"/>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How can you promote a safer space?</a:t>
            </a:r>
          </a:p>
        </p:txBody>
      </p:sp>
    </p:spTree>
    <p:extLst>
      <p:ext uri="{BB962C8B-B14F-4D97-AF65-F5344CB8AC3E}">
        <p14:creationId xmlns:p14="http://schemas.microsoft.com/office/powerpoint/2010/main" val="3450092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6916F26-9C26-4CF6-A0C7-4B88573D8375}"/>
              </a:ext>
            </a:extLst>
          </p:cNvPr>
          <p:cNvSpPr>
            <a:spLocks noGrp="1"/>
          </p:cNvSpPr>
          <p:nvPr>
            <p:ph type="title"/>
          </p:nvPr>
        </p:nvSpPr>
        <p:spPr>
          <a:xfrm>
            <a:off x="304800" y="1066800"/>
            <a:ext cx="8534400" cy="947738"/>
          </a:xfrm>
        </p:spPr>
        <p:txBody>
          <a:bodyPr>
            <a:normAutofit/>
          </a:bodyPr>
          <a:lstStyle/>
          <a:p>
            <a:r>
              <a:rPr lang="en-US" sz="4000" u="sng">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Questions to consider</a:t>
            </a:r>
          </a:p>
        </p:txBody>
      </p:sp>
      <p:sp>
        <p:nvSpPr>
          <p:cNvPr id="7" name="Content Placeholder 2">
            <a:extLst>
              <a:ext uri="{FF2B5EF4-FFF2-40B4-BE49-F238E27FC236}">
                <a16:creationId xmlns:a16="http://schemas.microsoft.com/office/drawing/2014/main" id="{ED3794CB-4F25-4730-9687-B5D2338C7838}"/>
              </a:ext>
            </a:extLst>
          </p:cNvPr>
          <p:cNvSpPr>
            <a:spLocks noGrp="1"/>
          </p:cNvSpPr>
          <p:nvPr>
            <p:ph sz="half" idx="1"/>
          </p:nvPr>
        </p:nvSpPr>
        <p:spPr>
          <a:xfrm>
            <a:off x="304800" y="2014538"/>
            <a:ext cx="8534400" cy="4297363"/>
          </a:xfrm>
        </p:spPr>
        <p:txBody>
          <a:bodyPr>
            <a:normAutofit/>
          </a:bodyPr>
          <a:lstStyle/>
          <a:p>
            <a:pPr>
              <a:spcAft>
                <a:spcPts val="1200"/>
              </a:spcAft>
            </a:pPr>
            <a:r>
              <a:rPr lang="en-US">
                <a:latin typeface="Segoe UI Semibold" panose="020B0702040204020203" pitchFamily="34" charset="0"/>
                <a:cs typeface="Segoe UI Semibold" panose="020B0702040204020203" pitchFamily="34" charset="0"/>
              </a:rPr>
              <a:t>What were the earliest messages you got about gender roles and expectations? How and by whom were those ideas conveyed?</a:t>
            </a:r>
          </a:p>
          <a:p>
            <a:pPr>
              <a:spcAft>
                <a:spcPts val="1200"/>
              </a:spcAft>
            </a:pPr>
            <a:endParaRPr lang="en-US" sz="200">
              <a:latin typeface="Segoe UI Semibold" panose="020B0702040204020203" pitchFamily="34" charset="0"/>
              <a:cs typeface="Segoe UI Semibold" panose="020B0702040204020203" pitchFamily="34" charset="0"/>
            </a:endParaRPr>
          </a:p>
          <a:p>
            <a:pPr>
              <a:spcAft>
                <a:spcPts val="1200"/>
              </a:spcAft>
            </a:pPr>
            <a:r>
              <a:rPr lang="en-US">
                <a:latin typeface="Segoe UI Semibold" panose="020B0702040204020203" pitchFamily="34" charset="0"/>
                <a:cs typeface="Segoe UI Semibold" panose="020B0702040204020203" pitchFamily="34" charset="0"/>
              </a:rPr>
              <a:t>What were the earliest messages you received about LGBTQ+ people or those perceived to be LGBTQ+? Were they positive, negative, or neutral? How and by whom were those ideas conveyed?</a:t>
            </a:r>
          </a:p>
        </p:txBody>
      </p:sp>
      <p:sp>
        <p:nvSpPr>
          <p:cNvPr id="8" name="Slide Number Placeholder 3">
            <a:extLst>
              <a:ext uri="{FF2B5EF4-FFF2-40B4-BE49-F238E27FC236}">
                <a16:creationId xmlns:a16="http://schemas.microsoft.com/office/drawing/2014/main" id="{5429E025-1819-4143-AAAF-E9A44DC9F60E}"/>
              </a:ext>
            </a:extLst>
          </p:cNvPr>
          <p:cNvSpPr>
            <a:spLocks noGrp="1"/>
          </p:cNvSpPr>
          <p:nvPr>
            <p:ph type="sldNum" sz="quarter" idx="4"/>
          </p:nvPr>
        </p:nvSpPr>
        <p:spPr>
          <a:xfrm>
            <a:off x="337236" y="6356353"/>
            <a:ext cx="577164" cy="365125"/>
          </a:xfrm>
        </p:spPr>
        <p:txBody>
          <a:bodyPr/>
          <a:lstStyle/>
          <a:p>
            <a:fld id="{555933B5-388F-441E-8EE2-DB71F2F8FB0B}" type="slidenum">
              <a:rPr lang="en-US" smtClean="0"/>
              <a:pPr/>
              <a:t>4</a:t>
            </a:fld>
            <a:endParaRPr lang="en-US"/>
          </a:p>
        </p:txBody>
      </p:sp>
    </p:spTree>
    <p:extLst>
      <p:ext uri="{BB962C8B-B14F-4D97-AF65-F5344CB8AC3E}">
        <p14:creationId xmlns:p14="http://schemas.microsoft.com/office/powerpoint/2010/main" val="1544766020"/>
      </p:ext>
    </p:extLst>
  </p:cSld>
  <p:clrMapOvr>
    <a:masterClrMapping/>
  </p:clrMapOvr>
  <p:extLst>
    <p:ext uri="{6950BFC3-D8DA-4A85-94F7-54DA5524770B}">
      <p188:commentRel xmlns:p188="http://schemas.microsoft.com/office/powerpoint/2018/8/main" r:id="rId2"/>
    </p:ext>
  </p:extLs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9D9707E-9DED-4C3D-8540-C57B256C6911}"/>
              </a:ext>
            </a:extLst>
          </p:cNvPr>
          <p:cNvSpPr>
            <a:spLocks noGrp="1"/>
          </p:cNvSpPr>
          <p:nvPr>
            <p:ph type="sldNum" sz="quarter" idx="4"/>
          </p:nvPr>
        </p:nvSpPr>
        <p:spPr/>
        <p:txBody>
          <a:bodyPr/>
          <a:lstStyle/>
          <a:p>
            <a:fld id="{555933B5-388F-441E-8EE2-DB71F2F8FB0B}" type="slidenum">
              <a:rPr lang="en-US" smtClean="0"/>
              <a:pPr/>
              <a:t>40</a:t>
            </a:fld>
            <a:endParaRPr lang="en-US"/>
          </a:p>
        </p:txBody>
      </p:sp>
      <p:sp>
        <p:nvSpPr>
          <p:cNvPr id="7" name="Rectangle 6">
            <a:extLst>
              <a:ext uri="{FF2B5EF4-FFF2-40B4-BE49-F238E27FC236}">
                <a16:creationId xmlns:a16="http://schemas.microsoft.com/office/drawing/2014/main" id="{712A9BDD-7332-420B-A9FC-1AD8A12039BA}"/>
              </a:ext>
            </a:extLst>
          </p:cNvPr>
          <p:cNvSpPr/>
          <p:nvPr/>
        </p:nvSpPr>
        <p:spPr>
          <a:xfrm>
            <a:off x="1028700" y="990600"/>
            <a:ext cx="7086600" cy="5232202"/>
          </a:xfrm>
          <a:prstGeom prst="rect">
            <a:avLst/>
          </a:prstGeom>
        </p:spPr>
        <p:txBody>
          <a:bodyPr wrap="square">
            <a:spAutoFit/>
          </a:bodyPr>
          <a:lstStyle/>
          <a:p>
            <a:r>
              <a:rPr lang="en-US" sz="3200" b="1">
                <a:latin typeface="Arial" panose="020B0604020202020204" pitchFamily="34" charset="0"/>
                <a:cs typeface="Arial" panose="020B0604020202020204" pitchFamily="34" charset="0"/>
              </a:rPr>
              <a:t>Pronouns</a:t>
            </a:r>
            <a:endParaRPr lang="en-US" sz="320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a:latin typeface="Arial" panose="020B0604020202020204" pitchFamily="34" charset="0"/>
                <a:cs typeface="Arial" panose="020B0604020202020204" pitchFamily="34" charset="0"/>
              </a:rPr>
              <a:t>Don’t assume </a:t>
            </a:r>
          </a:p>
          <a:p>
            <a:pPr marL="342900" indent="-342900">
              <a:buFont typeface="Arial" panose="020B0604020202020204" pitchFamily="34" charset="0"/>
              <a:buChar char="•"/>
            </a:pPr>
            <a:r>
              <a:rPr lang="en-US" sz="2200">
                <a:latin typeface="Arial" panose="020B0604020202020204" pitchFamily="34" charset="0"/>
                <a:cs typeface="Arial" panose="020B0604020202020204" pitchFamily="34" charset="0"/>
              </a:rPr>
              <a:t>Validate</a:t>
            </a:r>
          </a:p>
          <a:p>
            <a:pPr marL="342900" indent="-342900">
              <a:buFont typeface="Arial" panose="020B0604020202020204" pitchFamily="34" charset="0"/>
              <a:buChar char="•"/>
            </a:pPr>
            <a:r>
              <a:rPr lang="en-US" sz="2200">
                <a:latin typeface="Arial" panose="020B0604020202020204" pitchFamily="34" charset="0"/>
                <a:cs typeface="Arial" panose="020B0604020202020204" pitchFamily="34" charset="0"/>
              </a:rPr>
              <a:t>Include them in introductions, email signature, ZOOM name, name badge</a:t>
            </a:r>
          </a:p>
          <a:p>
            <a:pPr marL="342900" indent="-342900">
              <a:buFont typeface="Arial" panose="020B0604020202020204" pitchFamily="34" charset="0"/>
              <a:buChar char="•"/>
            </a:pPr>
            <a:r>
              <a:rPr lang="en-US" sz="2200">
                <a:latin typeface="Arial" panose="020B0604020202020204" pitchFamily="34" charset="0"/>
                <a:cs typeface="Arial" panose="020B0604020202020204" pitchFamily="34" charset="0"/>
              </a:rPr>
              <a:t>Pronouns are fluid, just like gender and sexuality </a:t>
            </a:r>
          </a:p>
          <a:p>
            <a:endParaRPr lang="en-US" sz="240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a:latin typeface="Arial" panose="020B0604020202020204" pitchFamily="34" charset="0"/>
                <a:cs typeface="Arial" panose="020B0604020202020204" pitchFamily="34" charset="0"/>
              </a:rPr>
              <a:t>She/her/hers</a:t>
            </a:r>
          </a:p>
          <a:p>
            <a:pPr marL="342900" indent="-342900">
              <a:buFont typeface="Arial" panose="020B0604020202020204" pitchFamily="34" charset="0"/>
              <a:buChar char="•"/>
            </a:pPr>
            <a:r>
              <a:rPr lang="en-US" sz="2400">
                <a:latin typeface="Arial" panose="020B0604020202020204" pitchFamily="34" charset="0"/>
                <a:cs typeface="Arial" panose="020B0604020202020204" pitchFamily="34" charset="0"/>
              </a:rPr>
              <a:t>He/him/his</a:t>
            </a:r>
          </a:p>
          <a:p>
            <a:pPr marL="342900" indent="-342900">
              <a:buFont typeface="Arial" panose="020B0604020202020204" pitchFamily="34" charset="0"/>
              <a:buChar char="•"/>
            </a:pPr>
            <a:r>
              <a:rPr lang="en-US" sz="2400">
                <a:latin typeface="Arial" panose="020B0604020202020204" pitchFamily="34" charset="0"/>
                <a:cs typeface="Arial" panose="020B0604020202020204" pitchFamily="34" charset="0"/>
              </a:rPr>
              <a:t>They/them/theirs </a:t>
            </a:r>
          </a:p>
          <a:p>
            <a:pPr marL="342900" indent="-342900">
              <a:buFont typeface="Arial" panose="020B0604020202020204" pitchFamily="34" charset="0"/>
              <a:buChar char="•"/>
            </a:pPr>
            <a:r>
              <a:rPr lang="en-US" sz="2400">
                <a:latin typeface="Arial" panose="020B0604020202020204" pitchFamily="34" charset="0"/>
                <a:cs typeface="Arial" panose="020B0604020202020204" pitchFamily="34" charset="0"/>
              </a:rPr>
              <a:t>No pronouns (refer by name)</a:t>
            </a:r>
          </a:p>
          <a:p>
            <a:pPr marL="342900" indent="-342900">
              <a:buFont typeface="Arial" panose="020B0604020202020204" pitchFamily="34" charset="0"/>
              <a:buChar char="•"/>
            </a:pPr>
            <a:r>
              <a:rPr lang="en-US" sz="2400">
                <a:latin typeface="Arial" panose="020B0604020202020204" pitchFamily="34" charset="0"/>
                <a:cs typeface="Arial" panose="020B0604020202020204" pitchFamily="34" charset="0"/>
              </a:rPr>
              <a:t>Multiple pronouns, e.g. she/they</a:t>
            </a:r>
          </a:p>
          <a:p>
            <a:pPr lvl="1"/>
            <a:endParaRPr lang="en-US" sz="2400">
              <a:latin typeface="Arial" panose="020B0604020202020204" pitchFamily="34" charset="0"/>
              <a:cs typeface="Arial" panose="020B0604020202020204" pitchFamily="34" charset="0"/>
            </a:endParaRPr>
          </a:p>
          <a:p>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02996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9D9707E-9DED-4C3D-8540-C57B256C6911}"/>
              </a:ext>
            </a:extLst>
          </p:cNvPr>
          <p:cNvSpPr>
            <a:spLocks noGrp="1"/>
          </p:cNvSpPr>
          <p:nvPr>
            <p:ph type="sldNum" sz="quarter" idx="4"/>
          </p:nvPr>
        </p:nvSpPr>
        <p:spPr/>
        <p:txBody>
          <a:bodyPr/>
          <a:lstStyle/>
          <a:p>
            <a:fld id="{555933B5-388F-441E-8EE2-DB71F2F8FB0B}" type="slidenum">
              <a:rPr lang="en-US" smtClean="0"/>
              <a:pPr/>
              <a:t>41</a:t>
            </a:fld>
            <a:endParaRPr lang="en-US"/>
          </a:p>
        </p:txBody>
      </p:sp>
      <p:sp>
        <p:nvSpPr>
          <p:cNvPr id="5" name="Rectangle 4">
            <a:extLst>
              <a:ext uri="{FF2B5EF4-FFF2-40B4-BE49-F238E27FC236}">
                <a16:creationId xmlns:a16="http://schemas.microsoft.com/office/drawing/2014/main" id="{9AFECCFB-D473-481D-9AF5-2057EC88E264}"/>
              </a:ext>
            </a:extLst>
          </p:cNvPr>
          <p:cNvSpPr/>
          <p:nvPr/>
        </p:nvSpPr>
        <p:spPr>
          <a:xfrm>
            <a:off x="366924" y="623100"/>
            <a:ext cx="8349564" cy="5878532"/>
          </a:xfrm>
          <a:prstGeom prst="rect">
            <a:avLst/>
          </a:prstGeom>
        </p:spPr>
        <p:txBody>
          <a:bodyPr wrap="square">
            <a:spAutoFit/>
          </a:bodyPr>
          <a:lstStyle/>
          <a:p>
            <a:br>
              <a:rPr lang="en-US" sz="3200" b="1">
                <a:latin typeface="Arial" panose="020B0604020202020204" pitchFamily="34" charset="0"/>
                <a:cs typeface="Arial" panose="020B0604020202020204" pitchFamily="34" charset="0"/>
              </a:rPr>
            </a:br>
            <a:r>
              <a:rPr lang="en-US" sz="3200" b="1">
                <a:latin typeface="Arial" panose="020B0604020202020204" pitchFamily="34" charset="0"/>
                <a:cs typeface="Arial" panose="020B0604020202020204" pitchFamily="34" charset="0"/>
              </a:rPr>
              <a:t>Pronouns</a:t>
            </a:r>
            <a:endParaRPr lang="en-US" sz="320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b="1">
                <a:latin typeface="Arial" panose="020B0604020202020204" pitchFamily="34" charset="0"/>
                <a:cs typeface="Arial" panose="020B0604020202020204" pitchFamily="34" charset="0"/>
              </a:rPr>
              <a:t>Misgender</a:t>
            </a:r>
            <a:r>
              <a:rPr lang="en-US" sz="2200">
                <a:latin typeface="Arial" panose="020B0604020202020204" pitchFamily="34" charset="0"/>
                <a:cs typeface="Arial" panose="020B0604020202020204" pitchFamily="34" charset="0"/>
              </a:rPr>
              <a:t>: using the wrong pronouns for someone</a:t>
            </a:r>
          </a:p>
          <a:p>
            <a:pPr marL="342900" indent="-342900">
              <a:buFont typeface="Arial" panose="020B0604020202020204" pitchFamily="34" charset="0"/>
              <a:buChar char="•"/>
            </a:pPr>
            <a:endParaRPr lang="en-US" sz="2000">
              <a:latin typeface="Arial" panose="020B0604020202020204" pitchFamily="34" charset="0"/>
              <a:cs typeface="Arial" panose="020B0604020202020204" pitchFamily="34" charset="0"/>
            </a:endParaRPr>
          </a:p>
          <a:p>
            <a:r>
              <a:rPr lang="en-US" sz="2200">
                <a:latin typeface="Arial" panose="020B0604020202020204" pitchFamily="34" charset="0"/>
                <a:cs typeface="Arial" panose="020B0604020202020204" pitchFamily="34" charset="0"/>
              </a:rPr>
              <a:t>     Validate youth by respecting pronouns (even if it’s hard at first)</a:t>
            </a:r>
          </a:p>
          <a:p>
            <a:pPr marL="800100" lvl="1" indent="-342900">
              <a:buFont typeface="Arial" panose="020B0604020202020204" pitchFamily="34" charset="0"/>
              <a:buChar char="•"/>
            </a:pPr>
            <a:r>
              <a:rPr lang="en-US" sz="2200">
                <a:latin typeface="Arial" panose="020B0604020202020204" pitchFamily="34" charset="0"/>
                <a:cs typeface="Arial" panose="020B0604020202020204" pitchFamily="34" charset="0"/>
              </a:rPr>
              <a:t>“It’s too hard to use they/them/theirs” = “your existence and dignity is an inconvenience for me”</a:t>
            </a:r>
          </a:p>
          <a:p>
            <a:pPr lvl="1"/>
            <a:endParaRPr lang="en-US" sz="220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b="1" err="1">
                <a:latin typeface="Arial" panose="020B0604020202020204" pitchFamily="34" charset="0"/>
                <a:cs typeface="Arial" panose="020B0604020202020204" pitchFamily="34" charset="0"/>
              </a:rPr>
              <a:t>Deadname</a:t>
            </a:r>
            <a:r>
              <a:rPr lang="en-US" sz="2200" b="1">
                <a:latin typeface="Arial" panose="020B0604020202020204" pitchFamily="34" charset="0"/>
                <a:cs typeface="Arial" panose="020B0604020202020204" pitchFamily="34" charset="0"/>
              </a:rPr>
              <a:t>/Misname: </a:t>
            </a:r>
            <a:r>
              <a:rPr lang="en-US" sz="2200">
                <a:latin typeface="Arial" panose="020B0604020202020204" pitchFamily="34" charset="0"/>
                <a:cs typeface="Arial" panose="020B0604020202020204" pitchFamily="34" charset="0"/>
              </a:rPr>
              <a:t>using the “birth name” for someone who now goes by a different name </a:t>
            </a:r>
          </a:p>
          <a:p>
            <a:endParaRPr lang="en-US" sz="2200">
              <a:latin typeface="Arial" panose="020B0604020202020204" pitchFamily="34" charset="0"/>
              <a:cs typeface="Arial" panose="020B0604020202020204" pitchFamily="34" charset="0"/>
            </a:endParaRPr>
          </a:p>
          <a:p>
            <a:pPr algn="ctr"/>
            <a:r>
              <a:rPr lang="en-US" sz="2200" i="1">
                <a:latin typeface="Arial" panose="020B0604020202020204" pitchFamily="34" charset="0"/>
                <a:cs typeface="Arial" panose="020B0604020202020204" pitchFamily="34" charset="0"/>
              </a:rPr>
              <a:t>It is a </a:t>
            </a:r>
            <a:r>
              <a:rPr lang="en-US" sz="2200" b="1" i="1">
                <a:latin typeface="Arial" panose="020B0604020202020204" pitchFamily="34" charset="0"/>
                <a:cs typeface="Arial" panose="020B0604020202020204" pitchFamily="34" charset="0"/>
              </a:rPr>
              <a:t>privilege</a:t>
            </a:r>
            <a:r>
              <a:rPr lang="en-US" sz="2200" i="1">
                <a:latin typeface="Arial" panose="020B0604020202020204" pitchFamily="34" charset="0"/>
                <a:cs typeface="Arial" panose="020B0604020202020204" pitchFamily="34" charset="0"/>
              </a:rPr>
              <a:t> to not think about your gender </a:t>
            </a:r>
          </a:p>
          <a:p>
            <a:pPr algn="ctr"/>
            <a:r>
              <a:rPr lang="en-US" sz="2200" i="1">
                <a:latin typeface="Arial" panose="020B0604020202020204" pitchFamily="34" charset="0"/>
                <a:cs typeface="Arial" panose="020B0604020202020204" pitchFamily="34" charset="0"/>
              </a:rPr>
              <a:t>but in language and in society gender is always present </a:t>
            </a:r>
            <a:br>
              <a:rPr lang="en-US" sz="2200" i="1">
                <a:latin typeface="Arial" panose="020B0604020202020204" pitchFamily="34" charset="0"/>
                <a:cs typeface="Arial" panose="020B0604020202020204" pitchFamily="34" charset="0"/>
              </a:rPr>
            </a:br>
            <a:endParaRPr lang="en-US" sz="240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2400">
              <a:latin typeface="Arial" panose="020B0604020202020204" pitchFamily="34" charset="0"/>
              <a:cs typeface="Arial" panose="020B0604020202020204" pitchFamily="34" charset="0"/>
            </a:endParaRPr>
          </a:p>
          <a:p>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30371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9D9707E-9DED-4C3D-8540-C57B256C6911}"/>
              </a:ext>
            </a:extLst>
          </p:cNvPr>
          <p:cNvSpPr>
            <a:spLocks noGrp="1"/>
          </p:cNvSpPr>
          <p:nvPr>
            <p:ph type="sldNum" sz="quarter" idx="4"/>
          </p:nvPr>
        </p:nvSpPr>
        <p:spPr/>
        <p:txBody>
          <a:bodyPr/>
          <a:lstStyle/>
          <a:p>
            <a:fld id="{555933B5-388F-441E-8EE2-DB71F2F8FB0B}" type="slidenum">
              <a:rPr lang="en-US" smtClean="0"/>
              <a:pPr/>
              <a:t>42</a:t>
            </a:fld>
            <a:endParaRPr lang="en-US"/>
          </a:p>
        </p:txBody>
      </p:sp>
      <p:sp>
        <p:nvSpPr>
          <p:cNvPr id="5" name="Rectangle 4">
            <a:extLst>
              <a:ext uri="{FF2B5EF4-FFF2-40B4-BE49-F238E27FC236}">
                <a16:creationId xmlns:a16="http://schemas.microsoft.com/office/drawing/2014/main" id="{C469A677-F93F-4413-A0D6-53F5DD355E2C}"/>
              </a:ext>
            </a:extLst>
          </p:cNvPr>
          <p:cNvSpPr/>
          <p:nvPr/>
        </p:nvSpPr>
        <p:spPr>
          <a:xfrm>
            <a:off x="1028700" y="990600"/>
            <a:ext cx="8039100" cy="8802410"/>
          </a:xfrm>
          <a:prstGeom prst="rect">
            <a:avLst/>
          </a:prstGeom>
        </p:spPr>
        <p:txBody>
          <a:bodyPr wrap="square" lIns="91440" tIns="45720" rIns="91440" bIns="45720" anchor="t">
            <a:spAutoFit/>
          </a:bodyPr>
          <a:lstStyle/>
          <a:p>
            <a:r>
              <a:rPr lang="en-US" sz="3200" b="1">
                <a:latin typeface="Arial" panose="020B0604020202020204" pitchFamily="34" charset="0"/>
                <a:cs typeface="Arial" panose="020B0604020202020204" pitchFamily="34" charset="0"/>
              </a:rPr>
              <a:t>Pronouns and being an ally</a:t>
            </a:r>
            <a:endParaRPr lang="en-US" sz="320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b="1">
                <a:latin typeface="Arial"/>
                <a:cs typeface="Arial"/>
              </a:rPr>
              <a:t>Practice! </a:t>
            </a:r>
            <a:r>
              <a:rPr lang="en-US" sz="2200">
                <a:latin typeface="Arial"/>
                <a:cs typeface="Arial"/>
              </a:rPr>
              <a:t>Practice using they/them/theirs </a:t>
            </a:r>
            <a:endParaRPr lang="en-US" sz="220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a:latin typeface="Arial"/>
                <a:cs typeface="Arial"/>
              </a:rPr>
              <a:t>Misgender by mistake? Apologize, correct yourself, and move on</a:t>
            </a:r>
          </a:p>
          <a:p>
            <a:pPr marL="342900" indent="-342900">
              <a:buFont typeface="Arial" panose="020B0604020202020204" pitchFamily="34" charset="0"/>
              <a:buChar char="•"/>
            </a:pPr>
            <a:r>
              <a:rPr lang="en-US" sz="2200">
                <a:latin typeface="Arial" panose="020B0604020202020204" pitchFamily="34" charset="0"/>
                <a:cs typeface="Arial" panose="020B0604020202020204" pitchFamily="34" charset="0"/>
              </a:rPr>
              <a:t>De-gender your language:</a:t>
            </a:r>
          </a:p>
          <a:p>
            <a:pPr marL="800100" lvl="1" indent="-342900">
              <a:buFont typeface="Arial" panose="020B0604020202020204" pitchFamily="34" charset="0"/>
              <a:buChar char="•"/>
            </a:pPr>
            <a:r>
              <a:rPr lang="en-US" sz="2200">
                <a:latin typeface="Arial" panose="020B0604020202020204" pitchFamily="34" charset="0"/>
                <a:cs typeface="Arial" panose="020B0604020202020204" pitchFamily="34" charset="0"/>
              </a:rPr>
              <a:t> </a:t>
            </a:r>
            <a:r>
              <a:rPr lang="en-US" sz="2200" strike="sngStrike">
                <a:latin typeface="Arial" panose="020B0604020202020204" pitchFamily="34" charset="0"/>
                <a:cs typeface="Arial" panose="020B0604020202020204" pitchFamily="34" charset="0"/>
              </a:rPr>
              <a:t>He/she</a:t>
            </a:r>
            <a:r>
              <a:rPr lang="en-US" sz="2200">
                <a:latin typeface="Arial" panose="020B0604020202020204" pitchFamily="34" charset="0"/>
                <a:cs typeface="Arial" panose="020B0604020202020204" pitchFamily="34" charset="0"/>
              </a:rPr>
              <a:t>	                     They</a:t>
            </a:r>
          </a:p>
          <a:p>
            <a:pPr marL="800100" lvl="1" indent="-342900">
              <a:buFont typeface="Arial" panose="020B0604020202020204" pitchFamily="34" charset="0"/>
              <a:buChar char="•"/>
            </a:pPr>
            <a:r>
              <a:rPr lang="en-US" sz="2200">
                <a:latin typeface="Arial"/>
                <a:cs typeface="Arial"/>
              </a:rPr>
              <a:t> </a:t>
            </a:r>
            <a:r>
              <a:rPr lang="en-US" sz="2200" strike="sngStrike">
                <a:latin typeface="Arial"/>
                <a:cs typeface="Arial"/>
              </a:rPr>
              <a:t>Guys</a:t>
            </a:r>
            <a:r>
              <a:rPr lang="en-US" sz="2200">
                <a:latin typeface="Arial"/>
                <a:cs typeface="Arial"/>
              </a:rPr>
              <a:t>                         Y’all; Folks</a:t>
            </a:r>
          </a:p>
          <a:p>
            <a:pPr marL="800100" lvl="1" indent="-342900">
              <a:buFont typeface="Arial" panose="020B0604020202020204" pitchFamily="34" charset="0"/>
              <a:buChar char="•"/>
            </a:pPr>
            <a:r>
              <a:rPr lang="en-US" sz="2200">
                <a:latin typeface="Arial"/>
                <a:cs typeface="Arial"/>
              </a:rPr>
              <a:t> </a:t>
            </a:r>
            <a:r>
              <a:rPr lang="en-US" sz="2200" strike="sngStrike">
                <a:latin typeface="Arial"/>
                <a:cs typeface="Arial"/>
              </a:rPr>
              <a:t>Ladies/Gentlemen</a:t>
            </a:r>
            <a:r>
              <a:rPr lang="en-US" sz="2200">
                <a:latin typeface="Arial"/>
                <a:cs typeface="Arial"/>
              </a:rPr>
              <a:t>    Everyone</a:t>
            </a:r>
            <a:endParaRPr lang="en-US" sz="2200" strike="sngStrike">
              <a:latin typeface="Arial"/>
              <a:cs typeface="Arial"/>
            </a:endParaRPr>
          </a:p>
          <a:p>
            <a:pPr marL="800100" lvl="1" indent="-342900">
              <a:buFont typeface="Arial" panose="020B0604020202020204" pitchFamily="34" charset="0"/>
              <a:buChar char="•"/>
            </a:pPr>
            <a:r>
              <a:rPr lang="en-US" sz="2200">
                <a:latin typeface="Arial" panose="020B0604020202020204" pitchFamily="34" charset="0"/>
                <a:cs typeface="Arial" panose="020B0604020202020204" pitchFamily="34" charset="0"/>
              </a:rPr>
              <a:t> </a:t>
            </a:r>
            <a:r>
              <a:rPr lang="en-US" sz="2200" strike="sngStrike">
                <a:latin typeface="Arial" panose="020B0604020202020204" pitchFamily="34" charset="0"/>
                <a:cs typeface="Arial" panose="020B0604020202020204" pitchFamily="34" charset="0"/>
              </a:rPr>
              <a:t>Man/woman</a:t>
            </a:r>
            <a:r>
              <a:rPr lang="en-US" sz="2200">
                <a:latin typeface="Arial" panose="020B0604020202020204" pitchFamily="34" charset="0"/>
                <a:cs typeface="Arial" panose="020B0604020202020204" pitchFamily="34" charset="0"/>
              </a:rPr>
              <a:t>              Person; individual</a:t>
            </a:r>
          </a:p>
          <a:p>
            <a:pPr marL="800100" lvl="1" indent="-342900">
              <a:buFont typeface="Arial" panose="020B0604020202020204" pitchFamily="34" charset="0"/>
              <a:buChar char="•"/>
            </a:pPr>
            <a:r>
              <a:rPr lang="en-US" sz="2200">
                <a:latin typeface="Arial" panose="020B0604020202020204" pitchFamily="34" charset="0"/>
                <a:cs typeface="Arial" panose="020B0604020202020204" pitchFamily="34" charset="0"/>
              </a:rPr>
              <a:t> </a:t>
            </a:r>
            <a:r>
              <a:rPr lang="en-US" sz="2200" strike="sngStrike">
                <a:latin typeface="Arial" panose="020B0604020202020204" pitchFamily="34" charset="0"/>
                <a:cs typeface="Arial" panose="020B0604020202020204" pitchFamily="34" charset="0"/>
              </a:rPr>
              <a:t>Mankind</a:t>
            </a:r>
            <a:r>
              <a:rPr lang="en-US" sz="2200">
                <a:latin typeface="Arial" panose="020B0604020202020204" pitchFamily="34" charset="0"/>
                <a:cs typeface="Arial" panose="020B0604020202020204" pitchFamily="34" charset="0"/>
              </a:rPr>
              <a:t>                    People; human beings; humanity</a:t>
            </a:r>
          </a:p>
          <a:p>
            <a:pPr marL="800100" lvl="1" indent="-342900">
              <a:buFont typeface="Arial" panose="020B0604020202020204" pitchFamily="34" charset="0"/>
              <a:buChar char="•"/>
            </a:pPr>
            <a:r>
              <a:rPr lang="en-US" sz="2200">
                <a:latin typeface="Arial" panose="020B0604020202020204" pitchFamily="34" charset="0"/>
                <a:cs typeface="Arial" panose="020B0604020202020204" pitchFamily="34" charset="0"/>
              </a:rPr>
              <a:t> </a:t>
            </a:r>
            <a:r>
              <a:rPr lang="en-US" sz="2200" strike="sngStrike">
                <a:latin typeface="Arial" panose="020B0604020202020204" pitchFamily="34" charset="0"/>
                <a:cs typeface="Arial" panose="020B0604020202020204" pitchFamily="34" charset="0"/>
              </a:rPr>
              <a:t>Freshman</a:t>
            </a:r>
            <a:r>
              <a:rPr lang="en-US" sz="2200">
                <a:latin typeface="Arial" panose="020B0604020202020204" pitchFamily="34" charset="0"/>
                <a:cs typeface="Arial" panose="020B0604020202020204" pitchFamily="34" charset="0"/>
              </a:rPr>
              <a:t>                 First-year student</a:t>
            </a:r>
          </a:p>
          <a:p>
            <a:pPr marL="800100" lvl="1" indent="-342900">
              <a:buFont typeface="Arial" panose="020B0604020202020204" pitchFamily="34" charset="0"/>
              <a:buChar char="•"/>
            </a:pPr>
            <a:r>
              <a:rPr lang="en-US" sz="2200">
                <a:latin typeface="Arial" panose="020B0604020202020204" pitchFamily="34" charset="0"/>
                <a:cs typeface="Arial" panose="020B0604020202020204" pitchFamily="34" charset="0"/>
              </a:rPr>
              <a:t> </a:t>
            </a:r>
            <a:r>
              <a:rPr lang="en-US" sz="2200" strike="sngStrike">
                <a:latin typeface="Arial" panose="020B0604020202020204" pitchFamily="34" charset="0"/>
                <a:cs typeface="Arial" panose="020B0604020202020204" pitchFamily="34" charset="0"/>
              </a:rPr>
              <a:t>Man-made</a:t>
            </a:r>
            <a:r>
              <a:rPr lang="en-US" sz="2200">
                <a:latin typeface="Arial" panose="020B0604020202020204" pitchFamily="34" charset="0"/>
                <a:cs typeface="Arial" panose="020B0604020202020204" pitchFamily="34" charset="0"/>
              </a:rPr>
              <a:t>                Synthetic; artificial</a:t>
            </a:r>
          </a:p>
          <a:p>
            <a:pPr marL="800100" lvl="1" indent="-342900">
              <a:buFont typeface="Arial" panose="020B0604020202020204" pitchFamily="34" charset="0"/>
              <a:buChar char="•"/>
            </a:pPr>
            <a:r>
              <a:rPr lang="en-US" sz="2200">
                <a:latin typeface="Arial" panose="020B0604020202020204" pitchFamily="34" charset="0"/>
                <a:cs typeface="Arial" panose="020B0604020202020204" pitchFamily="34" charset="0"/>
              </a:rPr>
              <a:t> </a:t>
            </a:r>
            <a:r>
              <a:rPr lang="en-US" sz="2200" strike="sngStrike">
                <a:latin typeface="Arial" panose="020B0604020202020204" pitchFamily="34" charset="0"/>
                <a:cs typeface="Arial" panose="020B0604020202020204" pitchFamily="34" charset="0"/>
              </a:rPr>
              <a:t>Policeman</a:t>
            </a:r>
            <a:r>
              <a:rPr lang="en-US" sz="2200">
                <a:latin typeface="Arial" panose="020B0604020202020204" pitchFamily="34" charset="0"/>
                <a:cs typeface="Arial" panose="020B0604020202020204" pitchFamily="34" charset="0"/>
              </a:rPr>
              <a:t>                 Police officer</a:t>
            </a:r>
          </a:p>
          <a:p>
            <a:pPr marL="800100" lvl="1" indent="-342900">
              <a:buFont typeface="Arial" panose="020B0604020202020204" pitchFamily="34" charset="0"/>
              <a:buChar char="•"/>
            </a:pPr>
            <a:r>
              <a:rPr lang="en-US" sz="2200">
                <a:latin typeface="Arial" panose="020B0604020202020204" pitchFamily="34" charset="0"/>
                <a:cs typeface="Arial" panose="020B0604020202020204" pitchFamily="34" charset="0"/>
              </a:rPr>
              <a:t> </a:t>
            </a:r>
            <a:r>
              <a:rPr lang="en-US" sz="2200" strike="sngStrike">
                <a:latin typeface="Arial" panose="020B0604020202020204" pitchFamily="34" charset="0"/>
                <a:cs typeface="Arial" panose="020B0604020202020204" pitchFamily="34" charset="0"/>
              </a:rPr>
              <a:t>Congressman</a:t>
            </a:r>
            <a:r>
              <a:rPr lang="en-US" sz="2200">
                <a:latin typeface="Arial" panose="020B0604020202020204" pitchFamily="34" charset="0"/>
                <a:cs typeface="Arial" panose="020B0604020202020204" pitchFamily="34" charset="0"/>
              </a:rPr>
              <a:t>           Legislator</a:t>
            </a:r>
          </a:p>
          <a:p>
            <a:pPr marL="800100" lvl="1" indent="-342900">
              <a:buFont typeface="Arial" panose="020B0604020202020204" pitchFamily="34" charset="0"/>
              <a:buChar char="•"/>
            </a:pPr>
            <a:endParaRPr lang="en-US" sz="220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220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220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220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220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220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220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2200">
              <a:latin typeface="Arial" panose="020B0604020202020204" pitchFamily="34" charset="0"/>
              <a:cs typeface="Arial" panose="020B0604020202020204" pitchFamily="34" charset="0"/>
            </a:endParaRPr>
          </a:p>
          <a:p>
            <a:endParaRPr lang="en-US" sz="240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2400">
              <a:latin typeface="Arial" panose="020B0604020202020204" pitchFamily="34" charset="0"/>
              <a:cs typeface="Arial" panose="020B0604020202020204" pitchFamily="34" charset="0"/>
            </a:endParaRPr>
          </a:p>
          <a:p>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17621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9D9707E-9DED-4C3D-8540-C57B256C6911}"/>
              </a:ext>
            </a:extLst>
          </p:cNvPr>
          <p:cNvSpPr>
            <a:spLocks noGrp="1"/>
          </p:cNvSpPr>
          <p:nvPr>
            <p:ph type="sldNum" sz="quarter" idx="4"/>
          </p:nvPr>
        </p:nvSpPr>
        <p:spPr/>
        <p:txBody>
          <a:bodyPr/>
          <a:lstStyle/>
          <a:p>
            <a:fld id="{555933B5-388F-441E-8EE2-DB71F2F8FB0B}" type="slidenum">
              <a:rPr lang="en-US" smtClean="0"/>
              <a:pPr/>
              <a:t>43</a:t>
            </a:fld>
            <a:endParaRPr lang="en-US"/>
          </a:p>
        </p:txBody>
      </p:sp>
      <p:sp>
        <p:nvSpPr>
          <p:cNvPr id="5" name="Rectangle 4">
            <a:extLst>
              <a:ext uri="{FF2B5EF4-FFF2-40B4-BE49-F238E27FC236}">
                <a16:creationId xmlns:a16="http://schemas.microsoft.com/office/drawing/2014/main" id="{49F495F4-5E04-4AEA-B536-1E8CCEDE83B6}"/>
              </a:ext>
            </a:extLst>
          </p:cNvPr>
          <p:cNvSpPr/>
          <p:nvPr/>
        </p:nvSpPr>
        <p:spPr>
          <a:xfrm>
            <a:off x="92913" y="1183305"/>
            <a:ext cx="8958174" cy="5386090"/>
          </a:xfrm>
          <a:prstGeom prst="rect">
            <a:avLst/>
          </a:prstGeom>
        </p:spPr>
        <p:txBody>
          <a:bodyPr wrap="square">
            <a:spAutoFit/>
          </a:bodyPr>
          <a:lstStyle/>
          <a:p>
            <a:r>
              <a:rPr lang="en-US" sz="3200" b="1">
                <a:latin typeface="Arial" panose="020B0604020202020204" pitchFamily="34" charset="0"/>
                <a:cs typeface="Arial" panose="020B0604020202020204" pitchFamily="34" charset="0"/>
              </a:rPr>
              <a:t>Creating a SAFER SPACE for LGBTQ+ Youth</a:t>
            </a:r>
            <a:endParaRPr lang="en-US" sz="320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a:latin typeface="Arial" panose="020B0604020202020204" pitchFamily="34" charset="0"/>
                <a:cs typeface="Arial" panose="020B0604020202020204" pitchFamily="34" charset="0"/>
              </a:rPr>
              <a:t>Be careful about confidentiality, disclosure, and outing.</a:t>
            </a:r>
          </a:p>
          <a:p>
            <a:pPr marL="342900" indent="-342900">
              <a:buFont typeface="Arial" panose="020B0604020202020204" pitchFamily="34" charset="0"/>
              <a:buChar char="•"/>
            </a:pPr>
            <a:r>
              <a:rPr lang="en-US" sz="2400">
                <a:latin typeface="Arial" panose="020B0604020202020204" pitchFamily="34" charset="0"/>
                <a:cs typeface="Arial" panose="020B0604020202020204" pitchFamily="34" charset="0"/>
              </a:rPr>
              <a:t>Ask pronouns/if they go by a different name </a:t>
            </a:r>
          </a:p>
          <a:p>
            <a:pPr marL="342900" indent="-342900">
              <a:buFont typeface="Arial" panose="020B0604020202020204" pitchFamily="34" charset="0"/>
              <a:buChar char="•"/>
            </a:pPr>
            <a:endParaRPr lang="en-US" sz="2400">
              <a:latin typeface="Arial" panose="020B0604020202020204" pitchFamily="34" charset="0"/>
              <a:cs typeface="Arial" panose="020B0604020202020204" pitchFamily="34" charset="0"/>
            </a:endParaRPr>
          </a:p>
          <a:p>
            <a:r>
              <a:rPr lang="en-US" sz="2400">
                <a:latin typeface="Arial" panose="020B0604020202020204" pitchFamily="34" charset="0"/>
                <a:cs typeface="Arial" panose="020B0604020202020204" pitchFamily="34" charset="0"/>
              </a:rPr>
              <a:t>Navigating Documentation:</a:t>
            </a:r>
          </a:p>
          <a:p>
            <a:pPr marL="342900" indent="-342900">
              <a:buFont typeface="Arial" panose="020B0604020202020204" pitchFamily="34" charset="0"/>
              <a:buChar char="•"/>
            </a:pPr>
            <a:r>
              <a:rPr lang="en-US" sz="2400">
                <a:latin typeface="Arial" panose="020B0604020202020204" pitchFamily="34" charset="0"/>
                <a:cs typeface="Arial" panose="020B0604020202020204" pitchFamily="34" charset="0"/>
              </a:rPr>
              <a:t>What names/pronouns do they use with:</a:t>
            </a:r>
          </a:p>
          <a:p>
            <a:pPr marL="800100" lvl="1" indent="-342900">
              <a:buFont typeface="Arial" panose="020B0604020202020204" pitchFamily="34" charset="0"/>
              <a:buChar char="•"/>
            </a:pPr>
            <a:r>
              <a:rPr lang="en-US" sz="2400">
                <a:latin typeface="Arial" panose="020B0604020202020204" pitchFamily="34" charset="0"/>
                <a:cs typeface="Arial" panose="020B0604020202020204" pitchFamily="34" charset="0"/>
              </a:rPr>
              <a:t>Caregivers</a:t>
            </a:r>
          </a:p>
          <a:p>
            <a:pPr marL="800100" lvl="1" indent="-342900">
              <a:buFont typeface="Arial" panose="020B0604020202020204" pitchFamily="34" charset="0"/>
              <a:buChar char="•"/>
            </a:pPr>
            <a:r>
              <a:rPr lang="en-US" sz="2400">
                <a:latin typeface="Arial" panose="020B0604020202020204" pitchFamily="34" charset="0"/>
                <a:cs typeface="Arial" panose="020B0604020202020204" pitchFamily="34" charset="0"/>
              </a:rPr>
              <a:t>Social Workers</a:t>
            </a:r>
          </a:p>
          <a:p>
            <a:pPr marL="800100" lvl="1" indent="-342900">
              <a:buFont typeface="Arial" panose="020B0604020202020204" pitchFamily="34" charset="0"/>
              <a:buChar char="•"/>
            </a:pPr>
            <a:r>
              <a:rPr lang="en-US" sz="2400">
                <a:latin typeface="Arial" panose="020B0604020202020204" pitchFamily="34" charset="0"/>
                <a:cs typeface="Arial" panose="020B0604020202020204" pitchFamily="34" charset="0"/>
              </a:rPr>
              <a:t>Siblings</a:t>
            </a:r>
          </a:p>
          <a:p>
            <a:pPr marL="800100" lvl="1" indent="-342900">
              <a:buFont typeface="Arial" panose="020B0604020202020204" pitchFamily="34" charset="0"/>
              <a:buChar char="•"/>
            </a:pPr>
            <a:r>
              <a:rPr lang="en-US" sz="2400">
                <a:latin typeface="Arial" panose="020B0604020202020204" pitchFamily="34" charset="0"/>
                <a:cs typeface="Arial" panose="020B0604020202020204" pitchFamily="34" charset="0"/>
              </a:rPr>
              <a:t>Teachers </a:t>
            </a:r>
          </a:p>
          <a:p>
            <a:pPr marL="342900" indent="-342900">
              <a:buFont typeface="Arial" panose="020B0604020202020204" pitchFamily="34" charset="0"/>
              <a:buChar char="•"/>
            </a:pPr>
            <a:r>
              <a:rPr lang="en-US" sz="2400">
                <a:latin typeface="Arial" panose="020B0604020202020204" pitchFamily="34" charset="0"/>
                <a:cs typeface="Arial" panose="020B0604020202020204" pitchFamily="34" charset="0"/>
              </a:rPr>
              <a:t>What names/pronouns do they want documented </a:t>
            </a:r>
          </a:p>
          <a:p>
            <a:pPr marL="342900" indent="-342900">
              <a:buFont typeface="Arial" panose="020B0604020202020204" pitchFamily="34" charset="0"/>
              <a:buChar char="•"/>
            </a:pPr>
            <a:endParaRPr lang="en-US" sz="240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a:latin typeface="Arial" panose="020B0604020202020204" pitchFamily="34" charset="0"/>
              <a:cs typeface="Arial" panose="020B0604020202020204" pitchFamily="34" charset="0"/>
            </a:endParaRPr>
          </a:p>
          <a:p>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4645479"/>
      </p:ext>
    </p:extLst>
  </p:cSld>
  <p:clrMapOvr>
    <a:masterClrMapping/>
  </p:clrMapOvr>
  <p:extLst>
    <p:ext uri="{6950BFC3-D8DA-4A85-94F7-54DA5524770B}">
      <p188:commentRel xmlns:p188="http://schemas.microsoft.com/office/powerpoint/2018/8/main" r:id="rId3"/>
    </p:ext>
  </p:extLs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9D9707E-9DED-4C3D-8540-C57B256C6911}"/>
              </a:ext>
            </a:extLst>
          </p:cNvPr>
          <p:cNvSpPr>
            <a:spLocks noGrp="1"/>
          </p:cNvSpPr>
          <p:nvPr>
            <p:ph type="sldNum" sz="quarter" idx="4"/>
          </p:nvPr>
        </p:nvSpPr>
        <p:spPr/>
        <p:txBody>
          <a:bodyPr/>
          <a:lstStyle/>
          <a:p>
            <a:fld id="{555933B5-388F-441E-8EE2-DB71F2F8FB0B}" type="slidenum">
              <a:rPr lang="en-US" smtClean="0"/>
              <a:pPr/>
              <a:t>44</a:t>
            </a:fld>
            <a:endParaRPr lang="en-US"/>
          </a:p>
        </p:txBody>
      </p:sp>
      <p:sp>
        <p:nvSpPr>
          <p:cNvPr id="11" name="Title 3">
            <a:extLst>
              <a:ext uri="{FF2B5EF4-FFF2-40B4-BE49-F238E27FC236}">
                <a16:creationId xmlns:a16="http://schemas.microsoft.com/office/drawing/2014/main" id="{236D89E1-2C92-439D-B12B-F24D806F5F57}"/>
              </a:ext>
            </a:extLst>
          </p:cNvPr>
          <p:cNvSpPr>
            <a:spLocks noGrp="1"/>
          </p:cNvSpPr>
          <p:nvPr>
            <p:ph type="title"/>
          </p:nvPr>
        </p:nvSpPr>
        <p:spPr>
          <a:xfrm>
            <a:off x="2020767" y="1281179"/>
            <a:ext cx="5102466" cy="744537"/>
          </a:xfrm>
        </p:spPr>
        <p:txBody>
          <a:bodyPr>
            <a:normAutofit/>
          </a:bodyPr>
          <a:lstStyle/>
          <a:p>
            <a:pPr algn="ctr"/>
            <a:r>
              <a:rPr lang="en-US" sz="4000" b="1">
                <a:latin typeface="Segoe UI Semibold" panose="020B0702040204020203" pitchFamily="34" charset="0"/>
                <a:cs typeface="Segoe UI Semibold" panose="020B0702040204020203" pitchFamily="34" charset="0"/>
              </a:rPr>
              <a:t>SAFE SPACE IMAGES</a:t>
            </a:r>
          </a:p>
        </p:txBody>
      </p:sp>
      <p:grpSp>
        <p:nvGrpSpPr>
          <p:cNvPr id="2" name="Group 1">
            <a:extLst>
              <a:ext uri="{FF2B5EF4-FFF2-40B4-BE49-F238E27FC236}">
                <a16:creationId xmlns:a16="http://schemas.microsoft.com/office/drawing/2014/main" id="{8734B3F5-137B-46D3-9AB2-1DD2323E7E4D}"/>
              </a:ext>
            </a:extLst>
          </p:cNvPr>
          <p:cNvGrpSpPr/>
          <p:nvPr/>
        </p:nvGrpSpPr>
        <p:grpSpPr>
          <a:xfrm>
            <a:off x="625818" y="2286000"/>
            <a:ext cx="7645105" cy="3103577"/>
            <a:chOff x="625818" y="2286000"/>
            <a:chExt cx="7645105" cy="3103577"/>
          </a:xfrm>
        </p:grpSpPr>
        <p:pic>
          <p:nvPicPr>
            <p:cNvPr id="9" name="Picture 2" descr="http://www.okanagan.bc.ca/Assets/Departments+(Administration)/Student+Services/Aboriginal+Programs+$!26+Services/Positive_Space.jpg">
              <a:extLst>
                <a:ext uri="{FF2B5EF4-FFF2-40B4-BE49-F238E27FC236}">
                  <a16:creationId xmlns:a16="http://schemas.microsoft.com/office/drawing/2014/main" id="{D01393E9-4020-4412-96F3-8852003CE5A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28" t="4864" r="3478" b="2530"/>
            <a:stretch/>
          </p:blipFill>
          <p:spPr bwMode="auto">
            <a:xfrm>
              <a:off x="625818" y="2292016"/>
              <a:ext cx="2066479" cy="3083524"/>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4" descr="https://s-media-cache-ak0.pinimg.com/originals/c8/8e/3e/c88e3ee670b618990909ed03143e1eeb.png">
              <a:extLst>
                <a:ext uri="{FF2B5EF4-FFF2-40B4-BE49-F238E27FC236}">
                  <a16:creationId xmlns:a16="http://schemas.microsoft.com/office/drawing/2014/main" id="{5D3DB7AD-9A48-4601-8153-DB9D35E5EE9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9462" y="2306053"/>
              <a:ext cx="2396521" cy="3083524"/>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6" descr="http://40.media.tumblr.com/tumblr_mbftpv91J11rhivnro1_1280.jpg">
              <a:extLst>
                <a:ext uri="{FF2B5EF4-FFF2-40B4-BE49-F238E27FC236}">
                  <a16:creationId xmlns:a16="http://schemas.microsoft.com/office/drawing/2014/main" id="{5DD00114-5C2E-4A65-AC2D-9BBE29BC1ABD}"/>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882" t="1876"/>
            <a:stretch/>
          </p:blipFill>
          <p:spPr bwMode="auto">
            <a:xfrm>
              <a:off x="5975543" y="2286000"/>
              <a:ext cx="2295380" cy="3095556"/>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5" name="Rectangle 4"/>
          <p:cNvSpPr/>
          <p:nvPr/>
        </p:nvSpPr>
        <p:spPr>
          <a:xfrm>
            <a:off x="2903368" y="2133600"/>
            <a:ext cx="2887832" cy="35082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6"/>
          <a:stretch>
            <a:fillRect/>
          </a:stretch>
        </p:blipFill>
        <p:spPr>
          <a:xfrm>
            <a:off x="2957170" y="2976861"/>
            <a:ext cx="2861104" cy="1821718"/>
          </a:xfrm>
          <a:prstGeom prst="rect">
            <a:avLst/>
          </a:prstGeom>
        </p:spPr>
      </p:pic>
    </p:spTree>
    <p:extLst>
      <p:ext uri="{BB962C8B-B14F-4D97-AF65-F5344CB8AC3E}">
        <p14:creationId xmlns:p14="http://schemas.microsoft.com/office/powerpoint/2010/main" val="29758761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2BABC6E-CFBB-421A-AC12-DFCE06D64E09}"/>
              </a:ext>
            </a:extLst>
          </p:cNvPr>
          <p:cNvSpPr>
            <a:spLocks noGrp="1"/>
          </p:cNvSpPr>
          <p:nvPr>
            <p:ph type="sldNum" sz="quarter" idx="4"/>
          </p:nvPr>
        </p:nvSpPr>
        <p:spPr/>
        <p:txBody>
          <a:bodyPr/>
          <a:lstStyle/>
          <a:p>
            <a:fld id="{555933B5-388F-441E-8EE2-DB71F2F8FB0B}" type="slidenum">
              <a:rPr lang="en-US" smtClean="0"/>
              <a:pPr/>
              <a:t>45</a:t>
            </a:fld>
            <a:endParaRPr lang="en-US"/>
          </a:p>
        </p:txBody>
      </p:sp>
      <p:sp>
        <p:nvSpPr>
          <p:cNvPr id="5" name="Title 1">
            <a:extLst>
              <a:ext uri="{FF2B5EF4-FFF2-40B4-BE49-F238E27FC236}">
                <a16:creationId xmlns:a16="http://schemas.microsoft.com/office/drawing/2014/main" id="{357C4647-DF18-43A0-AF63-D9B6B8E39B9D}"/>
              </a:ext>
            </a:extLst>
          </p:cNvPr>
          <p:cNvSpPr>
            <a:spLocks noGrp="1"/>
          </p:cNvSpPr>
          <p:nvPr>
            <p:ph type="title"/>
          </p:nvPr>
        </p:nvSpPr>
        <p:spPr>
          <a:xfrm>
            <a:off x="337236" y="849086"/>
            <a:ext cx="7814457" cy="823414"/>
          </a:xfrm>
        </p:spPr>
        <p:txBody>
          <a:bodyPr>
            <a:normAutofit/>
          </a:bodyPr>
          <a:lstStyle/>
          <a:p>
            <a:r>
              <a:rPr lang="en-US" dirty="0">
                <a:latin typeface="Segoe UI Semibold"/>
                <a:cs typeface="Segoe UI Semibold"/>
              </a:rPr>
              <a:t>Language Matters</a:t>
            </a:r>
          </a:p>
        </p:txBody>
      </p:sp>
      <p:sp>
        <p:nvSpPr>
          <p:cNvPr id="6" name="Content Placeholder 2">
            <a:extLst>
              <a:ext uri="{FF2B5EF4-FFF2-40B4-BE49-F238E27FC236}">
                <a16:creationId xmlns:a16="http://schemas.microsoft.com/office/drawing/2014/main" id="{1C25FC9A-FB54-4AD0-A9A2-CC7290E9DC3B}"/>
              </a:ext>
            </a:extLst>
          </p:cNvPr>
          <p:cNvSpPr>
            <a:spLocks noGrp="1"/>
          </p:cNvSpPr>
          <p:nvPr>
            <p:ph sz="half" idx="1"/>
          </p:nvPr>
        </p:nvSpPr>
        <p:spPr>
          <a:xfrm>
            <a:off x="271921" y="2152455"/>
            <a:ext cx="8488617" cy="3910888"/>
          </a:xfrm>
        </p:spPr>
        <p:txBody>
          <a:bodyPr vert="horz" lIns="91440" tIns="45720" rIns="91440" bIns="45720" rtlCol="0" anchor="t">
            <a:normAutofit/>
          </a:bodyPr>
          <a:lstStyle/>
          <a:p>
            <a:r>
              <a:rPr lang="en-US">
                <a:latin typeface="Segoe UI Semibold"/>
                <a:cs typeface="Segoe UI Semibold"/>
              </a:rPr>
              <a:t>Challenge homophobic and transphobic remarks or jokes </a:t>
            </a:r>
            <a:r>
              <a:rPr lang="en-US" u="sng">
                <a:latin typeface="Segoe UI Semibold"/>
                <a:cs typeface="Segoe UI Semibold"/>
              </a:rPr>
              <a:t>in work spaces</a:t>
            </a:r>
            <a:r>
              <a:rPr lang="en-US">
                <a:latin typeface="Segoe UI Semibold"/>
                <a:cs typeface="Segoe UI Semibold"/>
              </a:rPr>
              <a:t>. </a:t>
            </a:r>
            <a:endParaRPr lang="en-US">
              <a:latin typeface="Segoe UI Semibold" panose="020B0702040204020203" pitchFamily="34" charset="0"/>
              <a:cs typeface="Segoe UI Semibold" panose="020B0702040204020203" pitchFamily="34" charset="0"/>
            </a:endParaRPr>
          </a:p>
          <a:p>
            <a:pPr lvl="1"/>
            <a:r>
              <a:rPr lang="en-US">
                <a:latin typeface="Segoe UI Semibold" panose="020B0702040204020203" pitchFamily="34" charset="0"/>
                <a:cs typeface="Segoe UI Semibold" panose="020B0702040204020203" pitchFamily="34" charset="0"/>
              </a:rPr>
              <a:t>“That’s so gay”</a:t>
            </a:r>
          </a:p>
          <a:p>
            <a:r>
              <a:rPr lang="en-US">
                <a:latin typeface="Segoe UI Semibold"/>
                <a:cs typeface="Segoe UI Semibold"/>
              </a:rPr>
              <a:t>Challenge comments referring to gender norms and stereotypes </a:t>
            </a:r>
            <a:endParaRPr lang="en-US">
              <a:latin typeface="Segoe UI Semibold" panose="020B0702040204020203" pitchFamily="34" charset="0"/>
              <a:cs typeface="Segoe UI Semibold" panose="020B0702040204020203" pitchFamily="34" charset="0"/>
            </a:endParaRPr>
          </a:p>
          <a:p>
            <a:pPr lvl="1"/>
            <a:r>
              <a:rPr lang="en-US">
                <a:latin typeface="Segoe UI Semibold"/>
                <a:cs typeface="Segoe UI Semibold"/>
              </a:rPr>
              <a:t>“Men don’t cry”</a:t>
            </a:r>
            <a:endParaRPr lang="en-US">
              <a:latin typeface="Segoe UI Semibold" panose="020B0702040204020203" pitchFamily="34" charset="0"/>
              <a:cs typeface="Segoe UI Semibold" panose="020B0702040204020203" pitchFamily="34" charset="0"/>
            </a:endParaRPr>
          </a:p>
          <a:p>
            <a:pPr lvl="1"/>
            <a:r>
              <a:rPr lang="en-US">
                <a:latin typeface="Segoe UI Semibold" panose="020B0702040204020203" pitchFamily="34" charset="0"/>
                <a:cs typeface="Segoe UI Semibold" panose="020B0702040204020203" pitchFamily="34" charset="0"/>
              </a:rPr>
              <a:t>Only asking men to do heavy lifting </a:t>
            </a:r>
          </a:p>
        </p:txBody>
      </p:sp>
    </p:spTree>
    <p:extLst>
      <p:ext uri="{BB962C8B-B14F-4D97-AF65-F5344CB8AC3E}">
        <p14:creationId xmlns:p14="http://schemas.microsoft.com/office/powerpoint/2010/main" val="13336423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9DA4A4-C305-47D2-A8B2-476DF3865CB8}"/>
              </a:ext>
            </a:extLst>
          </p:cNvPr>
          <p:cNvSpPr>
            <a:spLocks noGrp="1"/>
          </p:cNvSpPr>
          <p:nvPr>
            <p:ph type="sldNum" sz="quarter" idx="4"/>
          </p:nvPr>
        </p:nvSpPr>
        <p:spPr/>
        <p:txBody>
          <a:bodyPr/>
          <a:lstStyle/>
          <a:p>
            <a:fld id="{555933B5-388F-441E-8EE2-DB71F2F8FB0B}" type="slidenum">
              <a:rPr lang="en-US" smtClean="0"/>
              <a:pPr/>
              <a:t>46</a:t>
            </a:fld>
            <a:endParaRPr lang="en-US"/>
          </a:p>
        </p:txBody>
      </p:sp>
      <p:sp>
        <p:nvSpPr>
          <p:cNvPr id="5" name="Title 1">
            <a:extLst>
              <a:ext uri="{FF2B5EF4-FFF2-40B4-BE49-F238E27FC236}">
                <a16:creationId xmlns:a16="http://schemas.microsoft.com/office/drawing/2014/main" id="{E88773C6-6AA4-4B17-A56C-3342C001DADC}"/>
              </a:ext>
            </a:extLst>
          </p:cNvPr>
          <p:cNvSpPr>
            <a:spLocks noGrp="1"/>
          </p:cNvSpPr>
          <p:nvPr>
            <p:ph type="title"/>
          </p:nvPr>
        </p:nvSpPr>
        <p:spPr>
          <a:xfrm>
            <a:off x="-187325" y="1219200"/>
            <a:ext cx="9518650" cy="662480"/>
          </a:xfrm>
        </p:spPr>
        <p:txBody>
          <a:bodyPr>
            <a:normAutofit fontScale="90000"/>
          </a:bodyPr>
          <a:lstStyle/>
          <a:p>
            <a:r>
              <a:rPr lang="en-US">
                <a:solidFill>
                  <a:srgbClr val="0070C0"/>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How can you promote a safer space?</a:t>
            </a:r>
          </a:p>
        </p:txBody>
      </p:sp>
      <p:sp>
        <p:nvSpPr>
          <p:cNvPr id="6" name="Content Placeholder 2">
            <a:extLst>
              <a:ext uri="{FF2B5EF4-FFF2-40B4-BE49-F238E27FC236}">
                <a16:creationId xmlns:a16="http://schemas.microsoft.com/office/drawing/2014/main" id="{D2BDBF89-5FDE-4758-89F8-BB11D03A1EE3}"/>
              </a:ext>
            </a:extLst>
          </p:cNvPr>
          <p:cNvSpPr>
            <a:spLocks noGrp="1"/>
          </p:cNvSpPr>
          <p:nvPr>
            <p:ph sz="half" idx="1"/>
          </p:nvPr>
        </p:nvSpPr>
        <p:spPr>
          <a:xfrm>
            <a:off x="337236" y="2133600"/>
            <a:ext cx="7075033" cy="3035808"/>
          </a:xfrm>
        </p:spPr>
        <p:txBody>
          <a:bodyPr>
            <a:normAutofit/>
          </a:bodyPr>
          <a:lstStyle/>
          <a:p>
            <a:pPr>
              <a:spcBef>
                <a:spcPts val="0"/>
              </a:spcBef>
            </a:pPr>
            <a:r>
              <a:rPr lang="en-US" sz="3200">
                <a:solidFill>
                  <a:srgbClr val="00B0F0"/>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Physical/visual environment </a:t>
            </a:r>
          </a:p>
          <a:p>
            <a:pPr>
              <a:spcBef>
                <a:spcPts val="0"/>
              </a:spcBef>
            </a:pPr>
            <a:r>
              <a:rPr lang="en-US" sz="3200">
                <a:solidFill>
                  <a:srgbClr val="7030A0"/>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Policies and procedures</a:t>
            </a:r>
          </a:p>
          <a:p>
            <a:pPr>
              <a:spcBef>
                <a:spcPts val="0"/>
              </a:spcBef>
            </a:pPr>
            <a:r>
              <a:rPr lang="en-US" sz="3200">
                <a:solidFill>
                  <a:srgbClr val="7030A0"/>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Language and actions</a:t>
            </a:r>
          </a:p>
          <a:p>
            <a:pPr>
              <a:spcBef>
                <a:spcPts val="0"/>
              </a:spcBef>
            </a:pPr>
            <a:r>
              <a:rPr lang="en-US" sz="3200">
                <a:solidFill>
                  <a:srgbClr val="7030A0"/>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Be a safe person and a role model; practice what you preach</a:t>
            </a:r>
          </a:p>
          <a:p>
            <a:pPr marL="0" indent="0">
              <a:spcBef>
                <a:spcPts val="0"/>
              </a:spcBef>
              <a:buNone/>
            </a:pPr>
            <a:endParaRPr lang="en-US" sz="3200">
              <a:solidFill>
                <a:srgbClr val="7030A0"/>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p:txBody>
      </p:sp>
      <p:pic>
        <p:nvPicPr>
          <p:cNvPr id="7" name="Picture 6">
            <a:extLst>
              <a:ext uri="{FF2B5EF4-FFF2-40B4-BE49-F238E27FC236}">
                <a16:creationId xmlns:a16="http://schemas.microsoft.com/office/drawing/2014/main" id="{FB7E4896-A4A4-4DF6-81A7-EE62EA6F54A0}"/>
              </a:ext>
            </a:extLst>
          </p:cNvPr>
          <p:cNvPicPr>
            <a:picLocks noChangeAspect="1"/>
          </p:cNvPicPr>
          <p:nvPr/>
        </p:nvPicPr>
        <p:blipFill rotWithShape="1">
          <a:blip r:embed="rId3"/>
          <a:srcRect l="5909" t="10909" r="8635" b="10909"/>
          <a:stretch/>
        </p:blipFill>
        <p:spPr>
          <a:xfrm>
            <a:off x="6858000" y="2133601"/>
            <a:ext cx="1531345" cy="1401018"/>
          </a:xfrm>
          <a:prstGeom prst="rect">
            <a:avLst/>
          </a:prstGeom>
        </p:spPr>
      </p:pic>
    </p:spTree>
    <p:extLst>
      <p:ext uri="{BB962C8B-B14F-4D97-AF65-F5344CB8AC3E}">
        <p14:creationId xmlns:p14="http://schemas.microsoft.com/office/powerpoint/2010/main" val="608848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8EA76-95CD-488E-94FB-38F8368EF176}"/>
              </a:ext>
            </a:extLst>
          </p:cNvPr>
          <p:cNvSpPr>
            <a:spLocks noGrp="1"/>
          </p:cNvSpPr>
          <p:nvPr>
            <p:ph type="title"/>
          </p:nvPr>
        </p:nvSpPr>
        <p:spPr>
          <a:xfrm>
            <a:off x="-76200" y="2481262"/>
            <a:ext cx="9220200" cy="1785938"/>
          </a:xfrm>
        </p:spPr>
        <p:txBody>
          <a:bodyPr>
            <a:normAutofit/>
          </a:bodyPr>
          <a:lstStyle/>
          <a:p>
            <a:r>
              <a:rPr lang="en-US" b="1">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Supporting LGBTQ+ Clients</a:t>
            </a:r>
            <a:br>
              <a:rPr lang="en-US" b="1">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br>
            <a:r>
              <a:rPr lang="en-US" i="1">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Tips to be an ally</a:t>
            </a:r>
            <a:endParaRPr lang="en-US" b="1">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6B87863F-9197-4F99-92DA-F463939C5977}"/>
              </a:ext>
            </a:extLst>
          </p:cNvPr>
          <p:cNvSpPr>
            <a:spLocks noGrp="1"/>
          </p:cNvSpPr>
          <p:nvPr>
            <p:ph type="sldNum" sz="quarter" idx="4"/>
          </p:nvPr>
        </p:nvSpPr>
        <p:spPr/>
        <p:txBody>
          <a:bodyPr/>
          <a:lstStyle/>
          <a:p>
            <a:fld id="{555933B5-388F-441E-8EE2-DB71F2F8FB0B}" type="slidenum">
              <a:rPr lang="en-US" smtClean="0"/>
              <a:pPr/>
              <a:t>47</a:t>
            </a:fld>
            <a:endParaRPr lang="en-US"/>
          </a:p>
        </p:txBody>
      </p:sp>
    </p:spTree>
    <p:extLst>
      <p:ext uri="{BB962C8B-B14F-4D97-AF65-F5344CB8AC3E}">
        <p14:creationId xmlns:p14="http://schemas.microsoft.com/office/powerpoint/2010/main" val="14648610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9D9707E-9DED-4C3D-8540-C57B256C6911}"/>
              </a:ext>
            </a:extLst>
          </p:cNvPr>
          <p:cNvSpPr>
            <a:spLocks noGrp="1"/>
          </p:cNvSpPr>
          <p:nvPr>
            <p:ph type="sldNum" sz="quarter" idx="4"/>
          </p:nvPr>
        </p:nvSpPr>
        <p:spPr/>
        <p:txBody>
          <a:bodyPr/>
          <a:lstStyle/>
          <a:p>
            <a:fld id="{555933B5-388F-441E-8EE2-DB71F2F8FB0B}" type="slidenum">
              <a:rPr lang="en-US" smtClean="0"/>
              <a:pPr/>
              <a:t>48</a:t>
            </a:fld>
            <a:endParaRPr lang="en-US"/>
          </a:p>
        </p:txBody>
      </p:sp>
      <p:sp>
        <p:nvSpPr>
          <p:cNvPr id="5" name="Title 1">
            <a:extLst>
              <a:ext uri="{FF2B5EF4-FFF2-40B4-BE49-F238E27FC236}">
                <a16:creationId xmlns:a16="http://schemas.microsoft.com/office/drawing/2014/main" id="{53C27705-936D-4737-8B99-03EC90D27B89}"/>
              </a:ext>
            </a:extLst>
          </p:cNvPr>
          <p:cNvSpPr>
            <a:spLocks noGrp="1"/>
          </p:cNvSpPr>
          <p:nvPr>
            <p:ph type="title"/>
          </p:nvPr>
        </p:nvSpPr>
        <p:spPr>
          <a:xfrm>
            <a:off x="315280" y="1752600"/>
            <a:ext cx="8371520" cy="660144"/>
          </a:xfrm>
        </p:spPr>
        <p:txBody>
          <a:bodyPr>
            <a:noAutofit/>
          </a:bodyPr>
          <a:lstStyle/>
          <a:p>
            <a:r>
              <a:rPr lang="en-US" sz="3500">
                <a:latin typeface="Segoe UI Semibold" panose="020B0702040204020203" pitchFamily="34" charset="0"/>
                <a:cs typeface="Segoe UI Semibold" panose="020B0702040204020203" pitchFamily="34" charset="0"/>
              </a:rPr>
              <a:t>How to approach questions when you are unsure of someone's gender…</a:t>
            </a:r>
          </a:p>
        </p:txBody>
      </p:sp>
      <p:sp>
        <p:nvSpPr>
          <p:cNvPr id="6" name="Content Placeholder 2">
            <a:extLst>
              <a:ext uri="{FF2B5EF4-FFF2-40B4-BE49-F238E27FC236}">
                <a16:creationId xmlns:a16="http://schemas.microsoft.com/office/drawing/2014/main" id="{36F45AB5-0EFA-4C4A-8961-F98A16CA69FB}"/>
              </a:ext>
            </a:extLst>
          </p:cNvPr>
          <p:cNvSpPr>
            <a:spLocks noGrp="1"/>
          </p:cNvSpPr>
          <p:nvPr>
            <p:ph sz="half" idx="1"/>
          </p:nvPr>
        </p:nvSpPr>
        <p:spPr>
          <a:xfrm>
            <a:off x="299631" y="2826418"/>
            <a:ext cx="8371520" cy="3116261"/>
          </a:xfrm>
        </p:spPr>
        <p:txBody>
          <a:bodyPr>
            <a:normAutofit fontScale="92500" lnSpcReduction="20000"/>
          </a:bodyPr>
          <a:lstStyle/>
          <a:p>
            <a:r>
              <a:rPr lang="en-US">
                <a:latin typeface="Segoe UI Semibold" panose="020B0702040204020203" pitchFamily="34" charset="0"/>
                <a:cs typeface="Segoe UI Semibold" panose="020B0702040204020203" pitchFamily="34" charset="0"/>
              </a:rPr>
              <a:t>First, ask yourself: </a:t>
            </a:r>
            <a:r>
              <a:rPr lang="en-US" i="1">
                <a:latin typeface="Segoe UI Semibold" panose="020B0702040204020203" pitchFamily="34" charset="0"/>
                <a:cs typeface="Segoe UI Semibold" panose="020B0702040204020203" pitchFamily="34" charset="0"/>
              </a:rPr>
              <a:t>“Why do I need to know how this person identifies?”</a:t>
            </a:r>
          </a:p>
          <a:p>
            <a:pPr lvl="1"/>
            <a:r>
              <a:rPr lang="en-US">
                <a:latin typeface="Segoe UI Semibold" panose="020B0702040204020203" pitchFamily="34" charset="0"/>
                <a:cs typeface="Segoe UI Semibold" panose="020B0702040204020203" pitchFamily="34" charset="0"/>
              </a:rPr>
              <a:t>Is it curiosity?</a:t>
            </a:r>
          </a:p>
          <a:p>
            <a:pPr lvl="1"/>
            <a:r>
              <a:rPr lang="en-US">
                <a:latin typeface="Segoe UI Semibold" panose="020B0702040204020203" pitchFamily="34" charset="0"/>
                <a:cs typeface="Segoe UI Semibold" panose="020B0702040204020203" pitchFamily="34" charset="0"/>
              </a:rPr>
              <a:t>Is there language that is gender inclusive of all identities?</a:t>
            </a:r>
          </a:p>
          <a:p>
            <a:r>
              <a:rPr lang="en-US">
                <a:latin typeface="Segoe UI Semibold" panose="020B0702040204020203" pitchFamily="34" charset="0"/>
                <a:cs typeface="Segoe UI Semibold" panose="020B0702040204020203" pitchFamily="34" charset="0"/>
              </a:rPr>
              <a:t>Avoid asking for “</a:t>
            </a:r>
            <a:r>
              <a:rPr lang="en-US" i="1">
                <a:latin typeface="Segoe UI Semibold" panose="020B0702040204020203" pitchFamily="34" charset="0"/>
                <a:cs typeface="Segoe UI Semibold" panose="020B0702040204020203" pitchFamily="34" charset="0"/>
              </a:rPr>
              <a:t>Preferred</a:t>
            </a:r>
            <a:r>
              <a:rPr lang="en-US">
                <a:latin typeface="Segoe UI Semibold" panose="020B0702040204020203" pitchFamily="34" charset="0"/>
                <a:cs typeface="Segoe UI Semibold" panose="020B0702040204020203" pitchFamily="34" charset="0"/>
              </a:rPr>
              <a:t> </a:t>
            </a:r>
            <a:r>
              <a:rPr lang="en-US" i="1">
                <a:latin typeface="Segoe UI Semibold" panose="020B0702040204020203" pitchFamily="34" charset="0"/>
                <a:cs typeface="Segoe UI Semibold" panose="020B0702040204020203" pitchFamily="34" charset="0"/>
              </a:rPr>
              <a:t>Gender”</a:t>
            </a:r>
            <a:r>
              <a:rPr lang="en-US">
                <a:latin typeface="Segoe UI Semibold" panose="020B0702040204020203" pitchFamily="34" charset="0"/>
                <a:cs typeface="Segoe UI Semibold" panose="020B0702040204020203" pitchFamily="34" charset="0"/>
              </a:rPr>
              <a:t> Pronouns</a:t>
            </a:r>
          </a:p>
          <a:p>
            <a:pPr lvl="1"/>
            <a:r>
              <a:rPr lang="en-US" b="1">
                <a:latin typeface="Segoe UI Semibold" panose="020B0702040204020203" pitchFamily="34" charset="0"/>
                <a:cs typeface="Segoe UI Semibold" panose="020B0702040204020203" pitchFamily="34" charset="0"/>
              </a:rPr>
              <a:t>Preferred</a:t>
            </a:r>
            <a:r>
              <a:rPr lang="en-US">
                <a:latin typeface="Segoe UI Semibold" panose="020B0702040204020203" pitchFamily="34" charset="0"/>
                <a:cs typeface="Segoe UI Semibold" panose="020B0702040204020203" pitchFamily="34" charset="0"/>
              </a:rPr>
              <a:t> indicates that it is the persons preference rather than </a:t>
            </a:r>
            <a:r>
              <a:rPr lang="en-US" u="sng">
                <a:latin typeface="Segoe UI Semibold" panose="020B0702040204020203" pitchFamily="34" charset="0"/>
                <a:cs typeface="Segoe UI Semibold" panose="020B0702040204020203" pitchFamily="34" charset="0"/>
              </a:rPr>
              <a:t>identity.</a:t>
            </a:r>
          </a:p>
          <a:p>
            <a:pPr lvl="1"/>
            <a:r>
              <a:rPr lang="en-US">
                <a:latin typeface="Segoe UI Semibold" panose="020B0702040204020203" pitchFamily="34" charset="0"/>
                <a:cs typeface="Segoe UI Semibold" panose="020B0702040204020203" pitchFamily="34" charset="0"/>
              </a:rPr>
              <a:t>Folks may not identify with the gender binary</a:t>
            </a:r>
          </a:p>
          <a:p>
            <a:pPr lvl="1"/>
            <a:r>
              <a:rPr lang="en-US" b="1">
                <a:latin typeface="Segoe UI Semibold" panose="020B0702040204020203" pitchFamily="34" charset="0"/>
                <a:cs typeface="Segoe UI Semibold" panose="020B0702040204020203" pitchFamily="34" charset="0"/>
              </a:rPr>
              <a:t>Ask instead: </a:t>
            </a:r>
            <a:r>
              <a:rPr lang="en-US" b="1" i="1">
                <a:latin typeface="Segoe UI Semibold" panose="020B0702040204020203" pitchFamily="34" charset="0"/>
                <a:cs typeface="Segoe UI Semibold" panose="020B0702040204020203" pitchFamily="34" charset="0"/>
              </a:rPr>
              <a:t>What are your pronouns?</a:t>
            </a:r>
          </a:p>
        </p:txBody>
      </p:sp>
    </p:spTree>
    <p:extLst>
      <p:ext uri="{BB962C8B-B14F-4D97-AF65-F5344CB8AC3E}">
        <p14:creationId xmlns:p14="http://schemas.microsoft.com/office/powerpoint/2010/main" val="22722754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9D9707E-9DED-4C3D-8540-C57B256C6911}"/>
              </a:ext>
            </a:extLst>
          </p:cNvPr>
          <p:cNvSpPr>
            <a:spLocks noGrp="1"/>
          </p:cNvSpPr>
          <p:nvPr>
            <p:ph type="sldNum" sz="quarter" idx="4"/>
          </p:nvPr>
        </p:nvSpPr>
        <p:spPr/>
        <p:txBody>
          <a:bodyPr/>
          <a:lstStyle/>
          <a:p>
            <a:fld id="{555933B5-388F-441E-8EE2-DB71F2F8FB0B}" type="slidenum">
              <a:rPr lang="en-US" smtClean="0"/>
              <a:pPr/>
              <a:t>49</a:t>
            </a:fld>
            <a:endParaRPr lang="en-US"/>
          </a:p>
        </p:txBody>
      </p:sp>
      <p:sp>
        <p:nvSpPr>
          <p:cNvPr id="5" name="Title 1">
            <a:extLst>
              <a:ext uri="{FF2B5EF4-FFF2-40B4-BE49-F238E27FC236}">
                <a16:creationId xmlns:a16="http://schemas.microsoft.com/office/drawing/2014/main" id="{AB60FBA7-48A6-4574-ACC4-13C36205C3AF}"/>
              </a:ext>
            </a:extLst>
          </p:cNvPr>
          <p:cNvSpPr>
            <a:spLocks noGrp="1"/>
          </p:cNvSpPr>
          <p:nvPr>
            <p:ph type="title"/>
          </p:nvPr>
        </p:nvSpPr>
        <p:spPr>
          <a:xfrm>
            <a:off x="152400" y="845705"/>
            <a:ext cx="8258124" cy="1068887"/>
          </a:xfrm>
        </p:spPr>
        <p:txBody>
          <a:bodyPr>
            <a:normAutofit fontScale="90000"/>
          </a:bodyPr>
          <a:lstStyle/>
          <a:p>
            <a:r>
              <a:rPr lang="en-US" sz="4000" u="sng">
                <a:latin typeface="Segoe UI Semibold" panose="020B0702040204020203" pitchFamily="34" charset="0"/>
                <a:cs typeface="Segoe UI Semibold" panose="020B0702040204020203" pitchFamily="34" charset="0"/>
              </a:rPr>
              <a:t>Supporting LGBTQ+ Clients</a:t>
            </a:r>
            <a:br>
              <a:rPr lang="en-US" sz="4000" u="sng">
                <a:latin typeface="Segoe UI Semibold" panose="020B0702040204020203" pitchFamily="34" charset="0"/>
                <a:cs typeface="Segoe UI Semibold" panose="020B0702040204020203" pitchFamily="34" charset="0"/>
              </a:rPr>
            </a:br>
            <a:endParaRPr lang="en-US" sz="4000" u="sng">
              <a:latin typeface="Segoe UI Semibold" panose="020B0702040204020203" pitchFamily="34" charset="0"/>
              <a:cs typeface="Segoe UI Semibold" panose="020B0702040204020203" pitchFamily="34" charset="0"/>
            </a:endParaRPr>
          </a:p>
        </p:txBody>
      </p:sp>
      <p:sp>
        <p:nvSpPr>
          <p:cNvPr id="6" name="Content Placeholder 4">
            <a:extLst>
              <a:ext uri="{FF2B5EF4-FFF2-40B4-BE49-F238E27FC236}">
                <a16:creationId xmlns:a16="http://schemas.microsoft.com/office/drawing/2014/main" id="{67C9762E-160C-49BC-AA6C-370355CACF8D}"/>
              </a:ext>
            </a:extLst>
          </p:cNvPr>
          <p:cNvSpPr>
            <a:spLocks noGrp="1"/>
          </p:cNvSpPr>
          <p:nvPr>
            <p:ph sz="half" idx="1"/>
          </p:nvPr>
        </p:nvSpPr>
        <p:spPr>
          <a:xfrm>
            <a:off x="625818" y="1622431"/>
            <a:ext cx="8137182" cy="4389864"/>
          </a:xfrm>
        </p:spPr>
        <p:txBody>
          <a:bodyPr>
            <a:noAutofit/>
          </a:bodyPr>
          <a:lstStyle/>
          <a:p>
            <a:pPr lvl="0"/>
            <a:r>
              <a:rPr lang="en-US" sz="2600" b="1">
                <a:solidFill>
                  <a:prstClr val="black"/>
                </a:solidFill>
                <a:latin typeface="Segoe UI Semibold" panose="020B0702040204020203" pitchFamily="34" charset="0"/>
                <a:cs typeface="Segoe UI Semibold" panose="020B0702040204020203" pitchFamily="34" charset="0"/>
              </a:rPr>
              <a:t>Avoid making assumptions </a:t>
            </a:r>
            <a:r>
              <a:rPr lang="en-US" sz="2600">
                <a:solidFill>
                  <a:prstClr val="black"/>
                </a:solidFill>
                <a:latin typeface="Segoe UI Semibold" panose="020B0702040204020203" pitchFamily="34" charset="0"/>
                <a:cs typeface="Segoe UI Semibold" panose="020B0702040204020203" pitchFamily="34" charset="0"/>
              </a:rPr>
              <a:t>about a person's sexual orientation or gender identity. </a:t>
            </a:r>
          </a:p>
          <a:p>
            <a:pPr lvl="0"/>
            <a:r>
              <a:rPr lang="en-US" sz="2600">
                <a:solidFill>
                  <a:prstClr val="black"/>
                </a:solidFill>
                <a:latin typeface="Segoe UI Semibold" panose="020B0702040204020203" pitchFamily="34" charset="0"/>
                <a:cs typeface="Segoe UI Semibold" panose="020B0702040204020203" pitchFamily="34" charset="0"/>
              </a:rPr>
              <a:t>Don’t ask a trans person what their "real name" is. </a:t>
            </a:r>
          </a:p>
          <a:p>
            <a:pPr lvl="0">
              <a:buFont typeface="Arial"/>
              <a:buChar char="•"/>
            </a:pPr>
            <a:r>
              <a:rPr lang="en-US" sz="2600">
                <a:solidFill>
                  <a:prstClr val="black"/>
                </a:solidFill>
                <a:latin typeface="Segoe UI Semibold" panose="020B0702040204020203" pitchFamily="34" charset="0"/>
                <a:cs typeface="Segoe UI Semibold" panose="020B0702040204020203" pitchFamily="34" charset="0"/>
              </a:rPr>
              <a:t>Respect and use the terminology a trans person uses to describe their identity.</a:t>
            </a:r>
          </a:p>
          <a:p>
            <a:pPr>
              <a:buFont typeface="Arial"/>
              <a:buChar char="•"/>
            </a:pPr>
            <a:r>
              <a:rPr lang="en-US" sz="2600">
                <a:solidFill>
                  <a:prstClr val="black"/>
                </a:solidFill>
                <a:latin typeface="Segoe UI Semibold" panose="020B0702040204020203" pitchFamily="34" charset="0"/>
                <a:cs typeface="Segoe UI Semibold" panose="020B0702040204020203" pitchFamily="34" charset="0"/>
              </a:rPr>
              <a:t>It isn’t appropriate to ask about a person's genitals, surgical status, or sex life.</a:t>
            </a:r>
          </a:p>
          <a:p>
            <a:pPr lvl="0">
              <a:buFont typeface="Arial"/>
              <a:buChar char="•"/>
            </a:pPr>
            <a:r>
              <a:rPr lang="en-US" sz="2600">
                <a:solidFill>
                  <a:prstClr val="black"/>
                </a:solidFill>
                <a:latin typeface="Segoe UI Semibold" panose="020B0702040204020203" pitchFamily="34" charset="0"/>
                <a:cs typeface="Segoe UI Semibold" panose="020B0702040204020203" pitchFamily="34" charset="0"/>
              </a:rPr>
              <a:t>Understand there is no "right" or "wrong" way to transition - it is different for every person. </a:t>
            </a:r>
            <a:endParaRPr lang="en-US" sz="2100">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4048431176"/>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1E5A018-99AF-421D-95E9-EDA0DE202C24}"/>
              </a:ext>
            </a:extLst>
          </p:cNvPr>
          <p:cNvSpPr>
            <a:spLocks noGrp="1"/>
          </p:cNvSpPr>
          <p:nvPr>
            <p:ph type="title"/>
          </p:nvPr>
        </p:nvSpPr>
        <p:spPr>
          <a:xfrm>
            <a:off x="464820" y="1524000"/>
            <a:ext cx="8214359" cy="4106833"/>
          </a:xfrm>
        </p:spPr>
        <p:txBody>
          <a:bodyPr>
            <a:normAutofit/>
          </a:bodyPr>
          <a:lstStyle/>
          <a:p>
            <a:r>
              <a:rPr lang="en-US" sz="800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ACTIVITY</a:t>
            </a:r>
          </a:p>
        </p:txBody>
      </p:sp>
      <p:sp>
        <p:nvSpPr>
          <p:cNvPr id="8" name="Slide Number Placeholder 3">
            <a:extLst>
              <a:ext uri="{FF2B5EF4-FFF2-40B4-BE49-F238E27FC236}">
                <a16:creationId xmlns:a16="http://schemas.microsoft.com/office/drawing/2014/main" id="{DAFC2DC0-F067-4553-A6D6-D97016278D67}"/>
              </a:ext>
            </a:extLst>
          </p:cNvPr>
          <p:cNvSpPr>
            <a:spLocks noGrp="1"/>
          </p:cNvSpPr>
          <p:nvPr>
            <p:ph type="sldNum" sz="quarter" idx="4"/>
          </p:nvPr>
        </p:nvSpPr>
        <p:spPr>
          <a:xfrm>
            <a:off x="337236" y="6356353"/>
            <a:ext cx="577164" cy="365125"/>
          </a:xfrm>
        </p:spPr>
        <p:txBody>
          <a:bodyPr/>
          <a:lstStyle/>
          <a:p>
            <a:fld id="{555933B5-388F-441E-8EE2-DB71F2F8FB0B}" type="slidenum">
              <a:rPr lang="en-US" smtClean="0"/>
              <a:pPr/>
              <a:t>5</a:t>
            </a:fld>
            <a:endParaRPr lang="en-US"/>
          </a:p>
        </p:txBody>
      </p:sp>
    </p:spTree>
    <p:extLst>
      <p:ext uri="{BB962C8B-B14F-4D97-AF65-F5344CB8AC3E}">
        <p14:creationId xmlns:p14="http://schemas.microsoft.com/office/powerpoint/2010/main" val="40283275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9D9707E-9DED-4C3D-8540-C57B256C6911}"/>
              </a:ext>
            </a:extLst>
          </p:cNvPr>
          <p:cNvSpPr>
            <a:spLocks noGrp="1"/>
          </p:cNvSpPr>
          <p:nvPr>
            <p:ph type="sldNum" sz="quarter" idx="4"/>
          </p:nvPr>
        </p:nvSpPr>
        <p:spPr/>
        <p:txBody>
          <a:bodyPr/>
          <a:lstStyle/>
          <a:p>
            <a:fld id="{555933B5-388F-441E-8EE2-DB71F2F8FB0B}" type="slidenum">
              <a:rPr lang="en-US" smtClean="0"/>
              <a:pPr/>
              <a:t>50</a:t>
            </a:fld>
            <a:endParaRPr lang="en-US"/>
          </a:p>
        </p:txBody>
      </p:sp>
      <p:sp>
        <p:nvSpPr>
          <p:cNvPr id="5" name="Rectangle 4">
            <a:extLst>
              <a:ext uri="{FF2B5EF4-FFF2-40B4-BE49-F238E27FC236}">
                <a16:creationId xmlns:a16="http://schemas.microsoft.com/office/drawing/2014/main" id="{9EB5E415-75AB-459B-979D-995275E32244}"/>
              </a:ext>
            </a:extLst>
          </p:cNvPr>
          <p:cNvSpPr/>
          <p:nvPr/>
        </p:nvSpPr>
        <p:spPr>
          <a:xfrm>
            <a:off x="435318" y="1105287"/>
            <a:ext cx="8273364" cy="4647426"/>
          </a:xfrm>
          <a:prstGeom prst="rect">
            <a:avLst/>
          </a:prstGeom>
        </p:spPr>
        <p:txBody>
          <a:bodyPr wrap="square">
            <a:spAutoFit/>
          </a:bodyPr>
          <a:lstStyle/>
          <a:p>
            <a:r>
              <a:rPr lang="en-US" sz="3200" b="1" u="sng">
                <a:latin typeface="Arial" panose="020B0604020202020204" pitchFamily="34" charset="0"/>
                <a:cs typeface="Arial" panose="020B0604020202020204" pitchFamily="34" charset="0"/>
              </a:rPr>
              <a:t>Supporting LGBTQ+ Clients – Privacy</a:t>
            </a:r>
          </a:p>
          <a:p>
            <a:endParaRPr lang="en-US" sz="2800" u="sng">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a:latin typeface="Arial" panose="020B0604020202020204" pitchFamily="34" charset="0"/>
                <a:cs typeface="Arial" panose="020B0604020202020204" pitchFamily="34" charset="0"/>
              </a:rPr>
              <a:t>Outing: exposing/sharing someone’s LGBTQ+ identity to others without their permission. </a:t>
            </a:r>
          </a:p>
          <a:p>
            <a:pPr marL="342900" indent="-342900">
              <a:buFont typeface="Arial" panose="020B0604020202020204" pitchFamily="34" charset="0"/>
              <a:buChar char="•"/>
            </a:pPr>
            <a:endParaRPr lang="en-US" sz="200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a:latin typeface="Arial" panose="020B0604020202020204" pitchFamily="34" charset="0"/>
                <a:cs typeface="Arial" panose="020B0604020202020204" pitchFamily="34" charset="0"/>
              </a:rPr>
              <a:t>Outing someone can have serious repercussions on employment, economic stability, personal safety or religious or family situations.</a:t>
            </a:r>
          </a:p>
          <a:p>
            <a:pPr marL="342900" indent="-342900">
              <a:buFont typeface="Arial" panose="020B0604020202020204" pitchFamily="34" charset="0"/>
              <a:buChar char="•"/>
            </a:pPr>
            <a:endParaRPr lang="en-US" sz="200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a:latin typeface="Arial" panose="020B0604020202020204" pitchFamily="34" charset="0"/>
                <a:cs typeface="Arial" panose="020B0604020202020204" pitchFamily="34" charset="0"/>
              </a:rPr>
              <a:t>Questions for yourself:</a:t>
            </a:r>
          </a:p>
          <a:p>
            <a:pPr marL="800100" lvl="1" indent="-342900">
              <a:buFont typeface="Arial" panose="020B0604020202020204" pitchFamily="34" charset="0"/>
              <a:buChar char="•"/>
            </a:pPr>
            <a:r>
              <a:rPr lang="en-US" sz="2400">
                <a:latin typeface="Arial" panose="020B0604020202020204" pitchFamily="34" charset="0"/>
                <a:cs typeface="Arial" panose="020B0604020202020204" pitchFamily="34" charset="0"/>
              </a:rPr>
              <a:t>Do you have permission to share information?</a:t>
            </a:r>
          </a:p>
          <a:p>
            <a:pPr marL="800100" lvl="1" indent="-342900">
              <a:buFont typeface="Arial" panose="020B0604020202020204" pitchFamily="34" charset="0"/>
              <a:buChar char="•"/>
            </a:pPr>
            <a:r>
              <a:rPr lang="en-US" sz="2400">
                <a:latin typeface="Arial" panose="020B0604020202020204" pitchFamily="34" charset="0"/>
                <a:cs typeface="Arial" panose="020B0604020202020204" pitchFamily="34" charset="0"/>
              </a:rPr>
              <a:t>Why would it be important to share information?</a:t>
            </a:r>
          </a:p>
        </p:txBody>
      </p:sp>
    </p:spTree>
    <p:extLst>
      <p:ext uri="{BB962C8B-B14F-4D97-AF65-F5344CB8AC3E}">
        <p14:creationId xmlns:p14="http://schemas.microsoft.com/office/powerpoint/2010/main" val="15797170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9D9707E-9DED-4C3D-8540-C57B256C6911}"/>
              </a:ext>
            </a:extLst>
          </p:cNvPr>
          <p:cNvSpPr>
            <a:spLocks noGrp="1"/>
          </p:cNvSpPr>
          <p:nvPr>
            <p:ph type="sldNum" sz="quarter" idx="4"/>
          </p:nvPr>
        </p:nvSpPr>
        <p:spPr/>
        <p:txBody>
          <a:bodyPr/>
          <a:lstStyle/>
          <a:p>
            <a:fld id="{555933B5-388F-441E-8EE2-DB71F2F8FB0B}" type="slidenum">
              <a:rPr lang="en-US" smtClean="0"/>
              <a:pPr/>
              <a:t>51</a:t>
            </a:fld>
            <a:endParaRPr lang="en-US"/>
          </a:p>
        </p:txBody>
      </p:sp>
      <p:sp>
        <p:nvSpPr>
          <p:cNvPr id="5" name="Title 1">
            <a:extLst>
              <a:ext uri="{FF2B5EF4-FFF2-40B4-BE49-F238E27FC236}">
                <a16:creationId xmlns:a16="http://schemas.microsoft.com/office/drawing/2014/main" id="{BB390F22-6773-437F-B058-D80F63A4D502}"/>
              </a:ext>
            </a:extLst>
          </p:cNvPr>
          <p:cNvSpPr>
            <a:spLocks noGrp="1"/>
          </p:cNvSpPr>
          <p:nvPr>
            <p:ph type="title"/>
          </p:nvPr>
        </p:nvSpPr>
        <p:spPr>
          <a:xfrm>
            <a:off x="121920" y="1447800"/>
            <a:ext cx="8900160" cy="734351"/>
          </a:xfrm>
        </p:spPr>
        <p:txBody>
          <a:bodyPr>
            <a:normAutofit fontScale="90000"/>
          </a:bodyPr>
          <a:lstStyle/>
          <a:p>
            <a:r>
              <a:rPr lang="en-US" sz="4000" u="sng">
                <a:latin typeface="Segoe UI Semibold" panose="020B0702040204020203" pitchFamily="34" charset="0"/>
                <a:cs typeface="Segoe UI Semibold" panose="020B0702040204020203" pitchFamily="34" charset="0"/>
              </a:rPr>
              <a:t>Supporting LGBTQ+ Clients</a:t>
            </a:r>
            <a:br>
              <a:rPr lang="en-US" sz="4000" u="sng">
                <a:latin typeface="Segoe UI Semibold" panose="020B0702040204020203" pitchFamily="34" charset="0"/>
                <a:cs typeface="Segoe UI Semibold" panose="020B0702040204020203" pitchFamily="34" charset="0"/>
              </a:rPr>
            </a:br>
            <a:endParaRPr lang="en-US" sz="4000" u="sng">
              <a:latin typeface="Segoe UI Semibold" panose="020B0702040204020203" pitchFamily="34" charset="0"/>
              <a:cs typeface="Segoe UI Semibold" panose="020B0702040204020203" pitchFamily="34" charset="0"/>
            </a:endParaRPr>
          </a:p>
        </p:txBody>
      </p:sp>
      <p:sp>
        <p:nvSpPr>
          <p:cNvPr id="6" name="Content Placeholder 4">
            <a:extLst>
              <a:ext uri="{FF2B5EF4-FFF2-40B4-BE49-F238E27FC236}">
                <a16:creationId xmlns:a16="http://schemas.microsoft.com/office/drawing/2014/main" id="{8E304C24-4E45-41A0-9298-1E772A8D5EB0}"/>
              </a:ext>
            </a:extLst>
          </p:cNvPr>
          <p:cNvSpPr>
            <a:spLocks noGrp="1"/>
          </p:cNvSpPr>
          <p:nvPr>
            <p:ph sz="half" idx="1"/>
          </p:nvPr>
        </p:nvSpPr>
        <p:spPr>
          <a:xfrm>
            <a:off x="337236" y="2029751"/>
            <a:ext cx="8601456" cy="3551053"/>
          </a:xfrm>
        </p:spPr>
        <p:txBody>
          <a:bodyPr>
            <a:noAutofit/>
          </a:bodyPr>
          <a:lstStyle/>
          <a:p>
            <a:pPr>
              <a:buFont typeface="Arial"/>
              <a:buChar char="•"/>
            </a:pPr>
            <a:r>
              <a:rPr lang="en-US" sz="2600">
                <a:latin typeface="Segoe UI Semibold" panose="020B0702040204020203" pitchFamily="34" charset="0"/>
                <a:cs typeface="Segoe UI Semibold" panose="020B0702040204020203" pitchFamily="34" charset="0"/>
              </a:rPr>
              <a:t>Listen and ask; don’t assume</a:t>
            </a:r>
          </a:p>
          <a:p>
            <a:pPr>
              <a:buFont typeface="Arial"/>
              <a:buChar char="•"/>
            </a:pPr>
            <a:endParaRPr lang="en-US" sz="2600">
              <a:latin typeface="Segoe UI Semibold" panose="020B0702040204020203" pitchFamily="34" charset="0"/>
              <a:cs typeface="Segoe UI Semibold" panose="020B0702040204020203" pitchFamily="34" charset="0"/>
            </a:endParaRPr>
          </a:p>
          <a:p>
            <a:pPr>
              <a:buFont typeface="Arial"/>
              <a:buChar char="•"/>
            </a:pPr>
            <a:r>
              <a:rPr lang="en-US" sz="2600">
                <a:latin typeface="Segoe UI Semibold" panose="020B0702040204020203" pitchFamily="34" charset="0"/>
                <a:cs typeface="Segoe UI Semibold" panose="020B0702040204020203" pitchFamily="34" charset="0"/>
              </a:rPr>
              <a:t>Offer support but don’t assume they need help</a:t>
            </a:r>
          </a:p>
          <a:p>
            <a:pPr>
              <a:buFont typeface="Arial"/>
              <a:buChar char="•"/>
            </a:pPr>
            <a:endParaRPr lang="en-US" sz="2600">
              <a:latin typeface="Segoe UI Semibold" panose="020B0702040204020203" pitchFamily="34" charset="0"/>
              <a:cs typeface="Segoe UI Semibold" panose="020B0702040204020203" pitchFamily="34" charset="0"/>
            </a:endParaRPr>
          </a:p>
          <a:p>
            <a:pPr>
              <a:buFont typeface="Arial"/>
              <a:buChar char="•"/>
            </a:pPr>
            <a:r>
              <a:rPr lang="en-US" sz="2600">
                <a:solidFill>
                  <a:prstClr val="black"/>
                </a:solidFill>
                <a:latin typeface="Segoe UI Semibold" panose="020B0702040204020203" pitchFamily="34" charset="0"/>
                <a:cs typeface="Segoe UI Semibold" panose="020B0702040204020203" pitchFamily="34" charset="0"/>
              </a:rPr>
              <a:t>Keep in mind, identity and sexuality can change! – Be respectful of fluidity. </a:t>
            </a:r>
          </a:p>
          <a:p>
            <a:pPr lvl="0">
              <a:buFont typeface="Arial"/>
              <a:buChar char="•"/>
            </a:pPr>
            <a:endParaRPr lang="en-US" sz="2100">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34540004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9D9707E-9DED-4C3D-8540-C57B256C6911}"/>
              </a:ext>
            </a:extLst>
          </p:cNvPr>
          <p:cNvSpPr>
            <a:spLocks noGrp="1"/>
          </p:cNvSpPr>
          <p:nvPr>
            <p:ph type="sldNum" sz="quarter" idx="4"/>
          </p:nvPr>
        </p:nvSpPr>
        <p:spPr/>
        <p:txBody>
          <a:bodyPr/>
          <a:lstStyle/>
          <a:p>
            <a:fld id="{555933B5-388F-441E-8EE2-DB71F2F8FB0B}" type="slidenum">
              <a:rPr lang="en-US" smtClean="0"/>
              <a:pPr/>
              <a:t>52</a:t>
            </a:fld>
            <a:endParaRPr lang="en-US"/>
          </a:p>
        </p:txBody>
      </p:sp>
      <p:sp>
        <p:nvSpPr>
          <p:cNvPr id="5" name="Title 1">
            <a:extLst>
              <a:ext uri="{FF2B5EF4-FFF2-40B4-BE49-F238E27FC236}">
                <a16:creationId xmlns:a16="http://schemas.microsoft.com/office/drawing/2014/main" id="{61018FD7-54EB-4CFC-BAC9-98DDE6E3C4D8}"/>
              </a:ext>
            </a:extLst>
          </p:cNvPr>
          <p:cNvSpPr>
            <a:spLocks noGrp="1"/>
          </p:cNvSpPr>
          <p:nvPr>
            <p:ph type="title"/>
          </p:nvPr>
        </p:nvSpPr>
        <p:spPr>
          <a:xfrm>
            <a:off x="116554" y="1066800"/>
            <a:ext cx="8900160" cy="1611782"/>
          </a:xfrm>
        </p:spPr>
        <p:txBody>
          <a:bodyPr>
            <a:normAutofit/>
          </a:bodyPr>
          <a:lstStyle/>
          <a:p>
            <a:r>
              <a:rPr lang="en-US" sz="4000" u="sng">
                <a:latin typeface="Segoe UI Semibold" panose="020B0702040204020203" pitchFamily="34" charset="0"/>
                <a:cs typeface="Segoe UI Semibold" panose="020B0702040204020203" pitchFamily="34" charset="0"/>
              </a:rPr>
              <a:t>Supporting LGBTQ+ clients</a:t>
            </a:r>
            <a:br>
              <a:rPr lang="en-US" sz="4000" u="sng">
                <a:latin typeface="Segoe UI Semibold" panose="020B0702040204020203" pitchFamily="34" charset="0"/>
                <a:cs typeface="Segoe UI Semibold" panose="020B0702040204020203" pitchFamily="34" charset="0"/>
              </a:rPr>
            </a:br>
            <a:endParaRPr lang="en-US" sz="4000" u="sng">
              <a:latin typeface="Segoe UI Semibold" panose="020B0702040204020203" pitchFamily="34" charset="0"/>
              <a:cs typeface="Segoe UI Semibold" panose="020B0702040204020203" pitchFamily="34" charset="0"/>
            </a:endParaRPr>
          </a:p>
        </p:txBody>
      </p:sp>
      <p:sp>
        <p:nvSpPr>
          <p:cNvPr id="6" name="Content Placeholder 4">
            <a:extLst>
              <a:ext uri="{FF2B5EF4-FFF2-40B4-BE49-F238E27FC236}">
                <a16:creationId xmlns:a16="http://schemas.microsoft.com/office/drawing/2014/main" id="{8E165951-7A80-4325-9E2A-0D421EACE074}"/>
              </a:ext>
            </a:extLst>
          </p:cNvPr>
          <p:cNvSpPr>
            <a:spLocks noGrp="1"/>
          </p:cNvSpPr>
          <p:nvPr>
            <p:ph sz="half" idx="1"/>
          </p:nvPr>
        </p:nvSpPr>
        <p:spPr>
          <a:xfrm>
            <a:off x="265906" y="2089935"/>
            <a:ext cx="8601456" cy="4178968"/>
          </a:xfrm>
        </p:spPr>
        <p:txBody>
          <a:bodyPr>
            <a:noAutofit/>
          </a:bodyPr>
          <a:lstStyle/>
          <a:p>
            <a:pPr>
              <a:buFont typeface="Arial"/>
              <a:buChar char="•"/>
            </a:pPr>
            <a:r>
              <a:rPr lang="en-US" sz="2400">
                <a:latin typeface="Segoe UI Semibold" panose="020B0702040204020203" pitchFamily="34" charset="0"/>
                <a:cs typeface="Segoe UI Semibold" panose="020B0702040204020203" pitchFamily="34" charset="0"/>
              </a:rPr>
              <a:t>Example questions that demonstrate understanding, acceptance, and compassion:</a:t>
            </a:r>
          </a:p>
          <a:p>
            <a:pPr lvl="1">
              <a:buFont typeface="Arial"/>
              <a:buChar char="•"/>
            </a:pPr>
            <a:r>
              <a:rPr lang="en-US" sz="2000">
                <a:latin typeface="Segoe UI Semibold" panose="020B0702040204020203" pitchFamily="34" charset="0"/>
                <a:cs typeface="Segoe UI Semibold" panose="020B0702040204020203" pitchFamily="34" charset="0"/>
              </a:rPr>
              <a:t>Have you been able to tell anyone else?</a:t>
            </a:r>
          </a:p>
          <a:p>
            <a:pPr lvl="1">
              <a:buFont typeface="Arial"/>
              <a:buChar char="•"/>
            </a:pPr>
            <a:r>
              <a:rPr lang="en-US" sz="2000">
                <a:latin typeface="Segoe UI Semibold" panose="020B0702040204020203" pitchFamily="34" charset="0"/>
                <a:cs typeface="Segoe UI Semibold" panose="020B0702040204020203" pitchFamily="34" charset="0"/>
              </a:rPr>
              <a:t>Has this been a secret you have had to keep from others or have you told other people?</a:t>
            </a:r>
          </a:p>
          <a:p>
            <a:pPr lvl="1">
              <a:buFont typeface="Arial"/>
              <a:buChar char="•"/>
            </a:pPr>
            <a:r>
              <a:rPr lang="en-US" sz="2000">
                <a:latin typeface="Segoe UI Semibold" panose="020B0702040204020203" pitchFamily="34" charset="0"/>
                <a:cs typeface="Segoe UI Semibold" panose="020B0702040204020203" pitchFamily="34" charset="0"/>
              </a:rPr>
              <a:t>Do you feel safe in school/home/shelter? Supported by the adults in your life? </a:t>
            </a:r>
          </a:p>
          <a:p>
            <a:pPr lvl="1">
              <a:buFont typeface="Arial"/>
              <a:buChar char="•"/>
            </a:pPr>
            <a:r>
              <a:rPr lang="en-US" sz="2000">
                <a:latin typeface="Segoe UI Semibold" panose="020B0702040204020203" pitchFamily="34" charset="0"/>
                <a:cs typeface="Segoe UI Semibold" panose="020B0702040204020203" pitchFamily="34" charset="0"/>
              </a:rPr>
              <a:t>Do you need any help of any kind? Resources or someone to listen?</a:t>
            </a:r>
          </a:p>
          <a:p>
            <a:pPr lvl="1">
              <a:buFont typeface="Arial"/>
              <a:buChar char="•"/>
            </a:pPr>
            <a:r>
              <a:rPr lang="en-US" sz="2000">
                <a:latin typeface="Segoe UI Semibold" panose="020B0702040204020203" pitchFamily="34" charset="0"/>
                <a:cs typeface="Segoe UI Semibold" panose="020B0702040204020203" pitchFamily="34" charset="0"/>
              </a:rPr>
              <a:t>Have I ever offended you in anyway?</a:t>
            </a:r>
            <a:endParaRPr lang="en-US" sz="2200">
              <a:solidFill>
                <a:prstClr val="black"/>
              </a:solidFill>
              <a:latin typeface="Segoe UI Semibold" panose="020B0702040204020203" pitchFamily="34" charset="0"/>
              <a:cs typeface="Segoe UI Semibold" panose="020B0702040204020203" pitchFamily="34" charset="0"/>
            </a:endParaRPr>
          </a:p>
          <a:p>
            <a:pPr>
              <a:buFont typeface="Arial"/>
              <a:buChar char="•"/>
            </a:pPr>
            <a:endParaRPr lang="en-US" sz="2600">
              <a:latin typeface="Segoe UI Semibold" panose="020B0702040204020203" pitchFamily="34" charset="0"/>
              <a:cs typeface="Segoe UI Semibold" panose="020B0702040204020203" pitchFamily="34" charset="0"/>
            </a:endParaRPr>
          </a:p>
          <a:p>
            <a:pPr lvl="0">
              <a:buFont typeface="Arial"/>
              <a:buChar char="•"/>
            </a:pPr>
            <a:endParaRPr lang="en-US" sz="2100">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41645450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9D9707E-9DED-4C3D-8540-C57B256C6911}"/>
              </a:ext>
            </a:extLst>
          </p:cNvPr>
          <p:cNvSpPr>
            <a:spLocks noGrp="1"/>
          </p:cNvSpPr>
          <p:nvPr>
            <p:ph type="sldNum" sz="quarter" idx="4"/>
          </p:nvPr>
        </p:nvSpPr>
        <p:spPr/>
        <p:txBody>
          <a:bodyPr/>
          <a:lstStyle/>
          <a:p>
            <a:fld id="{555933B5-388F-441E-8EE2-DB71F2F8FB0B}" type="slidenum">
              <a:rPr lang="en-US" smtClean="0"/>
              <a:pPr/>
              <a:t>53</a:t>
            </a:fld>
            <a:endParaRPr lang="en-US"/>
          </a:p>
        </p:txBody>
      </p:sp>
      <p:sp>
        <p:nvSpPr>
          <p:cNvPr id="5" name="Title 1">
            <a:extLst>
              <a:ext uri="{FF2B5EF4-FFF2-40B4-BE49-F238E27FC236}">
                <a16:creationId xmlns:a16="http://schemas.microsoft.com/office/drawing/2014/main" id="{DAA13F94-3C3F-43BB-9ECE-BC4633C7ACCD}"/>
              </a:ext>
            </a:extLst>
          </p:cNvPr>
          <p:cNvSpPr>
            <a:spLocks noGrp="1"/>
          </p:cNvSpPr>
          <p:nvPr>
            <p:ph type="title"/>
          </p:nvPr>
        </p:nvSpPr>
        <p:spPr>
          <a:xfrm>
            <a:off x="304800" y="1053422"/>
            <a:ext cx="8534400" cy="947738"/>
          </a:xfrm>
        </p:spPr>
        <p:txBody>
          <a:bodyPr>
            <a:normAutofit fontScale="90000"/>
          </a:bodyPr>
          <a:lstStyle/>
          <a:p>
            <a:r>
              <a:rPr lang="en-US" u="sng">
                <a:latin typeface="Segoe UI Semibold" panose="020B0702040204020203" pitchFamily="34" charset="0"/>
                <a:cs typeface="Segoe UI Semibold" panose="020B0702040204020203" pitchFamily="34" charset="0"/>
              </a:rPr>
              <a:t>Supporting LGBTQ+ Youth </a:t>
            </a:r>
            <a:br>
              <a:rPr lang="en-US" u="sng">
                <a:latin typeface="Segoe UI Semibold" panose="020B0702040204020203" pitchFamily="34" charset="0"/>
                <a:cs typeface="Segoe UI Semibold" panose="020B0702040204020203" pitchFamily="34" charset="0"/>
              </a:rPr>
            </a:br>
            <a:r>
              <a:rPr lang="en-US" u="sng">
                <a:latin typeface="Segoe UI Semibold" panose="020B0702040204020203" pitchFamily="34" charset="0"/>
                <a:cs typeface="Segoe UI Semibold" panose="020B0702040204020203" pitchFamily="34" charset="0"/>
              </a:rPr>
              <a:t>and Their Families: </a:t>
            </a:r>
            <a:r>
              <a:rPr lang="en-US">
                <a:latin typeface="Segoe UI Semibold" panose="020B0702040204020203" pitchFamily="34" charset="0"/>
                <a:cs typeface="Segoe UI Semibold" panose="020B0702040204020203" pitchFamily="34" charset="0"/>
              </a:rPr>
              <a:t>	</a:t>
            </a:r>
          </a:p>
        </p:txBody>
      </p:sp>
      <p:sp>
        <p:nvSpPr>
          <p:cNvPr id="6" name="Content Placeholder 2">
            <a:extLst>
              <a:ext uri="{FF2B5EF4-FFF2-40B4-BE49-F238E27FC236}">
                <a16:creationId xmlns:a16="http://schemas.microsoft.com/office/drawing/2014/main" id="{155D2341-B343-4DD0-B9F6-9144E209C13A}"/>
              </a:ext>
            </a:extLst>
          </p:cNvPr>
          <p:cNvSpPr>
            <a:spLocks noGrp="1"/>
          </p:cNvSpPr>
          <p:nvPr>
            <p:ph sz="half" idx="1"/>
          </p:nvPr>
        </p:nvSpPr>
        <p:spPr>
          <a:xfrm>
            <a:off x="337236" y="2362200"/>
            <a:ext cx="8088087" cy="2627330"/>
          </a:xfrm>
        </p:spPr>
        <p:txBody>
          <a:bodyPr>
            <a:noAutofit/>
          </a:bodyPr>
          <a:lstStyle/>
          <a:p>
            <a:r>
              <a:rPr lang="en-US" b="1">
                <a:latin typeface="Segoe UI Semibold" panose="020B0702040204020203" pitchFamily="34" charset="0"/>
                <a:cs typeface="Segoe UI Semibold" panose="020B0702040204020203" pitchFamily="34" charset="0"/>
              </a:rPr>
              <a:t>Meet families and caregivers where they are </a:t>
            </a:r>
          </a:p>
          <a:p>
            <a:r>
              <a:rPr lang="en-US" b="1">
                <a:latin typeface="Segoe UI Semibold" panose="020B0702040204020203" pitchFamily="34" charset="0"/>
                <a:cs typeface="Segoe UI Semibold" panose="020B0702040204020203" pitchFamily="34" charset="0"/>
              </a:rPr>
              <a:t>Allow parents and caregivers to tell their story in a supportive and non-judgmental environment. </a:t>
            </a:r>
            <a:endParaRPr lang="en-US">
              <a:latin typeface="Segoe UI Semibold" panose="020B0702040204020203" pitchFamily="34" charset="0"/>
              <a:cs typeface="Segoe UI Semibold" panose="020B0702040204020203" pitchFamily="34" charset="0"/>
            </a:endParaRPr>
          </a:p>
          <a:p>
            <a:r>
              <a:rPr lang="en-US" b="1">
                <a:latin typeface="Segoe UI Semibold" panose="020B0702040204020203" pitchFamily="34" charset="0"/>
                <a:cs typeface="Segoe UI Semibold" panose="020B0702040204020203" pitchFamily="34" charset="0"/>
              </a:rPr>
              <a:t>Provide families with respectful language they can use to discuss sexual orientation and gender identity. </a:t>
            </a:r>
          </a:p>
        </p:txBody>
      </p:sp>
    </p:spTree>
    <p:extLst>
      <p:ext uri="{BB962C8B-B14F-4D97-AF65-F5344CB8AC3E}">
        <p14:creationId xmlns:p14="http://schemas.microsoft.com/office/powerpoint/2010/main" val="13601687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9D9707E-9DED-4C3D-8540-C57B256C6911}"/>
              </a:ext>
            </a:extLst>
          </p:cNvPr>
          <p:cNvSpPr>
            <a:spLocks noGrp="1"/>
          </p:cNvSpPr>
          <p:nvPr>
            <p:ph type="sldNum" sz="quarter" idx="4"/>
          </p:nvPr>
        </p:nvSpPr>
        <p:spPr/>
        <p:txBody>
          <a:bodyPr/>
          <a:lstStyle/>
          <a:p>
            <a:fld id="{555933B5-388F-441E-8EE2-DB71F2F8FB0B}" type="slidenum">
              <a:rPr lang="en-US" smtClean="0"/>
              <a:pPr/>
              <a:t>54</a:t>
            </a:fld>
            <a:endParaRPr lang="en-US"/>
          </a:p>
        </p:txBody>
      </p:sp>
      <p:sp>
        <p:nvSpPr>
          <p:cNvPr id="6" name="Content Placeholder 2">
            <a:extLst>
              <a:ext uri="{FF2B5EF4-FFF2-40B4-BE49-F238E27FC236}">
                <a16:creationId xmlns:a16="http://schemas.microsoft.com/office/drawing/2014/main" id="{6926386A-131C-456C-9B26-04B732E2AA99}"/>
              </a:ext>
            </a:extLst>
          </p:cNvPr>
          <p:cNvSpPr>
            <a:spLocks noGrp="1"/>
          </p:cNvSpPr>
          <p:nvPr>
            <p:ph sz="half" idx="1"/>
          </p:nvPr>
        </p:nvSpPr>
        <p:spPr>
          <a:xfrm>
            <a:off x="88075" y="2286000"/>
            <a:ext cx="9055925" cy="4070353"/>
          </a:xfrm>
        </p:spPr>
        <p:txBody>
          <a:bodyPr vert="horz" lIns="91440" tIns="45720" rIns="91440" bIns="45720" rtlCol="0" anchor="t">
            <a:noAutofit/>
          </a:bodyPr>
          <a:lstStyle/>
          <a:p>
            <a:r>
              <a:rPr lang="en-US" b="1">
                <a:latin typeface="Segoe UI Semibold"/>
                <a:cs typeface="Segoe UI Semibold"/>
              </a:rPr>
              <a:t>Educate families on how family rejecting behaviors </a:t>
            </a:r>
            <a:r>
              <a:rPr lang="en-US" b="1" i="1">
                <a:latin typeface="Segoe UI Semibold"/>
                <a:cs typeface="Segoe UI Semibold"/>
              </a:rPr>
              <a:t>and</a:t>
            </a:r>
            <a:r>
              <a:rPr lang="en-US" b="1">
                <a:latin typeface="Segoe UI Semibold"/>
                <a:cs typeface="Segoe UI Semibold"/>
              </a:rPr>
              <a:t> supportive accepting behaviors affect their LGBTQ+ child. </a:t>
            </a:r>
            <a:endParaRPr lang="en-US" b="1">
              <a:latin typeface="Segoe UI Semibold" panose="020B0702040204020203" pitchFamily="34" charset="0"/>
              <a:cs typeface="Segoe UI Semibold" panose="020B0702040204020203" pitchFamily="34" charset="0"/>
            </a:endParaRPr>
          </a:p>
          <a:p>
            <a:r>
              <a:rPr lang="en-US" b="1">
                <a:latin typeface="Segoe UI Semibold"/>
                <a:cs typeface="Segoe UI Semibold"/>
              </a:rPr>
              <a:t>Assist families in supporting their children even if they don’t accept child’s identity. </a:t>
            </a:r>
            <a:endParaRPr lang="en-US">
              <a:latin typeface="Segoe UI Semibold" panose="020B0702040204020203" pitchFamily="34" charset="0"/>
              <a:cs typeface="Segoe UI Semibold" panose="020B0702040204020203" pitchFamily="34" charset="0"/>
            </a:endParaRPr>
          </a:p>
          <a:p>
            <a:r>
              <a:rPr lang="en-US" b="1">
                <a:latin typeface="Segoe UI Semibold"/>
                <a:cs typeface="Segoe UI Semibold"/>
              </a:rPr>
              <a:t>Focus on small changes families can make to decrease rejecting behaviors and increase support</a:t>
            </a:r>
            <a:r>
              <a:rPr lang="en-US">
                <a:latin typeface="Segoe UI Semibold"/>
                <a:cs typeface="Segoe UI Semibold"/>
              </a:rPr>
              <a:t>. </a:t>
            </a:r>
            <a:endParaRPr lang="en-US" baseline="30000">
              <a:latin typeface="Segoe UI Semibold" panose="020B0702040204020203" pitchFamily="34" charset="0"/>
              <a:cs typeface="Segoe UI Semibold" panose="020B0702040204020203" pitchFamily="34" charset="0"/>
            </a:endParaRPr>
          </a:p>
        </p:txBody>
      </p:sp>
      <p:sp>
        <p:nvSpPr>
          <p:cNvPr id="9" name="Title 1">
            <a:extLst>
              <a:ext uri="{FF2B5EF4-FFF2-40B4-BE49-F238E27FC236}">
                <a16:creationId xmlns:a16="http://schemas.microsoft.com/office/drawing/2014/main" id="{9EF1C80F-87AD-4BB5-BFB4-0096F0FF3A1E}"/>
              </a:ext>
            </a:extLst>
          </p:cNvPr>
          <p:cNvSpPr txBox="1">
            <a:spLocks/>
          </p:cNvSpPr>
          <p:nvPr/>
        </p:nvSpPr>
        <p:spPr>
          <a:xfrm>
            <a:off x="326350" y="1143000"/>
            <a:ext cx="8534400" cy="9477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u="sng">
                <a:latin typeface="Segoe UI Semibold" panose="020B0702040204020203" pitchFamily="34" charset="0"/>
                <a:cs typeface="Segoe UI Semibold" panose="020B0702040204020203" pitchFamily="34" charset="0"/>
              </a:rPr>
              <a:t>Supporting LGBTQ+ Youth </a:t>
            </a:r>
            <a:br>
              <a:rPr lang="en-US" sz="3600" u="sng">
                <a:latin typeface="Segoe UI Semibold" panose="020B0702040204020203" pitchFamily="34" charset="0"/>
                <a:cs typeface="Segoe UI Semibold" panose="020B0702040204020203" pitchFamily="34" charset="0"/>
              </a:rPr>
            </a:br>
            <a:r>
              <a:rPr lang="en-US" sz="3600" u="sng">
                <a:latin typeface="Segoe UI Semibold" panose="020B0702040204020203" pitchFamily="34" charset="0"/>
                <a:cs typeface="Segoe UI Semibold" panose="020B0702040204020203" pitchFamily="34" charset="0"/>
              </a:rPr>
              <a:t>and Their Families: </a:t>
            </a:r>
            <a:r>
              <a:rPr lang="en-US" sz="3600">
                <a:latin typeface="Segoe UI Semibold" panose="020B0702040204020203" pitchFamily="34" charset="0"/>
                <a:cs typeface="Segoe UI Semibold" panose="020B0702040204020203" pitchFamily="34" charset="0"/>
              </a:rPr>
              <a:t>	</a:t>
            </a:r>
          </a:p>
        </p:txBody>
      </p:sp>
    </p:spTree>
    <p:extLst>
      <p:ext uri="{BB962C8B-B14F-4D97-AF65-F5344CB8AC3E}">
        <p14:creationId xmlns:p14="http://schemas.microsoft.com/office/powerpoint/2010/main" val="12407088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D50C14-FA47-452A-9506-C285140CFA38}"/>
              </a:ext>
            </a:extLst>
          </p:cNvPr>
          <p:cNvSpPr>
            <a:spLocks noGrp="1"/>
          </p:cNvSpPr>
          <p:nvPr>
            <p:ph type="sldNum" sz="quarter" idx="4"/>
          </p:nvPr>
        </p:nvSpPr>
        <p:spPr/>
        <p:txBody>
          <a:bodyPr/>
          <a:lstStyle/>
          <a:p>
            <a:fld id="{555933B5-388F-441E-8EE2-DB71F2F8FB0B}" type="slidenum">
              <a:rPr lang="en-US" smtClean="0"/>
              <a:pPr/>
              <a:t>55</a:t>
            </a:fld>
            <a:endParaRPr lang="en-US"/>
          </a:p>
        </p:txBody>
      </p:sp>
      <p:sp>
        <p:nvSpPr>
          <p:cNvPr id="5" name="Rectangle 4">
            <a:extLst>
              <a:ext uri="{FF2B5EF4-FFF2-40B4-BE49-F238E27FC236}">
                <a16:creationId xmlns:a16="http://schemas.microsoft.com/office/drawing/2014/main" id="{63904D4F-CF25-4EEC-B87C-9E8406F3F311}"/>
              </a:ext>
            </a:extLst>
          </p:cNvPr>
          <p:cNvSpPr/>
          <p:nvPr/>
        </p:nvSpPr>
        <p:spPr>
          <a:xfrm>
            <a:off x="397218" y="1447800"/>
            <a:ext cx="8349564" cy="3293209"/>
          </a:xfrm>
          <a:prstGeom prst="rect">
            <a:avLst/>
          </a:prstGeom>
        </p:spPr>
        <p:txBody>
          <a:bodyPr wrap="square" lIns="91440" tIns="45720" rIns="91440" bIns="45720" anchor="t">
            <a:spAutoFit/>
          </a:bodyPr>
          <a:lstStyle/>
          <a:p>
            <a:r>
              <a:rPr lang="en-US" sz="3200" b="1">
                <a:latin typeface="Segoe UI"/>
                <a:cs typeface="Segoe UI"/>
              </a:rPr>
              <a:t>OUR SAFE PLACE </a:t>
            </a:r>
            <a:endParaRPr lang="en-US" sz="3200" b="1">
              <a:latin typeface="Segoe UI" panose="020B0502040204020203" pitchFamily="34" charset="0"/>
              <a:cs typeface="Segoe UI" panose="020B0502040204020203" pitchFamily="34" charset="0"/>
            </a:endParaRPr>
          </a:p>
          <a:p>
            <a:endParaRPr lang="en-US" sz="3200" b="1">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US" sz="2400">
                <a:latin typeface="Segoe UI"/>
                <a:cs typeface="Segoe UI"/>
              </a:rPr>
              <a:t>Locations:</a:t>
            </a:r>
          </a:p>
          <a:p>
            <a:pPr marL="800100" lvl="1" indent="-342900">
              <a:buFont typeface="Arial" panose="020B0604020202020204" pitchFamily="34" charset="0"/>
              <a:buChar char="•"/>
            </a:pPr>
            <a:r>
              <a:rPr lang="en-US" sz="2400">
                <a:latin typeface="Segoe UI"/>
                <a:cs typeface="Segoe UI"/>
              </a:rPr>
              <a:t>Golden Hill Youth Center (SDYS)</a:t>
            </a:r>
          </a:p>
          <a:p>
            <a:pPr marL="800100" lvl="1" indent="-342900">
              <a:buFont typeface="Arial" panose="020B0604020202020204" pitchFamily="34" charset="0"/>
              <a:buChar char="•"/>
            </a:pPr>
            <a:r>
              <a:rPr lang="en-US" sz="2400">
                <a:latin typeface="Segoe UI"/>
                <a:cs typeface="Segoe UI"/>
              </a:rPr>
              <a:t>South Bay (SBCS)</a:t>
            </a:r>
          </a:p>
          <a:p>
            <a:pPr marL="800100" lvl="1" indent="-342900">
              <a:buFont typeface="Arial" panose="020B0604020202020204" pitchFamily="34" charset="0"/>
              <a:buChar char="•"/>
            </a:pPr>
            <a:r>
              <a:rPr lang="en-US" sz="2400">
                <a:latin typeface="Segoe UI"/>
                <a:cs typeface="Segoe UI"/>
              </a:rPr>
              <a:t>North County – Escondido and Oceanside (YMCA)</a:t>
            </a:r>
          </a:p>
          <a:p>
            <a:pPr marL="800100" lvl="1" indent="-342900">
              <a:buFont typeface="Arial" panose="020B0604020202020204" pitchFamily="34" charset="0"/>
              <a:buChar char="•"/>
            </a:pPr>
            <a:r>
              <a:rPr lang="en-US" sz="2400">
                <a:latin typeface="Segoe UI"/>
                <a:cs typeface="Segoe UI"/>
              </a:rPr>
              <a:t>East County </a:t>
            </a:r>
            <a:endParaRPr lang="en-US" sz="2400">
              <a:latin typeface="Segoe UI" panose="020B0502040204020203" pitchFamily="34" charset="0"/>
              <a:cs typeface="Segoe UI" panose="020B0502040204020203" pitchFamily="34" charset="0"/>
            </a:endParaRPr>
          </a:p>
          <a:p>
            <a:pPr marL="800100" lvl="1" indent="-342900">
              <a:buFont typeface="Arial" panose="020B0604020202020204" pitchFamily="34" charset="0"/>
              <a:buChar char="•"/>
            </a:pPr>
            <a:r>
              <a:rPr lang="en-US" sz="2400">
                <a:latin typeface="Segoe UI"/>
                <a:cs typeface="Segoe UI"/>
              </a:rPr>
              <a:t>Clinic @ Uptown Youth Center</a:t>
            </a:r>
          </a:p>
        </p:txBody>
      </p:sp>
    </p:spTree>
    <p:extLst>
      <p:ext uri="{BB962C8B-B14F-4D97-AF65-F5344CB8AC3E}">
        <p14:creationId xmlns:p14="http://schemas.microsoft.com/office/powerpoint/2010/main" val="6621781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58C5C7E-AC97-4D6C-BE9A-7E8BF76184C0}"/>
              </a:ext>
            </a:extLst>
          </p:cNvPr>
          <p:cNvSpPr>
            <a:spLocks noGrp="1"/>
          </p:cNvSpPr>
          <p:nvPr>
            <p:ph type="sldNum" sz="quarter" idx="4"/>
          </p:nvPr>
        </p:nvSpPr>
        <p:spPr/>
        <p:txBody>
          <a:bodyPr/>
          <a:lstStyle/>
          <a:p>
            <a:fld id="{555933B5-388F-441E-8EE2-DB71F2F8FB0B}" type="slidenum">
              <a:rPr lang="en-US" smtClean="0"/>
              <a:pPr/>
              <a:t>56</a:t>
            </a:fld>
            <a:endParaRPr lang="en-US"/>
          </a:p>
        </p:txBody>
      </p:sp>
      <p:sp>
        <p:nvSpPr>
          <p:cNvPr id="5" name="Rectangle 4">
            <a:extLst>
              <a:ext uri="{FF2B5EF4-FFF2-40B4-BE49-F238E27FC236}">
                <a16:creationId xmlns:a16="http://schemas.microsoft.com/office/drawing/2014/main" id="{35FA5659-E0E8-44FB-B2A1-9BDFBF60B0AC}"/>
              </a:ext>
            </a:extLst>
          </p:cNvPr>
          <p:cNvSpPr/>
          <p:nvPr/>
        </p:nvSpPr>
        <p:spPr>
          <a:xfrm>
            <a:off x="331904" y="1284514"/>
            <a:ext cx="8349564" cy="4278094"/>
          </a:xfrm>
          <a:prstGeom prst="rect">
            <a:avLst/>
          </a:prstGeom>
        </p:spPr>
        <p:txBody>
          <a:bodyPr wrap="square" lIns="91440" tIns="45720" rIns="91440" bIns="45720" anchor="t">
            <a:spAutoFit/>
          </a:bodyPr>
          <a:lstStyle/>
          <a:p>
            <a:r>
              <a:rPr lang="en-US" sz="3200" b="1">
                <a:latin typeface="Segoe UI" panose="020B0502040204020203" pitchFamily="34" charset="0"/>
                <a:cs typeface="Segoe UI" panose="020B0502040204020203" pitchFamily="34" charset="0"/>
              </a:rPr>
              <a:t>OUR SAFE PLACE </a:t>
            </a:r>
          </a:p>
          <a:p>
            <a:pPr marL="342900" indent="-342900">
              <a:buFont typeface="Arial" panose="020B0604020202020204" pitchFamily="34" charset="0"/>
              <a:buChar char="•"/>
            </a:pPr>
            <a:r>
              <a:rPr lang="en-US" sz="2400">
                <a:latin typeface="Segoe UI"/>
                <a:cs typeface="Segoe UI"/>
              </a:rPr>
              <a:t>Services for LGBTQ+ youth (up to age 21):</a:t>
            </a:r>
          </a:p>
          <a:p>
            <a:pPr marL="800100" lvl="1" indent="-342900">
              <a:buFont typeface="Arial" panose="020B0604020202020204" pitchFamily="34" charset="0"/>
              <a:buChar char="•"/>
            </a:pPr>
            <a:r>
              <a:rPr lang="en-US" sz="2400">
                <a:latin typeface="Segoe UI" panose="020B0502040204020203" pitchFamily="34" charset="0"/>
                <a:cs typeface="Segoe UI" panose="020B0502040204020203" pitchFamily="34" charset="0"/>
              </a:rPr>
              <a:t>Drop-in center</a:t>
            </a:r>
          </a:p>
          <a:p>
            <a:pPr marL="800100" lvl="1" indent="-342900">
              <a:buFont typeface="Arial" panose="020B0604020202020204" pitchFamily="34" charset="0"/>
              <a:buChar char="•"/>
            </a:pPr>
            <a:r>
              <a:rPr lang="en-US" sz="2400">
                <a:latin typeface="Segoe UI" panose="020B0502040204020203" pitchFamily="34" charset="0"/>
                <a:cs typeface="Segoe UI" panose="020B0502040204020203" pitchFamily="34" charset="0"/>
              </a:rPr>
              <a:t>Case management:</a:t>
            </a:r>
          </a:p>
          <a:p>
            <a:pPr marL="1257300" lvl="2" indent="-342900">
              <a:buFont typeface="Arial" panose="020B0604020202020204" pitchFamily="34" charset="0"/>
              <a:buChar char="•"/>
            </a:pPr>
            <a:r>
              <a:rPr lang="en-US" sz="2400">
                <a:latin typeface="Segoe UI" panose="020B0502040204020203" pitchFamily="34" charset="0"/>
                <a:cs typeface="Segoe UI" panose="020B0502040204020203" pitchFamily="34" charset="0"/>
              </a:rPr>
              <a:t>Safe housing, linkage to hormone therapy, gender affirming items</a:t>
            </a:r>
          </a:p>
          <a:p>
            <a:pPr marL="800100" lvl="1" indent="-342900">
              <a:buFont typeface="Arial" panose="020B0604020202020204" pitchFamily="34" charset="0"/>
              <a:buChar char="•"/>
            </a:pPr>
            <a:r>
              <a:rPr lang="en-US" sz="2400">
                <a:latin typeface="Segoe UI" panose="020B0502040204020203" pitchFamily="34" charset="0"/>
                <a:cs typeface="Segoe UI" panose="020B0502040204020203" pitchFamily="34" charset="0"/>
              </a:rPr>
              <a:t>Clinical services (uninsured or </a:t>
            </a:r>
            <a:r>
              <a:rPr lang="en-US" sz="2400" err="1">
                <a:latin typeface="Segoe UI" panose="020B0502040204020203" pitchFamily="34" charset="0"/>
                <a:cs typeface="Segoe UI" panose="020B0502040204020203" pitchFamily="34" charset="0"/>
              </a:rPr>
              <a:t>MediCal</a:t>
            </a:r>
            <a:r>
              <a:rPr lang="en-US" sz="2400">
                <a:latin typeface="Segoe UI" panose="020B0502040204020203" pitchFamily="34" charset="0"/>
                <a:cs typeface="Segoe UI" panose="020B0502040204020203" pitchFamily="34" charset="0"/>
              </a:rPr>
              <a:t>)</a:t>
            </a:r>
          </a:p>
          <a:p>
            <a:pPr marL="800100" lvl="1" indent="-342900">
              <a:buFont typeface="Arial" panose="020B0604020202020204" pitchFamily="34" charset="0"/>
              <a:buChar char="•"/>
            </a:pPr>
            <a:r>
              <a:rPr lang="en-US" sz="2400">
                <a:latin typeface="Segoe UI" panose="020B0502040204020203" pitchFamily="34" charset="0"/>
                <a:cs typeface="Segoe UI" panose="020B0502040204020203" pitchFamily="34" charset="0"/>
              </a:rPr>
              <a:t>Groups</a:t>
            </a:r>
          </a:p>
          <a:p>
            <a:pPr marL="800100" lvl="1" indent="-342900">
              <a:buFont typeface="Arial" panose="020B0604020202020204" pitchFamily="34" charset="0"/>
              <a:buChar char="•"/>
            </a:pPr>
            <a:r>
              <a:rPr lang="en-US" sz="2400">
                <a:latin typeface="Segoe UI" panose="020B0502040204020203" pitchFamily="34" charset="0"/>
                <a:cs typeface="Segoe UI" panose="020B0502040204020203" pitchFamily="34" charset="0"/>
              </a:rPr>
              <a:t>Trainings</a:t>
            </a:r>
          </a:p>
          <a:p>
            <a:pPr marL="342900" indent="-342900">
              <a:buFont typeface="Arial" panose="020B0604020202020204" pitchFamily="34" charset="0"/>
              <a:buChar char="•"/>
            </a:pPr>
            <a:endParaRPr lang="en-US" sz="2400">
              <a:latin typeface="Segoe UI" panose="020B0502040204020203" pitchFamily="34" charset="0"/>
              <a:cs typeface="Segoe UI" panose="020B0502040204020203" pitchFamily="34" charset="0"/>
            </a:endParaRPr>
          </a:p>
          <a:p>
            <a:endParaRPr lang="en-US" sz="240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1494230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A4985CF0-207E-4128-952A-305918C16309}"/>
              </a:ext>
            </a:extLst>
          </p:cNvPr>
          <p:cNvSpPr>
            <a:spLocks noGrp="1"/>
          </p:cNvSpPr>
          <p:nvPr>
            <p:ph type="sldNum" sz="quarter" idx="4"/>
          </p:nvPr>
        </p:nvSpPr>
        <p:spPr>
          <a:xfrm>
            <a:off x="337236" y="6356353"/>
            <a:ext cx="577164" cy="365125"/>
          </a:xfrm>
        </p:spPr>
        <p:txBody>
          <a:bodyPr/>
          <a:lstStyle/>
          <a:p>
            <a:fld id="{555933B5-388F-441E-8EE2-DB71F2F8FB0B}" type="slidenum">
              <a:rPr lang="en-US" smtClean="0"/>
              <a:pPr/>
              <a:t>57</a:t>
            </a:fld>
            <a:endParaRPr lang="en-US"/>
          </a:p>
        </p:txBody>
      </p:sp>
      <p:sp>
        <p:nvSpPr>
          <p:cNvPr id="9" name="Rectangle 8">
            <a:extLst>
              <a:ext uri="{FF2B5EF4-FFF2-40B4-BE49-F238E27FC236}">
                <a16:creationId xmlns:a16="http://schemas.microsoft.com/office/drawing/2014/main" id="{B0A0EA0B-1382-4894-BEF2-6351E1B07960}"/>
              </a:ext>
            </a:extLst>
          </p:cNvPr>
          <p:cNvSpPr/>
          <p:nvPr/>
        </p:nvSpPr>
        <p:spPr>
          <a:xfrm>
            <a:off x="397218" y="914400"/>
            <a:ext cx="8349564" cy="3785652"/>
          </a:xfrm>
          <a:prstGeom prst="rect">
            <a:avLst/>
          </a:prstGeom>
        </p:spPr>
        <p:txBody>
          <a:bodyPr wrap="square" lIns="91440" tIns="45720" rIns="91440" bIns="45720" anchor="t">
            <a:spAutoFit/>
          </a:bodyPr>
          <a:lstStyle/>
          <a:p>
            <a:r>
              <a:rPr lang="en-US" sz="3200" b="1">
                <a:latin typeface="Arial"/>
                <a:cs typeface="Arial"/>
              </a:rPr>
              <a:t>OUR SAFE PLACE CONTACTS</a:t>
            </a:r>
          </a:p>
          <a:p>
            <a:pPr lvl="1"/>
            <a:br>
              <a:rPr lang="en-US" sz="2200">
                <a:latin typeface="Arial" panose="020B0604020202020204" pitchFamily="34" charset="0"/>
                <a:cs typeface="Arial" panose="020B0604020202020204" pitchFamily="34" charset="0"/>
              </a:rPr>
            </a:br>
            <a:endParaRPr lang="en-US">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a:latin typeface="Arial" panose="020B0604020202020204" pitchFamily="34" charset="0"/>
              <a:cs typeface="Arial" panose="020B0604020202020204" pitchFamily="34" charset="0"/>
            </a:endParaRPr>
          </a:p>
          <a:p>
            <a:r>
              <a:rPr lang="en-US" sz="2400">
                <a:latin typeface="Arial"/>
                <a:cs typeface="Arial"/>
              </a:rPr>
              <a:t>Central (Golden Hill) and East County: </a:t>
            </a:r>
            <a:r>
              <a:rPr lang="en-US" sz="2400">
                <a:latin typeface="Arial"/>
                <a:cs typeface="Arial"/>
                <a:hlinkClick r:id="rId3"/>
              </a:rPr>
              <a:t>oursafeplace@sdyouthservices.org</a:t>
            </a:r>
            <a:endParaRPr lang="en-US" sz="2400">
              <a:latin typeface="Arial" panose="020B0604020202020204" pitchFamily="34" charset="0"/>
              <a:cs typeface="Arial" panose="020B0604020202020204" pitchFamily="34" charset="0"/>
            </a:endParaRPr>
          </a:p>
          <a:p>
            <a:endParaRPr lang="en-US" sz="2400">
              <a:latin typeface="Arial" panose="020B0604020202020204" pitchFamily="34" charset="0"/>
              <a:cs typeface="Arial" panose="020B0604020202020204" pitchFamily="34" charset="0"/>
            </a:endParaRPr>
          </a:p>
          <a:p>
            <a:r>
              <a:rPr lang="en-US" sz="2400">
                <a:latin typeface="Arial"/>
                <a:cs typeface="Arial"/>
              </a:rPr>
              <a:t>South (Chula Vista): </a:t>
            </a:r>
            <a:r>
              <a:rPr lang="en-US" sz="2400">
                <a:latin typeface="Arial"/>
                <a:cs typeface="Arial"/>
                <a:hlinkClick r:id="rId4"/>
              </a:rPr>
              <a:t>oursafeplace@csbcs.org</a:t>
            </a:r>
            <a:endParaRPr lang="en-US" sz="2400">
              <a:latin typeface="Arial"/>
              <a:cs typeface="Arial"/>
            </a:endParaRPr>
          </a:p>
          <a:p>
            <a:endParaRPr lang="en-US" sz="2400">
              <a:latin typeface="Arial" panose="020B0604020202020204" pitchFamily="34" charset="0"/>
              <a:cs typeface="Arial" panose="020B0604020202020204" pitchFamily="34" charset="0"/>
            </a:endParaRPr>
          </a:p>
          <a:p>
            <a:r>
              <a:rPr lang="en-US" sz="2400">
                <a:latin typeface="Arial"/>
                <a:cs typeface="Arial"/>
              </a:rPr>
              <a:t>North (Escondido &amp; Oceanside): </a:t>
            </a:r>
            <a:r>
              <a:rPr lang="en-US" sz="2400">
                <a:latin typeface="Arial"/>
                <a:cs typeface="Arial"/>
                <a:hlinkClick r:id="rId5"/>
              </a:rPr>
              <a:t>afavela@ymcasd.org</a:t>
            </a:r>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24432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58C5C7E-AC97-4D6C-BE9A-7E8BF76184C0}"/>
              </a:ext>
            </a:extLst>
          </p:cNvPr>
          <p:cNvSpPr>
            <a:spLocks noGrp="1"/>
          </p:cNvSpPr>
          <p:nvPr>
            <p:ph type="sldNum" sz="quarter" idx="4"/>
          </p:nvPr>
        </p:nvSpPr>
        <p:spPr/>
        <p:txBody>
          <a:bodyPr/>
          <a:lstStyle/>
          <a:p>
            <a:fld id="{555933B5-388F-441E-8EE2-DB71F2F8FB0B}" type="slidenum">
              <a:rPr lang="en-US" smtClean="0"/>
              <a:pPr/>
              <a:t>58</a:t>
            </a:fld>
            <a:endParaRPr lang="en-US"/>
          </a:p>
        </p:txBody>
      </p:sp>
      <p:sp>
        <p:nvSpPr>
          <p:cNvPr id="5" name="Title 1">
            <a:extLst>
              <a:ext uri="{FF2B5EF4-FFF2-40B4-BE49-F238E27FC236}">
                <a16:creationId xmlns:a16="http://schemas.microsoft.com/office/drawing/2014/main" id="{13420F50-6433-40B9-B426-BD85617B24F4}"/>
              </a:ext>
            </a:extLst>
          </p:cNvPr>
          <p:cNvSpPr>
            <a:spLocks noGrp="1"/>
          </p:cNvSpPr>
          <p:nvPr>
            <p:ph type="title"/>
          </p:nvPr>
        </p:nvSpPr>
        <p:spPr>
          <a:xfrm>
            <a:off x="1955800" y="594550"/>
            <a:ext cx="5232400" cy="947738"/>
          </a:xfrm>
        </p:spPr>
        <p:txBody>
          <a:bodyPr/>
          <a:lstStyle/>
          <a:p>
            <a:r>
              <a:rPr lang="en-US" u="sng">
                <a:latin typeface="Segoe UI Semibold" panose="020B0702040204020203" pitchFamily="34" charset="0"/>
                <a:cs typeface="Segoe UI Semibold" panose="020B0702040204020203" pitchFamily="34" charset="0"/>
              </a:rPr>
              <a:t>Resources</a:t>
            </a:r>
          </a:p>
        </p:txBody>
      </p:sp>
      <p:sp>
        <p:nvSpPr>
          <p:cNvPr id="6" name="Content Placeholder 2">
            <a:extLst>
              <a:ext uri="{FF2B5EF4-FFF2-40B4-BE49-F238E27FC236}">
                <a16:creationId xmlns:a16="http://schemas.microsoft.com/office/drawing/2014/main" id="{47A28391-D8FF-4C41-B8AB-70D9FFE0B53A}"/>
              </a:ext>
            </a:extLst>
          </p:cNvPr>
          <p:cNvSpPr>
            <a:spLocks noGrp="1"/>
          </p:cNvSpPr>
          <p:nvPr>
            <p:ph sz="half" idx="1"/>
          </p:nvPr>
        </p:nvSpPr>
        <p:spPr>
          <a:xfrm>
            <a:off x="495300" y="1542288"/>
            <a:ext cx="8153400" cy="4398219"/>
          </a:xfrm>
        </p:spPr>
        <p:txBody>
          <a:bodyPr vert="horz" lIns="91440" tIns="45720" rIns="91440" bIns="45720" rtlCol="0" anchor="t">
            <a:normAutofit/>
          </a:bodyPr>
          <a:lstStyle/>
          <a:p>
            <a:pPr marL="0" indent="0">
              <a:buNone/>
            </a:pPr>
            <a:r>
              <a:rPr lang="en-US" sz="2200">
                <a:latin typeface="Segoe UI Semibold"/>
                <a:cs typeface="Segoe UI Semibold"/>
              </a:rPr>
              <a:t>Websites for more information/reading material:</a:t>
            </a:r>
          </a:p>
          <a:p>
            <a:pPr marL="0" indent="0">
              <a:buNone/>
            </a:pPr>
            <a:endParaRPr lang="en-US" sz="2200">
              <a:latin typeface="Segoe UI Semibold" panose="020B0702040204020203" pitchFamily="34" charset="0"/>
              <a:cs typeface="Segoe UI Semibold" panose="020B0702040204020203" pitchFamily="34" charset="0"/>
            </a:endParaRPr>
          </a:p>
          <a:p>
            <a:r>
              <a:rPr lang="en-US" sz="2200">
                <a:latin typeface="Segoe UI Semibold"/>
                <a:cs typeface="Segoe UI Semibold"/>
              </a:rPr>
              <a:t>Human Rights Campaign</a:t>
            </a:r>
          </a:p>
          <a:p>
            <a:r>
              <a:rPr lang="en-US" sz="2200">
                <a:latin typeface="Segoe UI Semibold"/>
                <a:cs typeface="Segoe UI Semibold"/>
              </a:rPr>
              <a:t>Gender Spectrum</a:t>
            </a:r>
          </a:p>
          <a:p>
            <a:r>
              <a:rPr lang="en-US" sz="2200">
                <a:latin typeface="Segoe UI Semibold"/>
                <a:cs typeface="Segoe UI Semibold"/>
              </a:rPr>
              <a:t>GLSEN</a:t>
            </a:r>
          </a:p>
          <a:p>
            <a:r>
              <a:rPr lang="en-US" sz="2200">
                <a:latin typeface="Segoe UI Semibold"/>
                <a:cs typeface="Segoe UI Semibold"/>
              </a:rPr>
              <a:t>The Trevor Project</a:t>
            </a:r>
          </a:p>
          <a:p>
            <a:r>
              <a:rPr lang="en-US" sz="2200">
                <a:latin typeface="Segoe UI Semibold"/>
                <a:cs typeface="Segoe UI Semibold"/>
              </a:rPr>
              <a:t>GLAAD</a:t>
            </a:r>
          </a:p>
          <a:p>
            <a:r>
              <a:rPr lang="en-US" sz="2200">
                <a:latin typeface="Segoe UI Semibold"/>
                <a:cs typeface="Segoe UI Semibold"/>
              </a:rPr>
              <a:t>PFLAG</a:t>
            </a:r>
          </a:p>
          <a:p>
            <a:r>
              <a:rPr lang="en-US" sz="2200">
                <a:latin typeface="Segoe UI Semibold"/>
                <a:cs typeface="Segoe UI Semibold"/>
              </a:rPr>
              <a:t>Family Acceptance Project</a:t>
            </a:r>
            <a:endParaRPr lang="en-US" sz="2200">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2463198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C508084E-9D94-43A7-8746-473D958724AA}"/>
              </a:ext>
            </a:extLst>
          </p:cNvPr>
          <p:cNvSpPr>
            <a:spLocks noGrp="1"/>
          </p:cNvSpPr>
          <p:nvPr>
            <p:ph sz="half" idx="1"/>
          </p:nvPr>
        </p:nvSpPr>
        <p:spPr>
          <a:xfrm>
            <a:off x="0" y="1921622"/>
            <a:ext cx="8534400" cy="4434731"/>
          </a:xfrm>
        </p:spPr>
        <p:txBody>
          <a:bodyPr>
            <a:normAutofit fontScale="92500" lnSpcReduction="10000"/>
          </a:bodyPr>
          <a:lstStyle/>
          <a:p>
            <a:pPr marL="0" lvl="1" indent="0" algn="ctr">
              <a:spcBef>
                <a:spcPts val="532"/>
              </a:spcBef>
              <a:buNone/>
            </a:pPr>
            <a:r>
              <a:rPr lang="en-US" sz="3500" b="1">
                <a:solidFill>
                  <a:srgbClr val="FF0000"/>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Lesbian</a:t>
            </a:r>
            <a:r>
              <a:rPr lang="en-US" sz="3500" b="1">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 </a:t>
            </a:r>
          </a:p>
          <a:p>
            <a:pPr marL="0" lvl="1" indent="0" algn="ctr">
              <a:spcBef>
                <a:spcPts val="532"/>
              </a:spcBef>
              <a:buNone/>
            </a:pPr>
            <a:r>
              <a:rPr lang="en-US" sz="3500" b="1">
                <a:solidFill>
                  <a:srgbClr val="FFC000"/>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Gay</a:t>
            </a:r>
          </a:p>
          <a:p>
            <a:pPr marL="0" lvl="1" indent="0" algn="ctr">
              <a:spcBef>
                <a:spcPts val="532"/>
              </a:spcBef>
              <a:buNone/>
            </a:pPr>
            <a:r>
              <a:rPr lang="en-US" sz="3500" b="1">
                <a:solidFill>
                  <a:srgbClr val="92D050"/>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Bisexual</a:t>
            </a:r>
          </a:p>
          <a:p>
            <a:pPr marL="0" lvl="1" indent="0" algn="ctr">
              <a:spcBef>
                <a:spcPts val="532"/>
              </a:spcBef>
              <a:buNone/>
            </a:pPr>
            <a:r>
              <a:rPr lang="en-US" sz="3500" b="1">
                <a:solidFill>
                  <a:srgbClr val="00B0F0"/>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Transgender</a:t>
            </a:r>
          </a:p>
          <a:p>
            <a:pPr marL="0" lvl="1" indent="0" algn="ctr">
              <a:spcBef>
                <a:spcPts val="532"/>
              </a:spcBef>
              <a:buNone/>
            </a:pPr>
            <a:r>
              <a:rPr lang="en-US" sz="3500" b="1">
                <a:solidFill>
                  <a:srgbClr val="7030A0"/>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Queer/Questioning</a:t>
            </a:r>
          </a:p>
          <a:p>
            <a:pPr marL="0" lvl="1" indent="0" algn="ctr">
              <a:spcBef>
                <a:spcPts val="532"/>
              </a:spcBef>
              <a:buNone/>
            </a:pPr>
            <a:r>
              <a:rPr lang="en-US" sz="3500" b="1">
                <a:solidFill>
                  <a:srgbClr val="002060"/>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Intersex</a:t>
            </a:r>
            <a:r>
              <a:rPr lang="en-US" sz="3500" b="1">
                <a:solidFill>
                  <a:srgbClr val="0070C0"/>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 </a:t>
            </a:r>
          </a:p>
          <a:p>
            <a:pPr marL="0" lvl="1" indent="0" algn="ctr">
              <a:spcBef>
                <a:spcPts val="232"/>
              </a:spcBef>
              <a:buNone/>
            </a:pPr>
            <a:r>
              <a:rPr lang="en-US" sz="3500" b="1">
                <a:solidFill>
                  <a:schemeClr val="accent2"/>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Asexual / Agender</a:t>
            </a:r>
          </a:p>
          <a:p>
            <a:pPr marL="0" lvl="1" indent="0" algn="ctr">
              <a:spcBef>
                <a:spcPts val="232"/>
              </a:spcBef>
              <a:buNone/>
            </a:pPr>
            <a:r>
              <a:rPr lang="en-US" sz="5200" b="1">
                <a:solidFill>
                  <a:schemeClr val="accent5">
                    <a:lumMod val="75000"/>
                  </a:schemeClr>
                </a:solidFill>
                <a:effectLst>
                  <a:outerShdw blurRad="38100" dist="38100" dir="2700000" algn="tl">
                    <a:srgbClr val="000000">
                      <a:alpha val="43137"/>
                    </a:srgbClr>
                  </a:outerShdw>
                </a:effectLst>
              </a:rPr>
              <a:t>+</a:t>
            </a:r>
          </a:p>
        </p:txBody>
      </p:sp>
      <p:sp>
        <p:nvSpPr>
          <p:cNvPr id="8" name="Title 5">
            <a:extLst>
              <a:ext uri="{FF2B5EF4-FFF2-40B4-BE49-F238E27FC236}">
                <a16:creationId xmlns:a16="http://schemas.microsoft.com/office/drawing/2014/main" id="{A74EDFE7-DF63-4846-B7BC-39E23FB9D655}"/>
              </a:ext>
            </a:extLst>
          </p:cNvPr>
          <p:cNvSpPr>
            <a:spLocks noGrp="1"/>
          </p:cNvSpPr>
          <p:nvPr>
            <p:ph type="title"/>
          </p:nvPr>
        </p:nvSpPr>
        <p:spPr>
          <a:xfrm>
            <a:off x="71142" y="973687"/>
            <a:ext cx="8534400" cy="877220"/>
          </a:xfrm>
        </p:spPr>
        <p:txBody>
          <a:bodyPr/>
          <a:lstStyle/>
          <a:p>
            <a:r>
              <a:rPr lang="en-US">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TERMINOLOGY</a:t>
            </a:r>
          </a:p>
        </p:txBody>
      </p:sp>
      <p:pic>
        <p:nvPicPr>
          <p:cNvPr id="9" name="Picture 8">
            <a:extLst>
              <a:ext uri="{FF2B5EF4-FFF2-40B4-BE49-F238E27FC236}">
                <a16:creationId xmlns:a16="http://schemas.microsoft.com/office/drawing/2014/main" id="{701D8589-8E50-4F90-BA47-D791645332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65114" y="4713768"/>
            <a:ext cx="1504269" cy="1131627"/>
          </a:xfrm>
          <a:prstGeom prst="rect">
            <a:avLst/>
          </a:prstGeom>
        </p:spPr>
      </p:pic>
      <p:pic>
        <p:nvPicPr>
          <p:cNvPr id="10" name="Picture 9">
            <a:extLst>
              <a:ext uri="{FF2B5EF4-FFF2-40B4-BE49-F238E27FC236}">
                <a16:creationId xmlns:a16="http://schemas.microsoft.com/office/drawing/2014/main" id="{8E4A9069-5870-4F7A-A378-3AD1BE5C8B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679" y="4901459"/>
            <a:ext cx="1333501" cy="756247"/>
          </a:xfrm>
          <a:prstGeom prst="rect">
            <a:avLst/>
          </a:prstGeom>
        </p:spPr>
      </p:pic>
      <p:pic>
        <p:nvPicPr>
          <p:cNvPr id="11" name="Picture 10">
            <a:extLst>
              <a:ext uri="{FF2B5EF4-FFF2-40B4-BE49-F238E27FC236}">
                <a16:creationId xmlns:a16="http://schemas.microsoft.com/office/drawing/2014/main" id="{177C701A-4CBD-4EC5-879A-50AA442F93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4909" y="2909084"/>
            <a:ext cx="1514474" cy="757237"/>
          </a:xfrm>
          <a:prstGeom prst="rect">
            <a:avLst/>
          </a:prstGeom>
        </p:spPr>
      </p:pic>
      <p:pic>
        <p:nvPicPr>
          <p:cNvPr id="12" name="Picture 11">
            <a:extLst>
              <a:ext uri="{FF2B5EF4-FFF2-40B4-BE49-F238E27FC236}">
                <a16:creationId xmlns:a16="http://schemas.microsoft.com/office/drawing/2014/main" id="{888005E5-48D9-4917-A146-A14D214BFA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142" y="2909084"/>
            <a:ext cx="1418062" cy="947738"/>
          </a:xfrm>
          <a:prstGeom prst="rect">
            <a:avLst/>
          </a:prstGeom>
        </p:spPr>
      </p:pic>
      <p:pic>
        <p:nvPicPr>
          <p:cNvPr id="13" name="Picture 12">
            <a:extLst>
              <a:ext uri="{FF2B5EF4-FFF2-40B4-BE49-F238E27FC236}">
                <a16:creationId xmlns:a16="http://schemas.microsoft.com/office/drawing/2014/main" id="{BD328F05-4AD4-4C20-A660-010C5A6736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143" y="1114081"/>
            <a:ext cx="1442038" cy="807541"/>
          </a:xfrm>
          <a:prstGeom prst="rect">
            <a:avLst/>
          </a:prstGeom>
        </p:spPr>
      </p:pic>
      <p:pic>
        <p:nvPicPr>
          <p:cNvPr id="14" name="Picture 13">
            <a:extLst>
              <a:ext uri="{FF2B5EF4-FFF2-40B4-BE49-F238E27FC236}">
                <a16:creationId xmlns:a16="http://schemas.microsoft.com/office/drawing/2014/main" id="{127ECF27-90F7-45D0-A7A8-D5F6C1761DB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65114" y="1117078"/>
            <a:ext cx="1504269" cy="941352"/>
          </a:xfrm>
          <a:prstGeom prst="rect">
            <a:avLst/>
          </a:prstGeom>
        </p:spPr>
      </p:pic>
      <p:sp>
        <p:nvSpPr>
          <p:cNvPr id="15" name="Slide Number Placeholder 3">
            <a:extLst>
              <a:ext uri="{FF2B5EF4-FFF2-40B4-BE49-F238E27FC236}">
                <a16:creationId xmlns:a16="http://schemas.microsoft.com/office/drawing/2014/main" id="{A76CAE9E-DB0B-48AA-93DB-AD0D6B9AEA40}"/>
              </a:ext>
            </a:extLst>
          </p:cNvPr>
          <p:cNvSpPr>
            <a:spLocks noGrp="1"/>
          </p:cNvSpPr>
          <p:nvPr>
            <p:ph type="sldNum" sz="quarter" idx="4"/>
          </p:nvPr>
        </p:nvSpPr>
        <p:spPr>
          <a:xfrm>
            <a:off x="337236" y="6356353"/>
            <a:ext cx="577164" cy="365125"/>
          </a:xfrm>
        </p:spPr>
        <p:txBody>
          <a:bodyPr/>
          <a:lstStyle/>
          <a:p>
            <a:fld id="{555933B5-388F-441E-8EE2-DB71F2F8FB0B}" type="slidenum">
              <a:rPr lang="en-US" smtClean="0"/>
              <a:pPr/>
              <a:t>6</a:t>
            </a:fld>
            <a:endParaRPr lang="en-US"/>
          </a:p>
        </p:txBody>
      </p:sp>
    </p:spTree>
    <p:extLst>
      <p:ext uri="{BB962C8B-B14F-4D97-AF65-F5344CB8AC3E}">
        <p14:creationId xmlns:p14="http://schemas.microsoft.com/office/powerpoint/2010/main" val="2944193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1956626-48F9-40B5-AAA2-1A1BBD9A5D0E}"/>
              </a:ext>
            </a:extLst>
          </p:cNvPr>
          <p:cNvSpPr>
            <a:spLocks noGrp="1"/>
          </p:cNvSpPr>
          <p:nvPr>
            <p:ph type="sldNum" sz="quarter" idx="4"/>
          </p:nvPr>
        </p:nvSpPr>
        <p:spPr/>
        <p:txBody>
          <a:bodyPr/>
          <a:lstStyle/>
          <a:p>
            <a:fld id="{555933B5-388F-441E-8EE2-DB71F2F8FB0B}" type="slidenum">
              <a:rPr lang="en-US" smtClean="0"/>
              <a:pPr/>
              <a:t>7</a:t>
            </a:fld>
            <a:endParaRPr lang="en-US"/>
          </a:p>
        </p:txBody>
      </p:sp>
      <p:sp>
        <p:nvSpPr>
          <p:cNvPr id="11" name="Title 1">
            <a:extLst>
              <a:ext uri="{FF2B5EF4-FFF2-40B4-BE49-F238E27FC236}">
                <a16:creationId xmlns:a16="http://schemas.microsoft.com/office/drawing/2014/main" id="{4262EFEB-7415-4984-AA88-FF12B14F516A}"/>
              </a:ext>
            </a:extLst>
          </p:cNvPr>
          <p:cNvSpPr>
            <a:spLocks noGrp="1"/>
          </p:cNvSpPr>
          <p:nvPr>
            <p:ph type="title"/>
          </p:nvPr>
        </p:nvSpPr>
        <p:spPr>
          <a:xfrm>
            <a:off x="304800" y="2590800"/>
            <a:ext cx="8534400" cy="947738"/>
          </a:xfrm>
        </p:spPr>
        <p:txBody>
          <a:bodyPr>
            <a:normAutofit fontScale="90000"/>
          </a:bodyPr>
          <a:lstStyle/>
          <a:p>
            <a:r>
              <a:rPr lang="en-US" u="sng">
                <a:latin typeface="Segoe UI Semibold" panose="020B0702040204020203" pitchFamily="34" charset="0"/>
                <a:cs typeface="Segoe UI Semibold" panose="020B0702040204020203" pitchFamily="34" charset="0"/>
              </a:rPr>
              <a:t>Discussion:</a:t>
            </a:r>
            <a:br>
              <a:rPr lang="en-US" u="sng">
                <a:latin typeface="Segoe UI Semibold" panose="020B0702040204020203" pitchFamily="34" charset="0"/>
                <a:cs typeface="Segoe UI Semibold" panose="020B0702040204020203" pitchFamily="34" charset="0"/>
              </a:rPr>
            </a:br>
            <a:br>
              <a:rPr lang="en-US" u="sng">
                <a:latin typeface="Segoe UI Semibold" panose="020B0702040204020203" pitchFamily="34" charset="0"/>
                <a:cs typeface="Segoe UI Semibold" panose="020B0702040204020203" pitchFamily="34" charset="0"/>
              </a:rPr>
            </a:br>
            <a:r>
              <a:rPr lang="en-US" u="sng">
                <a:latin typeface="Segoe UI Semibold" panose="020B0702040204020203" pitchFamily="34" charset="0"/>
                <a:cs typeface="Segoe UI Semibold" panose="020B0702040204020203" pitchFamily="34" charset="0"/>
              </a:rPr>
              <a:t>What other terms have you heard?</a:t>
            </a:r>
          </a:p>
        </p:txBody>
      </p:sp>
    </p:spTree>
    <p:extLst>
      <p:ext uri="{BB962C8B-B14F-4D97-AF65-F5344CB8AC3E}">
        <p14:creationId xmlns:p14="http://schemas.microsoft.com/office/powerpoint/2010/main" val="344146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1956626-48F9-40B5-AAA2-1A1BBD9A5D0E}"/>
              </a:ext>
            </a:extLst>
          </p:cNvPr>
          <p:cNvSpPr>
            <a:spLocks noGrp="1"/>
          </p:cNvSpPr>
          <p:nvPr>
            <p:ph type="sldNum" sz="quarter" idx="4"/>
          </p:nvPr>
        </p:nvSpPr>
        <p:spPr/>
        <p:txBody>
          <a:bodyPr/>
          <a:lstStyle/>
          <a:p>
            <a:fld id="{555933B5-388F-441E-8EE2-DB71F2F8FB0B}" type="slidenum">
              <a:rPr lang="en-US" smtClean="0"/>
              <a:pPr/>
              <a:t>8</a:t>
            </a:fld>
            <a:endParaRPr lang="en-US"/>
          </a:p>
        </p:txBody>
      </p:sp>
      <p:sp>
        <p:nvSpPr>
          <p:cNvPr id="5" name="Content Placeholder 2">
            <a:extLst>
              <a:ext uri="{FF2B5EF4-FFF2-40B4-BE49-F238E27FC236}">
                <a16:creationId xmlns:a16="http://schemas.microsoft.com/office/drawing/2014/main" id="{22009285-675D-4058-938F-A8C9BF1221F2}"/>
              </a:ext>
            </a:extLst>
          </p:cNvPr>
          <p:cNvSpPr>
            <a:spLocks noGrp="1"/>
          </p:cNvSpPr>
          <p:nvPr>
            <p:ph sz="half" idx="1"/>
          </p:nvPr>
        </p:nvSpPr>
        <p:spPr>
          <a:xfrm>
            <a:off x="389465" y="2438400"/>
            <a:ext cx="8754535" cy="2519960"/>
          </a:xfrm>
        </p:spPr>
        <p:txBody>
          <a:bodyPr>
            <a:noAutofit/>
          </a:bodyPr>
          <a:lstStyle/>
          <a:p>
            <a:pPr marL="0" indent="0">
              <a:buNone/>
            </a:pPr>
            <a:r>
              <a:rPr lang="en-US" b="1" u="sng">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Gender Binary</a:t>
            </a:r>
          </a:p>
          <a:p>
            <a:pPr lvl="1"/>
            <a:r>
              <a:rPr lang="en-US" sz="2800">
                <a:latin typeface="Segoe UI Semibold" panose="020B0702040204020203" pitchFamily="34" charset="0"/>
                <a:cs typeface="Segoe UI Semibold" panose="020B0702040204020203" pitchFamily="34" charset="0"/>
              </a:rPr>
              <a:t>Classification of gender as two distinct categories, male and female</a:t>
            </a:r>
          </a:p>
          <a:p>
            <a:pPr marL="114300" indent="0">
              <a:buNone/>
            </a:pPr>
            <a:endParaRPr lang="en-US" sz="1200">
              <a:latin typeface="Segoe UI Semibold" panose="020B0702040204020203" pitchFamily="34" charset="0"/>
              <a:cs typeface="Segoe UI Semibold" panose="020B0702040204020203" pitchFamily="34" charset="0"/>
            </a:endParaRPr>
          </a:p>
          <a:p>
            <a:pPr marL="114300" indent="0">
              <a:buNone/>
            </a:pPr>
            <a:r>
              <a:rPr lang="en-US" sz="1200">
                <a:latin typeface="Segoe UI Semibold" panose="020B0702040204020203" pitchFamily="34" charset="0"/>
                <a:cs typeface="Segoe UI Semibold" panose="020B0702040204020203" pitchFamily="34" charset="0"/>
              </a:rPr>
              <a:t>Adapted from The Trevor Project Lifeguard Curriculum</a:t>
            </a:r>
          </a:p>
        </p:txBody>
      </p:sp>
      <p:sp>
        <p:nvSpPr>
          <p:cNvPr id="6" name="Title 4">
            <a:extLst>
              <a:ext uri="{FF2B5EF4-FFF2-40B4-BE49-F238E27FC236}">
                <a16:creationId xmlns:a16="http://schemas.microsoft.com/office/drawing/2014/main" id="{84FB1628-9247-480F-A705-1B62E982ABA7}"/>
              </a:ext>
            </a:extLst>
          </p:cNvPr>
          <p:cNvSpPr>
            <a:spLocks noGrp="1"/>
          </p:cNvSpPr>
          <p:nvPr>
            <p:ph type="title"/>
          </p:nvPr>
        </p:nvSpPr>
        <p:spPr>
          <a:xfrm>
            <a:off x="0" y="1143000"/>
            <a:ext cx="8534400" cy="947738"/>
          </a:xfrm>
        </p:spPr>
        <p:txBody>
          <a:bodyPr/>
          <a:lstStyle/>
          <a:p>
            <a:r>
              <a:rPr lang="en-US">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LGBTQ+ Terminology</a:t>
            </a:r>
          </a:p>
        </p:txBody>
      </p:sp>
    </p:spTree>
    <p:extLst>
      <p:ext uri="{BB962C8B-B14F-4D97-AF65-F5344CB8AC3E}">
        <p14:creationId xmlns:p14="http://schemas.microsoft.com/office/powerpoint/2010/main" val="3364207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7F014D-AFF7-4D44-9E2F-DCEDB671F93C}"/>
              </a:ext>
            </a:extLst>
          </p:cNvPr>
          <p:cNvSpPr>
            <a:spLocks noGrp="1"/>
          </p:cNvSpPr>
          <p:nvPr>
            <p:ph type="sldNum" sz="quarter" idx="4"/>
          </p:nvPr>
        </p:nvSpPr>
        <p:spPr/>
        <p:txBody>
          <a:bodyPr/>
          <a:lstStyle/>
          <a:p>
            <a:fld id="{555933B5-388F-441E-8EE2-DB71F2F8FB0B}" type="slidenum">
              <a:rPr lang="en-US" smtClean="0"/>
              <a:pPr/>
              <a:t>9</a:t>
            </a:fld>
            <a:endParaRPr lang="en-US"/>
          </a:p>
        </p:txBody>
      </p:sp>
      <p:sp>
        <p:nvSpPr>
          <p:cNvPr id="5" name="Content Placeholder 2">
            <a:extLst>
              <a:ext uri="{FF2B5EF4-FFF2-40B4-BE49-F238E27FC236}">
                <a16:creationId xmlns:a16="http://schemas.microsoft.com/office/drawing/2014/main" id="{B56F12B0-1D73-49A2-808F-20DD378C4EA6}"/>
              </a:ext>
            </a:extLst>
          </p:cNvPr>
          <p:cNvSpPr>
            <a:spLocks noGrp="1"/>
          </p:cNvSpPr>
          <p:nvPr>
            <p:ph sz="half" idx="1"/>
          </p:nvPr>
        </p:nvSpPr>
        <p:spPr>
          <a:xfrm>
            <a:off x="624380" y="2145020"/>
            <a:ext cx="7742598" cy="3700462"/>
          </a:xfrm>
        </p:spPr>
        <p:txBody>
          <a:bodyPr vert="horz" lIns="91440" tIns="45720" rIns="91440" bIns="45720" rtlCol="0" anchor="t">
            <a:noAutofit/>
          </a:bodyPr>
          <a:lstStyle/>
          <a:p>
            <a:pPr marL="0" indent="0">
              <a:buNone/>
            </a:pPr>
            <a:r>
              <a:rPr lang="en-US" sz="2400" b="1" u="sng">
                <a:effectLst>
                  <a:outerShdw blurRad="38100" dist="38100" dir="2700000" algn="tl">
                    <a:srgbClr val="000000">
                      <a:alpha val="43137"/>
                    </a:srgbClr>
                  </a:outerShdw>
                </a:effectLst>
                <a:latin typeface="Segoe UI Semibold"/>
                <a:cs typeface="Segoe UI Semibold"/>
              </a:rPr>
              <a:t>Sex Assigned at Birth</a:t>
            </a:r>
          </a:p>
          <a:p>
            <a:pPr lvl="1"/>
            <a:r>
              <a:rPr lang="en-US">
                <a:latin typeface="Segoe UI Semibold"/>
                <a:cs typeface="Segoe UI Semibold"/>
              </a:rPr>
              <a:t>What we are assigned (typically male or female) based on a visual inspection of genitalia. Often, the third word ever spoken about humans relates to sex: “it’s a [boy or girl]!” in some ways we are also assigned an expected gender identity at birth. </a:t>
            </a:r>
            <a:endParaRPr lang="en-US" sz="1200">
              <a:latin typeface="Segoe UI Semibold" panose="020B0702040204020203" pitchFamily="34" charset="0"/>
              <a:cs typeface="Segoe UI Semibold" panose="020B0702040204020203" pitchFamily="34" charset="0"/>
            </a:endParaRPr>
          </a:p>
          <a:p>
            <a:pPr marL="114300" indent="0">
              <a:buNone/>
            </a:pPr>
            <a:endParaRPr lang="en-US" sz="1200">
              <a:latin typeface="Segoe UI Semibold" panose="020B0702040204020203" pitchFamily="34" charset="0"/>
              <a:cs typeface="Segoe UI Semibold" panose="020B0702040204020203" pitchFamily="34" charset="0"/>
            </a:endParaRPr>
          </a:p>
          <a:p>
            <a:pPr marL="114300" indent="0">
              <a:buNone/>
            </a:pPr>
            <a:r>
              <a:rPr lang="en-US" sz="1200">
                <a:latin typeface="Segoe UI Semibold"/>
                <a:cs typeface="Segoe UI Semibold"/>
              </a:rPr>
              <a:t>Adapted from The Trevor Project Lifeguard Curriculum</a:t>
            </a:r>
          </a:p>
        </p:txBody>
      </p:sp>
      <p:sp>
        <p:nvSpPr>
          <p:cNvPr id="6" name="Title 4">
            <a:extLst>
              <a:ext uri="{FF2B5EF4-FFF2-40B4-BE49-F238E27FC236}">
                <a16:creationId xmlns:a16="http://schemas.microsoft.com/office/drawing/2014/main" id="{3515E011-31F3-407A-94CC-3C7EB965638E}"/>
              </a:ext>
            </a:extLst>
          </p:cNvPr>
          <p:cNvSpPr>
            <a:spLocks noGrp="1"/>
          </p:cNvSpPr>
          <p:nvPr>
            <p:ph type="title"/>
          </p:nvPr>
        </p:nvSpPr>
        <p:spPr>
          <a:xfrm>
            <a:off x="721725" y="1267982"/>
            <a:ext cx="7547908" cy="732333"/>
          </a:xfrm>
        </p:spPr>
        <p:txBody>
          <a:bodyPr>
            <a:normAutofit fontScale="90000"/>
          </a:bodyPr>
          <a:lstStyle/>
          <a:p>
            <a:r>
              <a:rPr lang="en-US">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LGBTQ+ Terminology</a:t>
            </a:r>
          </a:p>
        </p:txBody>
      </p:sp>
    </p:spTree>
    <p:extLst>
      <p:ext uri="{BB962C8B-B14F-4D97-AF65-F5344CB8AC3E}">
        <p14:creationId xmlns:p14="http://schemas.microsoft.com/office/powerpoint/2010/main" val="2726131688"/>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SDYS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DYS Template 2 [Read-Only]" id="{01785B3A-EF07-4077-9AD7-BE4C1E8CF203}" vid="{A3EC710F-2AEE-4D2A-A29A-169C99DC59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CCCA8CECC6C4F48A12B36CAF5D34944" ma:contentTypeVersion="17" ma:contentTypeDescription="Create a new document." ma:contentTypeScope="" ma:versionID="e1719e185d63d90bb88ca9be677fb8ba">
  <xsd:schema xmlns:xsd="http://www.w3.org/2001/XMLSchema" xmlns:xs="http://www.w3.org/2001/XMLSchema" xmlns:p="http://schemas.microsoft.com/office/2006/metadata/properties" xmlns:ns2="0709501b-9957-4f81-ada7-9567ccbe8d35" xmlns:ns3="8e4df2c3-8b35-4b6f-824f-01d4dd641739" targetNamespace="http://schemas.microsoft.com/office/2006/metadata/properties" ma:root="true" ma:fieldsID="144a5c3af40365943dd5f7422392fd1b" ns2:_="" ns3:_="">
    <xsd:import namespace="0709501b-9957-4f81-ada7-9567ccbe8d35"/>
    <xsd:import namespace="8e4df2c3-8b35-4b6f-824f-01d4dd64173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Locatio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09501b-9957-4f81-ada7-9567ccbe8d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a3a75819-3b12-4fe6-b63b-eb648bb6cf5a"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4df2c3-8b35-4b6f-824f-01d4dd64173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94aaa7df-0a81-4820-a8ef-59b22233aefd}" ma:internalName="TaxCatchAll" ma:showField="CatchAllData" ma:web="8e4df2c3-8b35-4b6f-824f-01d4dd6417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709501b-9957-4f81-ada7-9567ccbe8d35">
      <Terms xmlns="http://schemas.microsoft.com/office/infopath/2007/PartnerControls"/>
    </lcf76f155ced4ddcb4097134ff3c332f>
    <TaxCatchAll xmlns="8e4df2c3-8b35-4b6f-824f-01d4dd641739" xsi:nil="true"/>
    <SharedWithUsers xmlns="8e4df2c3-8b35-4b6f-824f-01d4dd641739">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879F01-4957-4F05-902A-971D95DCEF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09501b-9957-4f81-ada7-9567ccbe8d35"/>
    <ds:schemaRef ds:uri="8e4df2c3-8b35-4b6f-824f-01d4dd6417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EED823F-1E90-4D4D-9EC9-008D8D7E9543}">
  <ds:schemaRefs>
    <ds:schemaRef ds:uri="0709501b-9957-4f81-ada7-9567ccbe8d35"/>
    <ds:schemaRef ds:uri="8e4df2c3-8b35-4b6f-824f-01d4dd64173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ACA72B0-937D-4AF2-B2EE-E5A76F84DB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(4:3)</PresentationFormat>
  <Slides>58</Slides>
  <Notes>44</Notes>
  <HiddenSlides>3</HiddenSlide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SDYS 2</vt:lpstr>
      <vt:lpstr>PowerPoint Presentation</vt:lpstr>
      <vt:lpstr>LGBTQ+ Training  Presented by San Diego Youth Services, Our Safe Place   Joke Ilanit (She/Her)  Gilbert Gontes (They/Them) Roisin Mackenzie (They/Them)  </vt:lpstr>
      <vt:lpstr>Today’s Topics</vt:lpstr>
      <vt:lpstr>Questions to consider</vt:lpstr>
      <vt:lpstr>ACTIVITY</vt:lpstr>
      <vt:lpstr>TERMINOLOGY</vt:lpstr>
      <vt:lpstr>Discussion:  What other terms have you heard?</vt:lpstr>
      <vt:lpstr>LGBTQ+ Terminology</vt:lpstr>
      <vt:lpstr>LGBTQ+ Terminology</vt:lpstr>
      <vt:lpstr>Intersex Video</vt:lpstr>
      <vt:lpstr>PowerPoint Presentation</vt:lpstr>
      <vt:lpstr>LGBTQ+ Terminology</vt:lpstr>
      <vt:lpstr>LGBTQ+ Terminology</vt:lpstr>
      <vt:lpstr>Transgender-Specific Terminology</vt:lpstr>
      <vt:lpstr>Transgender-Specific Terminology</vt:lpstr>
      <vt:lpstr>LGBTQ+ Terminology </vt:lpstr>
      <vt:lpstr>PowerPoint Presentation</vt:lpstr>
      <vt:lpstr>Terms to Avoid</vt:lpstr>
      <vt:lpstr>Intersectionality</vt:lpstr>
      <vt:lpstr>Intersectionality</vt:lpstr>
      <vt:lpstr>Risks Factors for LGBTQ+ Youth</vt:lpstr>
      <vt:lpstr>PowerPoint Presentation</vt:lpstr>
      <vt:lpstr>PowerPoint Presentation</vt:lpstr>
      <vt:lpstr>Rejection at Home / By Family</vt:lpstr>
      <vt:lpstr>PowerPoint Presentation</vt:lpstr>
      <vt:lpstr>PowerPoint Presentation</vt:lpstr>
      <vt:lpstr>PowerPoint Presentation</vt:lpstr>
      <vt:lpstr>Desire for and Access to Mental Health Care </vt:lpstr>
      <vt:lpstr>Risks for LGBTQ+ Youth</vt:lpstr>
      <vt:lpstr>LGBTQ+ Youth and Their Families </vt:lpstr>
      <vt:lpstr>Family Acceptance Statistics  </vt:lpstr>
      <vt:lpstr>Micro-aggressions</vt:lpstr>
      <vt:lpstr>PowerPoint Presentation</vt:lpstr>
      <vt:lpstr>PowerPoint Presentation</vt:lpstr>
      <vt:lpstr>Protective Factors for LGBTQ+ Youth</vt:lpstr>
      <vt:lpstr>PowerPoint Presentation</vt:lpstr>
      <vt:lpstr>Creating a SAFER SPACE…</vt:lpstr>
      <vt:lpstr>What is a Safer Space?</vt:lpstr>
      <vt:lpstr>How can you promote a safer space?</vt:lpstr>
      <vt:lpstr>PowerPoint Presentation</vt:lpstr>
      <vt:lpstr>PowerPoint Presentation</vt:lpstr>
      <vt:lpstr>PowerPoint Presentation</vt:lpstr>
      <vt:lpstr>PowerPoint Presentation</vt:lpstr>
      <vt:lpstr>SAFE SPACE IMAGES</vt:lpstr>
      <vt:lpstr>Language Matters</vt:lpstr>
      <vt:lpstr>How can you promote a safer space?</vt:lpstr>
      <vt:lpstr>Supporting LGBTQ+ Clients Tips to be an ally</vt:lpstr>
      <vt:lpstr>How to approach questions when you are unsure of someone's gender…</vt:lpstr>
      <vt:lpstr>Supporting LGBTQ+ Clients </vt:lpstr>
      <vt:lpstr>PowerPoint Presentation</vt:lpstr>
      <vt:lpstr>Supporting LGBTQ+ Clients </vt:lpstr>
      <vt:lpstr>Supporting LGBTQ+ clients </vt:lpstr>
      <vt:lpstr>Supporting LGBTQ+ Youth  and Their Families:  </vt:lpstr>
      <vt:lpstr>PowerPoint Presentation</vt:lpstr>
      <vt:lpstr>PowerPoint Presentation</vt:lpstr>
      <vt:lpstr>PowerPoint Presentation</vt:lpstr>
      <vt:lpstr>PowerPoint Presentation</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 F Gonzalez</dc:creator>
  <cp:revision>70</cp:revision>
  <cp:lastPrinted>2018-08-23T20:42:48Z</cp:lastPrinted>
  <dcterms:created xsi:type="dcterms:W3CDTF">2015-05-11T18:00:23Z</dcterms:created>
  <dcterms:modified xsi:type="dcterms:W3CDTF">2023-07-21T23:16:59Z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0x0101005CCCA8CECC6C4F48A12B36CAF5D34944</vt:lpwstr>
  </property>
  <property fmtid="{D5CDD505-2E9C-101B-9397-08002B2CF9AE}" pid="3" name="MediaServiceImageTags">
    <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_activity">
    <vt:lpwstr>{"FileActivityType":"9","FileActivityTimeStamp":"2023-07-19T19:36:03.350Z","FileActivityUsersOnPage":[{"DisplayName":"Jennifer Barnes","Id":"jbarnes@sdyouthservices.org"}],"FileActivityNavigationId":null}</vt:lpwstr>
  </property>
  <property fmtid="{D5CDD505-2E9C-101B-9397-08002B2CF9AE}" pid="9" name="TriggerFlowInfo">
    <vt:lpwstr/>
  </property>
</Properties>
</file>