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84" r:id="rId5"/>
    <p:sldId id="316" r:id="rId6"/>
    <p:sldId id="312" r:id="rId7"/>
    <p:sldId id="308" r:id="rId8"/>
    <p:sldId id="318" r:id="rId9"/>
    <p:sldId id="317" r:id="rId10"/>
    <p:sldId id="319" r:id="rId11"/>
    <p:sldId id="313" r:id="rId12"/>
    <p:sldId id="3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316"/>
            <p14:sldId id="312"/>
            <p14:sldId id="308"/>
            <p14:sldId id="318"/>
            <p14:sldId id="317"/>
            <p14:sldId id="319"/>
            <p14:sldId id="313"/>
          </p14:sldIdLst>
        </p14:section>
        <p14:section name="Untitled Section" id="{5E15BCDC-23F7-4278-A6FF-DBBC366BAE40}">
          <p14:sldIdLst>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8795E6-5A75-4294-AED9-6433C608F07D}" v="6" dt="2023-06-28T15:54:28.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6/28/2023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dirty="0"/>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dirty="0"/>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44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707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dirty="0"/>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dirty="0"/>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dirty="0"/>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dirty="0"/>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dirty="0"/>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dirty="0"/>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dirty="0"/>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dirty="0"/>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dirty="0"/>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dirty="0"/>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dirty="0">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dirty="0"/>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Supervisors’ Meeting </a:t>
            </a:r>
            <a:br>
              <a:rPr lang="en-US" sz="4400" dirty="0">
                <a:latin typeface="+mj-lt"/>
              </a:rPr>
            </a:br>
            <a:r>
              <a:rPr lang="en-US" sz="4400" dirty="0">
                <a:latin typeface="+mj-lt"/>
              </a:rPr>
              <a:t>June 29, 2023</a:t>
            </a:r>
            <a:br>
              <a:rPr lang="en-US" sz="4400" dirty="0">
                <a:latin typeface="+mj-lt"/>
              </a:rPr>
            </a:br>
            <a:r>
              <a:rPr lang="en-US" sz="4400" dirty="0">
                <a:latin typeface="+mj-lt"/>
              </a:rPr>
              <a:t>*Welcome Support Specialists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208179"/>
            <a:ext cx="7376564" cy="3489236"/>
          </a:xfrm>
        </p:spPr>
        <p:txBody>
          <a:bodyPr/>
          <a:lstStyle/>
          <a:p>
            <a:r>
              <a:rPr lang="en-US" sz="4400" dirty="0">
                <a:latin typeface="+mj-lt"/>
              </a:rPr>
              <a:t>CAMHPRO LEAD Conference</a:t>
            </a:r>
            <a:br>
              <a:rPr lang="en-US" sz="3200" dirty="0">
                <a:latin typeface="+mj-lt"/>
              </a:rPr>
            </a:br>
            <a:r>
              <a:rPr lang="en-US" sz="3200" dirty="0">
                <a:latin typeface="+mj-lt"/>
              </a:rPr>
              <a:t>Lived Experience, Advocacy, Diversity</a:t>
            </a:r>
            <a:br>
              <a:rPr lang="en-US" sz="3200" dirty="0">
                <a:latin typeface="+mj-lt"/>
              </a:rPr>
            </a:br>
            <a:r>
              <a:rPr lang="en-US" sz="3200" dirty="0">
                <a:latin typeface="+mj-lt"/>
              </a:rPr>
              <a:t>Statewide Peer Conference, Sacramento </a:t>
            </a:r>
            <a:br>
              <a:rPr lang="en-US" sz="3200" dirty="0">
                <a:latin typeface="+mj-lt"/>
              </a:rPr>
            </a:br>
            <a:r>
              <a:rPr lang="en-US" sz="3200" dirty="0">
                <a:latin typeface="+mj-lt"/>
              </a:rPr>
              <a:t>Thank you CAMHPRO! </a:t>
            </a:r>
            <a:br>
              <a:rPr lang="en-US" sz="3200" dirty="0">
                <a:latin typeface="+mj-lt"/>
              </a:rPr>
            </a:br>
            <a:r>
              <a:rPr lang="en-US" sz="3200" dirty="0">
                <a:latin typeface="+mj-lt"/>
              </a:rPr>
              <a:t>It was great to meet many of you in person.</a:t>
            </a:r>
            <a:br>
              <a:rPr lang="en-US" sz="3200" dirty="0">
                <a:latin typeface="+mj-lt"/>
              </a:rPr>
            </a:br>
            <a:r>
              <a:rPr lang="en-US" sz="3200" dirty="0">
                <a:latin typeface="+mj-lt"/>
              </a:rPr>
              <a:t>Don’t forget to submit with your invoice, the Invoice Attachment from LEAD template.</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243219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849582"/>
            <a:ext cx="10777877" cy="5516418"/>
          </a:xfrm>
        </p:spPr>
        <p:txBody>
          <a:bodyPr/>
          <a:lstStyle/>
          <a:p>
            <a:r>
              <a:rPr lang="en-US" sz="4400" u="sng" dirty="0">
                <a:latin typeface="+mj-lt"/>
              </a:rPr>
              <a:t>Monthly Invoice</a:t>
            </a:r>
            <a:br>
              <a:rPr lang="en-US" sz="4400" u="sng" dirty="0">
                <a:latin typeface="+mj-lt"/>
              </a:rPr>
            </a:br>
            <a:br>
              <a:rPr lang="en-US" sz="3200" u="sng" dirty="0">
                <a:latin typeface="+mj-lt"/>
              </a:rPr>
            </a:br>
            <a:r>
              <a:rPr lang="en-US" sz="3200" u="sng" dirty="0">
                <a:latin typeface="+mj-lt"/>
              </a:rPr>
              <a:t>May Invoice is now overdue.</a:t>
            </a:r>
            <a:r>
              <a:rPr lang="en-US" sz="3200" dirty="0">
                <a:latin typeface="+mj-lt"/>
              </a:rPr>
              <a:t> </a:t>
            </a:r>
            <a:r>
              <a:rPr lang="en-US" sz="3200" dirty="0">
                <a:latin typeface="+mn-lt"/>
              </a:rPr>
              <a:t>Invoices are due to CalMHSA 15 days after the end of the month. </a:t>
            </a:r>
            <a:br>
              <a:rPr lang="en-US" sz="3200" dirty="0">
                <a:latin typeface="+mn-lt"/>
              </a:rPr>
            </a:br>
            <a:br>
              <a:rPr lang="en-US" sz="3200" dirty="0">
                <a:latin typeface="+mn-lt"/>
              </a:rPr>
            </a:br>
            <a:r>
              <a:rPr lang="en-US" sz="3200" dirty="0">
                <a:latin typeface="+mn-lt"/>
              </a:rPr>
              <a:t>Please cc the CalMHSA staff you meet with for your Monthly Mtg – me, Taylor, or Lorena when sending in your invoice.  Finance will not pay your invoice, until one of us has approved it.</a:t>
            </a:r>
            <a:br>
              <a:rPr lang="en-US" sz="3200" dirty="0">
                <a:latin typeface="+mn-lt"/>
              </a:rPr>
            </a:br>
            <a:br>
              <a:rPr lang="en-US" sz="3200" dirty="0">
                <a:latin typeface="+mn-lt"/>
              </a:rPr>
            </a:b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213217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Request from Together For Wellness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030952"/>
          </a:xfrm>
        </p:spPr>
        <p:txBody>
          <a:bodyPr>
            <a:normAutofit/>
          </a:bodyPr>
          <a:lstStyle/>
          <a:p>
            <a:r>
              <a:rPr lang="en-US" sz="3200" b="0" dirty="0">
                <a:latin typeface="+mn-lt"/>
              </a:rPr>
              <a:t>Looking for Korean, Armenian, Vietnamese, Farsi and Arabic speakers.</a:t>
            </a:r>
          </a:p>
          <a:p>
            <a:r>
              <a:rPr lang="en-US" sz="3200" b="0" dirty="0">
                <a:latin typeface="+mn-lt"/>
              </a:rPr>
              <a:t>Our information doesn’t show any Korean or Armenian speakers.</a:t>
            </a:r>
          </a:p>
          <a:p>
            <a:r>
              <a:rPr lang="en-US" sz="3200" b="0" dirty="0">
                <a:latin typeface="+mn-lt"/>
              </a:rPr>
              <a:t>Please email me directly if you have SS with these languages. </a:t>
            </a:r>
          </a:p>
          <a:p>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197782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2BBD-0698-768F-DEBD-B02FD7DF6E6E}"/>
              </a:ext>
            </a:extLst>
          </p:cNvPr>
          <p:cNvSpPr>
            <a:spLocks noGrp="1"/>
          </p:cNvSpPr>
          <p:nvPr>
            <p:ph type="ctrTitle"/>
          </p:nvPr>
        </p:nvSpPr>
        <p:spPr>
          <a:xfrm>
            <a:off x="493861" y="1536971"/>
            <a:ext cx="7376564" cy="622722"/>
          </a:xfrm>
        </p:spPr>
        <p:txBody>
          <a:bodyPr/>
          <a:lstStyle/>
          <a:p>
            <a:r>
              <a:rPr lang="en-US" sz="4400" u="sng" dirty="0">
                <a:latin typeface="+mj-lt"/>
              </a:rPr>
              <a:t>Documentation of Training</a:t>
            </a:r>
          </a:p>
        </p:txBody>
      </p:sp>
      <p:sp>
        <p:nvSpPr>
          <p:cNvPr id="3" name="Text Placeholder 2">
            <a:extLst>
              <a:ext uri="{FF2B5EF4-FFF2-40B4-BE49-F238E27FC236}">
                <a16:creationId xmlns:a16="http://schemas.microsoft.com/office/drawing/2014/main" id="{10B22E3D-641B-6036-9C88-5342753FA997}"/>
              </a:ext>
            </a:extLst>
          </p:cNvPr>
          <p:cNvSpPr>
            <a:spLocks noGrp="1"/>
          </p:cNvSpPr>
          <p:nvPr>
            <p:ph type="body" sz="quarter" idx="11"/>
          </p:nvPr>
        </p:nvSpPr>
        <p:spPr>
          <a:xfrm>
            <a:off x="493861" y="2286000"/>
            <a:ext cx="10702675" cy="3953131"/>
          </a:xfrm>
        </p:spPr>
        <p:txBody>
          <a:bodyPr>
            <a:normAutofit/>
          </a:bodyPr>
          <a:lstStyle/>
          <a:p>
            <a:r>
              <a:rPr lang="en-US" sz="3200" b="0" dirty="0">
                <a:latin typeface="+mn-lt"/>
              </a:rPr>
              <a:t>Contract requires each Agency document:</a:t>
            </a:r>
          </a:p>
          <a:p>
            <a:pPr marL="457200" indent="-457200">
              <a:buFont typeface="Arial" panose="020B0604020202020204" pitchFamily="34" charset="0"/>
              <a:buChar char="•"/>
            </a:pPr>
            <a:r>
              <a:rPr lang="en-US" sz="3200" b="0" dirty="0">
                <a:latin typeface="+mn-lt"/>
              </a:rPr>
              <a:t> Time and place of each training session, the content of the session, the number of participants and their titles.</a:t>
            </a:r>
          </a:p>
          <a:p>
            <a:pPr marL="457200" indent="-457200">
              <a:buFont typeface="Arial" panose="020B0604020202020204" pitchFamily="34" charset="0"/>
              <a:buChar char="•"/>
            </a:pPr>
            <a:r>
              <a:rPr lang="en-US" sz="3200" b="0" dirty="0">
                <a:latin typeface="+mn-lt"/>
              </a:rPr>
              <a:t>Documentation may be subject to audit by DHCS and/or CalMHSA. </a:t>
            </a:r>
          </a:p>
        </p:txBody>
      </p:sp>
    </p:spTree>
    <p:extLst>
      <p:ext uri="{BB962C8B-B14F-4D97-AF65-F5344CB8AC3E}">
        <p14:creationId xmlns:p14="http://schemas.microsoft.com/office/powerpoint/2010/main" val="265385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Data Collection Forms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030952"/>
          </a:xfrm>
        </p:spPr>
        <p:txBody>
          <a:bodyPr>
            <a:normAutofit fontScale="92500" lnSpcReduction="20000"/>
          </a:bodyPr>
          <a:lstStyle/>
          <a:p>
            <a:r>
              <a:rPr lang="en-US" sz="3200" b="0" dirty="0">
                <a:latin typeface="+mn-lt"/>
              </a:rPr>
              <a:t>The </a:t>
            </a:r>
            <a:r>
              <a:rPr lang="en-US" sz="3200" b="0" dirty="0" err="1">
                <a:latin typeface="+mn-lt"/>
              </a:rPr>
              <a:t>powerbi</a:t>
            </a:r>
            <a:r>
              <a:rPr lang="en-US" sz="3200" b="0" dirty="0">
                <a:latin typeface="+mn-lt"/>
              </a:rPr>
              <a:t> reports are updated every morning before 7am each weekday. Therefore, you will not see forms that have been added immediately. </a:t>
            </a:r>
          </a:p>
          <a:p>
            <a:r>
              <a:rPr lang="en-US" sz="3200" b="0" dirty="0">
                <a:latin typeface="+mn-lt"/>
              </a:rPr>
              <a:t>Please add all your forms for each week, by Friday. For the monthly report, submit by the 5</a:t>
            </a:r>
            <a:r>
              <a:rPr lang="en-US" sz="3200" b="0" baseline="30000" dirty="0">
                <a:latin typeface="+mn-lt"/>
              </a:rPr>
              <a:t>th</a:t>
            </a:r>
            <a:r>
              <a:rPr lang="en-US" sz="3200" b="0" dirty="0">
                <a:latin typeface="+mn-lt"/>
              </a:rPr>
              <a:t> of the month. For June, submit all forms by July 5</a:t>
            </a:r>
            <a:r>
              <a:rPr lang="en-US" sz="3200" b="0" baseline="30000" dirty="0">
                <a:latin typeface="+mn-lt"/>
              </a:rPr>
              <a:t>th</a:t>
            </a:r>
            <a:r>
              <a:rPr lang="en-US" sz="3200" b="0" dirty="0">
                <a:latin typeface="+mn-lt"/>
              </a:rPr>
              <a:t>.</a:t>
            </a:r>
          </a:p>
          <a:p>
            <a:r>
              <a:rPr lang="en-US" sz="3200" b="0" dirty="0">
                <a:latin typeface="+mn-lt"/>
              </a:rPr>
              <a:t>We have to provide pdf reports to DHCS each month with our invoice, and thus will be pulling the reports on the 6</a:t>
            </a:r>
            <a:r>
              <a:rPr lang="en-US" sz="3200" b="0" baseline="30000" dirty="0">
                <a:latin typeface="+mn-lt"/>
              </a:rPr>
              <a:t>th</a:t>
            </a:r>
            <a:r>
              <a:rPr lang="en-US" sz="3200" b="0" dirty="0">
                <a:latin typeface="+mn-lt"/>
              </a:rPr>
              <a:t>.</a:t>
            </a:r>
          </a:p>
          <a:p>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38071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CC07-6A65-18C9-6F44-2AAABF418C35}"/>
              </a:ext>
            </a:extLst>
          </p:cNvPr>
          <p:cNvSpPr>
            <a:spLocks noGrp="1"/>
          </p:cNvSpPr>
          <p:nvPr>
            <p:ph type="ctrTitle"/>
          </p:nvPr>
        </p:nvSpPr>
        <p:spPr>
          <a:xfrm>
            <a:off x="493861" y="1459149"/>
            <a:ext cx="7376564" cy="622723"/>
          </a:xfrm>
        </p:spPr>
        <p:txBody>
          <a:bodyPr/>
          <a:lstStyle/>
          <a:p>
            <a:r>
              <a:rPr lang="en-US" sz="4400" u="sng" dirty="0">
                <a:latin typeface="+mj-lt"/>
              </a:rPr>
              <a:t>Data Collection: May</a:t>
            </a:r>
          </a:p>
        </p:txBody>
      </p:sp>
      <p:sp>
        <p:nvSpPr>
          <p:cNvPr id="3" name="Text Placeholder 2">
            <a:extLst>
              <a:ext uri="{FF2B5EF4-FFF2-40B4-BE49-F238E27FC236}">
                <a16:creationId xmlns:a16="http://schemas.microsoft.com/office/drawing/2014/main" id="{6F57845B-B7A7-2BBC-4D7D-10761C3E8CD4}"/>
              </a:ext>
            </a:extLst>
          </p:cNvPr>
          <p:cNvSpPr>
            <a:spLocks noGrp="1"/>
          </p:cNvSpPr>
          <p:nvPr>
            <p:ph type="body" sz="quarter" idx="11"/>
          </p:nvPr>
        </p:nvSpPr>
        <p:spPr>
          <a:xfrm>
            <a:off x="493861" y="2178996"/>
            <a:ext cx="10673492" cy="4060135"/>
          </a:xfrm>
        </p:spPr>
        <p:txBody>
          <a:bodyPr>
            <a:normAutofit lnSpcReduction="10000"/>
          </a:bodyPr>
          <a:lstStyle/>
          <a:p>
            <a:r>
              <a:rPr lang="en-US" sz="3200" b="0" dirty="0">
                <a:latin typeface="+mn-lt"/>
              </a:rPr>
              <a:t>We calculated the number of forms submitted by agency/pod.</a:t>
            </a:r>
          </a:p>
          <a:p>
            <a:r>
              <a:rPr lang="en-US" sz="3200" b="0" dirty="0">
                <a:latin typeface="+mn-lt"/>
              </a:rPr>
              <a:t>Individual Forms: Top agencies are FACTR, CHAA, PA, OCBF, ECS</a:t>
            </a:r>
          </a:p>
          <a:p>
            <a:r>
              <a:rPr lang="en-US" sz="3200" b="0" dirty="0">
                <a:latin typeface="+mn-lt"/>
              </a:rPr>
              <a:t>Group Forms: Top agencies are VyC, THLP, CHAA, UWEAST</a:t>
            </a:r>
          </a:p>
          <a:p>
            <a:r>
              <a:rPr lang="en-US" sz="3200" b="0" dirty="0">
                <a:latin typeface="+mn-lt"/>
              </a:rPr>
              <a:t>Outreach Forms: PA, VyC, THLP, NAMI-CC, USC</a:t>
            </a:r>
          </a:p>
          <a:p>
            <a:r>
              <a:rPr lang="en-US" sz="3200" b="0" dirty="0">
                <a:latin typeface="+mn-lt"/>
              </a:rPr>
              <a:t>Speak with your SS regarding the drop-down menu for your agency, have them double check their selection.</a:t>
            </a:r>
          </a:p>
        </p:txBody>
      </p:sp>
    </p:spTree>
    <p:extLst>
      <p:ext uri="{BB962C8B-B14F-4D97-AF65-F5344CB8AC3E}">
        <p14:creationId xmlns:p14="http://schemas.microsoft.com/office/powerpoint/2010/main" val="145271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569027"/>
            <a:ext cx="9642361" cy="1456275"/>
          </a:xfrm>
        </p:spPr>
        <p:txBody>
          <a:bodyPr/>
          <a:lstStyle/>
          <a:p>
            <a:r>
              <a:rPr lang="en-US" sz="4400" u="sng" dirty="0">
                <a:latin typeface="+mj-lt"/>
              </a:rPr>
              <a:t>Understanding Social Support, Empathy, and the Therapeutic Alliance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639291"/>
            <a:ext cx="10499721" cy="3599840"/>
          </a:xfrm>
        </p:spPr>
        <p:txBody>
          <a:bodyPr>
            <a:normAutofit/>
          </a:bodyPr>
          <a:lstStyle/>
          <a:p>
            <a:r>
              <a:rPr lang="en-US" sz="3200" b="0" dirty="0">
                <a:latin typeface="+mn-lt"/>
              </a:rPr>
              <a:t> An overview of current neuroscientific explanations for human social connectedness and advice for how we can form a stronger working relationship with those seeking our assistance.</a:t>
            </a:r>
          </a:p>
          <a:p>
            <a:r>
              <a:rPr lang="en-US" sz="3200" b="0" dirty="0">
                <a:latin typeface="+mn-lt"/>
              </a:rPr>
              <a:t>Dr. Loren </a:t>
            </a:r>
            <a:r>
              <a:rPr lang="en-US" sz="3200" b="0">
                <a:latin typeface="+mn-lt"/>
              </a:rPr>
              <a:t>Martin, Chief </a:t>
            </a:r>
            <a:r>
              <a:rPr lang="en-US" sz="3200" b="0" dirty="0">
                <a:latin typeface="+mn-lt"/>
              </a:rPr>
              <a:t>Scientific Officer, Alter Health Group and </a:t>
            </a:r>
            <a:r>
              <a:rPr lang="en-US" sz="3200" b="0" dirty="0" err="1">
                <a:latin typeface="+mn-lt"/>
              </a:rPr>
              <a:t>Mindfuli</a:t>
            </a:r>
            <a:endParaRPr lang="en-US" sz="3200" b="0" dirty="0">
              <a:latin typeface="+mn-lt"/>
            </a:endParaRPr>
          </a:p>
        </p:txBody>
      </p:sp>
    </p:spTree>
    <p:extLst>
      <p:ext uri="{BB962C8B-B14F-4D97-AF65-F5344CB8AC3E}">
        <p14:creationId xmlns:p14="http://schemas.microsoft.com/office/powerpoint/2010/main" val="363681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dirty="0">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1799618"/>
            <a:ext cx="3678648" cy="3525576"/>
          </a:xfrm>
        </p:spPr>
        <p:txBody>
          <a:bodyPr>
            <a:normAutofit fontScale="92500" lnSpcReduction="20000"/>
          </a:bodyPr>
          <a:lstStyle/>
          <a:p>
            <a:r>
              <a:rPr lang="en-US" sz="3600" u="sng" dirty="0">
                <a:solidFill>
                  <a:srgbClr val="0F6775"/>
                </a:solidFill>
                <a:latin typeface="+mn-lt"/>
              </a:rPr>
              <a:t>Next Meeting:</a:t>
            </a:r>
          </a:p>
          <a:p>
            <a:r>
              <a:rPr lang="en-US" sz="2800" dirty="0">
                <a:solidFill>
                  <a:srgbClr val="0F6775"/>
                </a:solidFill>
                <a:latin typeface="+mn-lt"/>
              </a:rPr>
              <a:t>July 13 11:00-12:00 </a:t>
            </a:r>
          </a:p>
          <a:p>
            <a:r>
              <a:rPr lang="en-US" sz="2800" dirty="0">
                <a:solidFill>
                  <a:srgbClr val="0F6775"/>
                </a:solidFill>
                <a:latin typeface="+mn-lt"/>
              </a:rPr>
              <a:t>Presentation: Recovery Ally Training--how to become empathetic allies for individuals seeking and sustaining . Carolina Ayala, Executive Director Happier Life Project</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359172289"/>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9" ma:contentTypeDescription="Create a new document." ma:contentTypeScope="" ma:versionID="61f00766b87a9496803d4ae7b13bd90b">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6e239bdccc949f6f890f228cbddbf8da"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4B5847-416E-4E14-8AE3-9D600C56A732}">
  <ds:schemaRefs>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e72316aa-6b3f-4c25-bd78-ac2235cf770a"/>
    <ds:schemaRef ds:uri="http://schemas.openxmlformats.org/package/2006/metadata/core-properties"/>
    <ds:schemaRef ds:uri="0d3af850-0b13-4baf-a174-42fc113cc3dc"/>
    <ds:schemaRef ds:uri="http://www.w3.org/XML/1998/namespace"/>
    <ds:schemaRef ds:uri="http://schemas.microsoft.com/sharepoint/v3"/>
    <ds:schemaRef ds:uri="bdde9dca-b655-4c82-9756-0719d4cc3ad5"/>
    <ds:schemaRef ds:uri="08b51a6c-15c5-468c-9d03-3812a6e79002"/>
  </ds:schemaRefs>
</ds:datastoreItem>
</file>

<file path=customXml/itemProps2.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3.xml><?xml version="1.0" encoding="utf-8"?>
<ds:datastoreItem xmlns:ds="http://schemas.openxmlformats.org/officeDocument/2006/customXml" ds:itemID="{A55789E6-6548-4BD9-9010-5A235DC66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de9dca-b655-4c82-9756-0719d4cc3ad5"/>
    <ds:schemaRef ds:uri="08b51a6c-15c5-468c-9d03-3812a6e79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7661</TotalTime>
  <Words>490</Words>
  <Application>Microsoft Office PowerPoint</Application>
  <PresentationFormat>Widescreen</PresentationFormat>
  <Paragraphs>32</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Bebas Neue</vt:lpstr>
      <vt:lpstr>Calibri</vt:lpstr>
      <vt:lpstr>Calibri Light</vt:lpstr>
      <vt:lpstr>Poppins</vt:lpstr>
      <vt:lpstr>Office Theme</vt:lpstr>
      <vt:lpstr>CalHOPE Support Program Supervisors’ Meeting  June 29, 2023 *Welcome Support Specialists           </vt:lpstr>
      <vt:lpstr>CAMHPRO LEAD Conference Lived Experience, Advocacy, Diversity Statewide Peer Conference, Sacramento  Thank you CAMHPRO!  It was great to meet many of you in person. Don’t forget to submit with your invoice, the Invoice Attachment from LEAD template.</vt:lpstr>
      <vt:lpstr>Monthly Invoice  May Invoice is now overdue. Invoices are due to CalMHSA 15 days after the end of the month.   Please cc the CalMHSA staff you meet with for your Monthly Mtg – me, Taylor, or Lorena when sending in your invoice.  Finance will not pay your invoice, until one of us has approved it.    </vt:lpstr>
      <vt:lpstr>Request from Together For Wellness  </vt:lpstr>
      <vt:lpstr>Documentation of Training</vt:lpstr>
      <vt:lpstr>Data Collection Forms  </vt:lpstr>
      <vt:lpstr>Data Collection: May</vt:lpstr>
      <vt:lpstr>Understanding Social Support, Empathy, and the Therapeutic Alliance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11</cp:revision>
  <dcterms:created xsi:type="dcterms:W3CDTF">2023-01-16T14:40:28Z</dcterms:created>
  <dcterms:modified xsi:type="dcterms:W3CDTF">2023-06-29T22:53:16Z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