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7"/>
  </p:notesMasterIdLst>
  <p:sldIdLst>
    <p:sldId id="256" r:id="rId2"/>
    <p:sldId id="434" r:id="rId3"/>
    <p:sldId id="258" r:id="rId4"/>
    <p:sldId id="259" r:id="rId5"/>
    <p:sldId id="442" r:id="rId6"/>
    <p:sldId id="444" r:id="rId7"/>
    <p:sldId id="267" r:id="rId8"/>
    <p:sldId id="448" r:id="rId9"/>
    <p:sldId id="443" r:id="rId10"/>
    <p:sldId id="446" r:id="rId11"/>
    <p:sldId id="432" r:id="rId12"/>
    <p:sldId id="279" r:id="rId13"/>
    <p:sldId id="421" r:id="rId14"/>
    <p:sldId id="302" r:id="rId15"/>
    <p:sldId id="301" r:id="rId16"/>
  </p:sldIdLst>
  <p:sldSz cx="9144000" cy="5143500" type="screen16x9"/>
  <p:notesSz cx="7102475" cy="9388475"/>
  <p:embeddedFontLst>
    <p:embeddedFont>
      <p:font typeface="Lobster" panose="020B0604020202020204" charset="0"/>
      <p:regular r:id="rId18"/>
    </p:embeddedFont>
    <p:embeddedFont>
      <p:font typeface="Vladimir Script" panose="03050402040407070305" pitchFamily="66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102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310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p4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13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45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456856b00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456856b007_0_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14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50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85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788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750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37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7289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854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849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 rot="5400000">
            <a:off x="2276462" y="-148019"/>
            <a:ext cx="2910580" cy="644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 rot="5400000">
            <a:off x="4495739" y="1937215"/>
            <a:ext cx="3938588" cy="97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 rot="5400000">
            <a:off x="1186264" y="-221063"/>
            <a:ext cx="3938588" cy="529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83BF99-3957-EB46-86E6-242A074CF90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5260-5741-EA4C-BA6C-920EAC468E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2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sz="3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3570346" y="386193"/>
            <a:ext cx="3385156" cy="414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508001" y="2082802"/>
            <a:ext cx="2890896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>
            <a:spLocks noGrp="1"/>
          </p:cNvSpPr>
          <p:nvPr>
            <p:ph type="pic" idx="2"/>
          </p:nvPr>
        </p:nvSpPr>
        <p:spPr>
          <a:xfrm>
            <a:off x="508001" y="457200"/>
            <a:ext cx="6447501" cy="288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508001" y="4025504"/>
            <a:ext cx="6447500" cy="50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05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icontracosta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261519" y="696930"/>
            <a:ext cx="6909852" cy="209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History of NAMI and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b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Family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Movement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June 15th, 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0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Gigi </a:t>
            </a:r>
            <a:r>
              <a:rPr lang="en-US" sz="1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R. Crowder, L.E</a:t>
            </a:r>
            <a:r>
              <a:rPr lang="en-US" sz="16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Executive Director</a:t>
            </a:r>
            <a:r>
              <a:rPr lang="en-US" sz="16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NAMI Contra Costa</a:t>
            </a:r>
            <a:endParaRPr sz="16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437" y="3190008"/>
            <a:ext cx="2909176" cy="17435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54" name="Google Shape;154;p20" descr="https://lh4.googleusercontent.com/X0UlNspxXpyc5TFAOBLtmDqhF0hcQ1SfNsE1Z592WDU6L2ZnaZAzqqBzuQ7SD3KkZdiYQJYdiL1wOBdWnTaxw0qljPbf6JbeYYaz3YlxcfpnmxjHN4_C60mBf0AjJ9GNxbwqMioc88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6900" y="3434048"/>
            <a:ext cx="1039091" cy="97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225" y="126225"/>
            <a:ext cx="2382149" cy="6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-208229" y="597011"/>
            <a:ext cx="7559642" cy="172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en-US" sz="2500" b="1" i="0" u="none" strike="noStrike" cap="none" dirty="0" smtClean="0">
                <a:solidFill>
                  <a:srgbClr val="000000"/>
                </a:solidFill>
              </a:rPr>
              <a:t>Let’s Hear From </a:t>
            </a:r>
            <a:r>
              <a:rPr lang="en-US" sz="2500" b="1" dirty="0" smtClean="0">
                <a:solidFill>
                  <a:srgbClr val="000000"/>
                </a:solidFill>
              </a:rPr>
              <a:t>O</a:t>
            </a:r>
            <a:r>
              <a:rPr lang="en-US" sz="2500" b="1" i="0" u="none" strike="noStrike" cap="none" dirty="0" smtClean="0">
                <a:solidFill>
                  <a:srgbClr val="000000"/>
                </a:solidFill>
              </a:rPr>
              <a:t>the</a:t>
            </a:r>
            <a:r>
              <a:rPr lang="en-US" sz="2500" b="1" dirty="0" smtClean="0">
                <a:solidFill>
                  <a:srgbClr val="000000"/>
                </a:solidFill>
              </a:rPr>
              <a:t>r NAMI Family Members </a:t>
            </a:r>
            <a:r>
              <a:rPr lang="en-US" sz="2500" b="1" i="0" u="none" strike="noStrike" cap="none" dirty="0" smtClean="0">
                <a:solidFill>
                  <a:srgbClr val="000000"/>
                </a:solidFill>
              </a:rPr>
              <a:t>on Why They’ve Joined Forces with </a:t>
            </a:r>
          </a:p>
          <a:p>
            <a:pPr marL="114300" indent="0" algn="ctr">
              <a:buNone/>
            </a:pPr>
            <a:r>
              <a:rPr lang="en-US" sz="2500" b="1" i="0" u="none" strike="noStrike" cap="none" dirty="0" smtClean="0">
                <a:solidFill>
                  <a:srgbClr val="000000"/>
                </a:solidFill>
              </a:rPr>
              <a:t>this Movement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85" y="2091951"/>
            <a:ext cx="2892183" cy="28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9"/>
          <p:cNvSpPr txBox="1">
            <a:spLocks noGrp="1"/>
          </p:cNvSpPr>
          <p:nvPr>
            <p:ph type="title"/>
          </p:nvPr>
        </p:nvSpPr>
        <p:spPr>
          <a:xfrm>
            <a:off x="304990" y="938891"/>
            <a:ext cx="7101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sym typeface="Trebuchet MS"/>
              </a:rPr>
              <a:t>Cultural Responsiveness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460143" y="1835542"/>
            <a:ext cx="6809700" cy="257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supports </a:t>
            </a:r>
            <a:r>
              <a:rPr lang="en-US" sz="2400" i="1" dirty="0" smtClean="0"/>
              <a:t>are</a:t>
            </a:r>
            <a:r>
              <a:rPr lang="en-US" sz="24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delivered in a manner consistent with the cultural </a:t>
            </a:r>
            <a:r>
              <a:rPr lang="en-US" sz="24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 and practices </a:t>
            </a: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families we serve</a:t>
            </a:r>
            <a:r>
              <a:rPr lang="en-US" sz="24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1" dirty="0" smtClean="0"/>
              <a:t>There is a acknowledgement that there are glaring health disparities in the mental health field. At NAMI CC we thrive to utilize culturally honoring, linguistically inclusive, community defined approaches.</a:t>
            </a:r>
            <a:endParaRPr sz="2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25" y="133900"/>
            <a:ext cx="2718474" cy="72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0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body" idx="1"/>
          </p:nvPr>
        </p:nvSpPr>
        <p:spPr>
          <a:xfrm>
            <a:off x="281220" y="154602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3"/>
          <p:cNvSpPr txBox="1"/>
          <p:nvPr/>
        </p:nvSpPr>
        <p:spPr>
          <a:xfrm>
            <a:off x="2108724" y="826472"/>
            <a:ext cx="3524292" cy="1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500" i="1" dirty="0">
                <a:solidFill>
                  <a:schemeClr val="dk1"/>
                </a:solidFill>
              </a:rPr>
              <a:t>Politics and Advocacy</a:t>
            </a:r>
            <a:endParaRPr sz="25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339" name="Google Shape;33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255" y="1736475"/>
            <a:ext cx="6325476" cy="3276325"/>
          </a:xfrm>
          <a:prstGeom prst="rect">
            <a:avLst/>
          </a:prstGeom>
          <a:noFill/>
          <a:ln>
            <a:noFill/>
          </a:ln>
          <a:effectLst>
            <a:outerShdw blurRad="171450" dist="11430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40" name="Google Shape;340;p43"/>
          <p:cNvSpPr txBox="1"/>
          <p:nvPr/>
        </p:nvSpPr>
        <p:spPr>
          <a:xfrm rot="434144">
            <a:off x="1040228" y="1806423"/>
            <a:ext cx="1136148" cy="4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6900" y="2278577"/>
            <a:ext cx="794076" cy="4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4183" y="2403079"/>
            <a:ext cx="594795" cy="33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3"/>
          <p:cNvSpPr txBox="1"/>
          <p:nvPr/>
        </p:nvSpPr>
        <p:spPr>
          <a:xfrm rot="-974209">
            <a:off x="5628886" y="1898811"/>
            <a:ext cx="793968" cy="48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RIGHTS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D469-CA6E-43F9-A6B3-DC500BA7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09" y="366405"/>
            <a:ext cx="7043597" cy="572700"/>
          </a:xfrm>
        </p:spPr>
        <p:txBody>
          <a:bodyPr/>
          <a:lstStyle/>
          <a:p>
            <a:pPr algn="ctr"/>
            <a:r>
              <a:rPr lang="en-US" sz="2500" b="1" dirty="0"/>
              <a:t>Advocating for a Non-Police </a:t>
            </a:r>
            <a:r>
              <a:rPr lang="en-US" sz="2500" b="1" dirty="0" smtClean="0"/>
              <a:t>Response </a:t>
            </a:r>
            <a:br>
              <a:rPr lang="en-US" sz="2500" b="1" dirty="0" smtClean="0"/>
            </a:br>
            <a:r>
              <a:rPr lang="en-US" sz="2500" b="1" dirty="0" smtClean="0"/>
              <a:t>2020-2023</a:t>
            </a:r>
            <a:endParaRPr lang="en-US" sz="25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79B70-717D-4484-A142-D7ADABE5E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00" y="1188686"/>
            <a:ext cx="7537646" cy="3817877"/>
          </a:xfrm>
        </p:spPr>
        <p:txBody>
          <a:bodyPr/>
          <a:lstStyle/>
          <a:p>
            <a:pPr lvl="0">
              <a:buClr>
                <a:srgbClr val="000000"/>
              </a:buClr>
            </a:pPr>
            <a:r>
              <a:rPr lang="en-US" sz="1700" dirty="0" smtClean="0">
                <a:solidFill>
                  <a:srgbClr val="000000"/>
                </a:solidFill>
              </a:rPr>
              <a:t>People </a:t>
            </a:r>
            <a:r>
              <a:rPr lang="en-US" sz="1700" dirty="0">
                <a:solidFill>
                  <a:srgbClr val="000000"/>
                </a:solidFill>
              </a:rPr>
              <a:t>with untreated mental illness are 16 times more likely to be killed during a police encounter than other civilians approached or stopped by law enforcement.</a:t>
            </a:r>
          </a:p>
          <a:p>
            <a:pPr lvl="0">
              <a:buClr>
                <a:srgbClr val="000000"/>
              </a:buClr>
            </a:pPr>
            <a:r>
              <a:rPr lang="en-US" sz="1700" dirty="0">
                <a:solidFill>
                  <a:srgbClr val="000000"/>
                </a:solidFill>
              </a:rPr>
              <a:t>Numbering fewer than 1 in 50 U.S. adults, individuals with untreated severe mental illness are involved in at least 1 in 4 and as many as half of all fatal police shootings. </a:t>
            </a:r>
          </a:p>
          <a:p>
            <a:pPr lvl="0">
              <a:buClr>
                <a:srgbClr val="000000"/>
              </a:buClr>
            </a:pPr>
            <a:r>
              <a:rPr lang="en-US" sz="1700" dirty="0">
                <a:solidFill>
                  <a:srgbClr val="000000"/>
                </a:solidFill>
              </a:rPr>
              <a:t>Reducing encounters between on-duty law enforcement and individuals with the most severe psychiatric diseases may represent the single most immediate, practical strategy for reducing fatal police shootings in the United States.</a:t>
            </a:r>
          </a:p>
          <a:p>
            <a:pPr lvl="0">
              <a:buClr>
                <a:srgbClr val="000000"/>
              </a:buClr>
            </a:pPr>
            <a:r>
              <a:rPr lang="en-US" sz="1700" dirty="0">
                <a:solidFill>
                  <a:srgbClr val="000000"/>
                </a:solidFill>
              </a:rPr>
              <a:t>Sponsors of AB 988- aka, Miles Hall Lifeline and Suicide Prevention Act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598516"/>
          </a:xfrm>
        </p:spPr>
        <p:txBody>
          <a:bodyPr/>
          <a:lstStyle/>
          <a:p>
            <a:pPr algn="ctr"/>
            <a:r>
              <a:rPr lang="en-US" sz="3200" b="1" dirty="0">
                <a:latin typeface="+mj-lt"/>
              </a:rPr>
              <a:t>NAMI CC Membership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1" y="1175579"/>
            <a:ext cx="6447501" cy="378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1600" dirty="0" smtClean="0"/>
              <a:t>Membership </a:t>
            </a:r>
            <a:r>
              <a:rPr lang="en-US" sz="1600" dirty="0"/>
              <a:t>at a NAMI State Organization, a NAMI Affiliate and the NAMI national organization </a:t>
            </a:r>
            <a:endParaRPr lang="en-US" sz="1600" dirty="0" smtClean="0"/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1600" dirty="0" smtClean="0"/>
              <a:t>Eligibility </a:t>
            </a:r>
            <a:r>
              <a:rPr lang="en-US" sz="1600" dirty="0"/>
              <a:t>to vote in all NAMI elections </a:t>
            </a:r>
            <a:endParaRPr lang="en-US" sz="1600" dirty="0" smtClean="0"/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1600" dirty="0" smtClean="0"/>
              <a:t>A </a:t>
            </a:r>
            <a:r>
              <a:rPr lang="en-US" sz="1600" dirty="0"/>
              <a:t>subscription to The Advocate, NAMI’s flagship magazine, as well as access to optional subscriptions to specialty newsletters, and information at the national, state and local levels. </a:t>
            </a:r>
            <a:endParaRPr lang="en-US" sz="1600" dirty="0" smtClean="0"/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1600" dirty="0" smtClean="0"/>
              <a:t>Member </a:t>
            </a:r>
            <a:r>
              <a:rPr lang="en-US" sz="1600" dirty="0"/>
              <a:t>discounts on brochures, videos, promotional items and registration at NAMI’s Annual Convention and many state and local conferences. </a:t>
            </a:r>
            <a:endParaRPr lang="en-US" sz="1600" dirty="0" smtClean="0"/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1600" dirty="0" smtClean="0"/>
              <a:t>Access </a:t>
            </a:r>
            <a:r>
              <a:rPr lang="en-US" sz="1600" dirty="0"/>
              <a:t>to exclusive member-only material on </a:t>
            </a:r>
            <a:r>
              <a:rPr lang="en-US" sz="1600" dirty="0" smtClean="0">
                <a:hlinkClick r:id="rId3"/>
              </a:rPr>
              <a:t>www.namicontracosta.org</a:t>
            </a:r>
            <a:endParaRPr lang="en-US" sz="1600" dirty="0" smtClean="0"/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1600" dirty="0" smtClean="0"/>
              <a:t>Become </a:t>
            </a:r>
            <a:r>
              <a:rPr lang="en-US" sz="1600" dirty="0"/>
              <a:t>a NAMI CC member </a:t>
            </a:r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03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5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Vladimir Script" panose="03050402040407070305" pitchFamily="66" charset="0"/>
                <a:ea typeface="Lobster"/>
                <a:cs typeface="Lobster"/>
                <a:sym typeface="Lobster"/>
              </a:rPr>
              <a:t>Thank You for your Time!</a:t>
            </a:r>
            <a:endParaRPr sz="3600" dirty="0">
              <a:latin typeface="Vladimir Script" panose="03050402040407070305" pitchFamily="66" charset="0"/>
              <a:ea typeface="Lobster"/>
              <a:cs typeface="Lobster"/>
              <a:sym typeface="Lobster"/>
            </a:endParaRPr>
          </a:p>
        </p:txBody>
      </p:sp>
      <p:pic>
        <p:nvPicPr>
          <p:cNvPr id="546" name="Google Shape;54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50" y="1215567"/>
            <a:ext cx="5891899" cy="392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1BFB-1E86-45FD-B866-7459F730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1" y="1004527"/>
            <a:ext cx="4257661" cy="427733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475" b="1" dirty="0">
                <a:latin typeface="+mj-lt"/>
              </a:rPr>
              <a:t>Presenter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B8FD4FD-FBCC-4011-80F9-9AC57361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7953" y="1510090"/>
            <a:ext cx="4495045" cy="3598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         Gigi R. Crowder, L.E.</a:t>
            </a:r>
          </a:p>
        </p:txBody>
      </p:sp>
      <p:pic>
        <p:nvPicPr>
          <p:cNvPr id="8" name="Content Placeholder 7" descr="Two people smiling for the camera&#10;&#10;Description automatically generated">
            <a:extLst>
              <a:ext uri="{FF2B5EF4-FFF2-40B4-BE49-F238E27FC236}">
                <a16:creationId xmlns:a16="http://schemas.microsoft.com/office/drawing/2014/main" id="{C0E1F576-083C-401E-8DCE-4BCEFD17AC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" b="8805"/>
          <a:stretch/>
        </p:blipFill>
        <p:spPr>
          <a:xfrm>
            <a:off x="1577953" y="1947786"/>
            <a:ext cx="2489975" cy="2361664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9F16B-EF0C-4292-83E2-9CC094CA8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7928" y="1897316"/>
            <a:ext cx="2695011" cy="25569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069" dirty="0">
                <a:solidFill>
                  <a:schemeClr val="tx1"/>
                </a:solidFill>
                <a:latin typeface="+mj-lt"/>
              </a:rPr>
              <a:t>Native of Oakland California, Mom of identical </a:t>
            </a:r>
            <a:r>
              <a:rPr lang="en-US" sz="1069" dirty="0" smtClean="0">
                <a:solidFill>
                  <a:schemeClr val="tx1"/>
                </a:solidFill>
                <a:latin typeface="+mj-lt"/>
              </a:rPr>
              <a:t>31 </a:t>
            </a:r>
            <a:r>
              <a:rPr lang="en-US" sz="1069" dirty="0">
                <a:solidFill>
                  <a:schemeClr val="tx1"/>
                </a:solidFill>
                <a:latin typeface="+mj-lt"/>
              </a:rPr>
              <a:t>years old twin sons. Mother to 4 children through Divine Intervention. Executive Director of NAMI Contra Costa. Also, Founder of Black Minds Matter 2!  Unapologetically committed to improving health outcomes for </a:t>
            </a:r>
            <a:r>
              <a:rPr lang="en-US" sz="1069" dirty="0" smtClean="0">
                <a:solidFill>
                  <a:schemeClr val="tx1"/>
                </a:solidFill>
                <a:latin typeface="+mj-lt"/>
              </a:rPr>
              <a:t>All individuals </a:t>
            </a:r>
            <a:r>
              <a:rPr lang="en-US" sz="1069" dirty="0">
                <a:solidFill>
                  <a:schemeClr val="tx1"/>
                </a:solidFill>
                <a:latin typeface="+mj-lt"/>
              </a:rPr>
              <a:t>and their families impacted by mental illness. Currently focused on efforts to promote </a:t>
            </a:r>
            <a:r>
              <a:rPr lang="en-US" sz="1069" dirty="0" smtClean="0">
                <a:solidFill>
                  <a:schemeClr val="tx1"/>
                </a:solidFill>
                <a:latin typeface="+mj-lt"/>
              </a:rPr>
              <a:t>reduce the criminalization of those who live with mental illness</a:t>
            </a:r>
            <a:r>
              <a:rPr lang="en-US" sz="1069" dirty="0" smtClean="0">
                <a:latin typeface="+mj-lt"/>
              </a:rPr>
              <a:t>. </a:t>
            </a:r>
            <a:endParaRPr lang="en-US" sz="106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9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636683" y="102759"/>
            <a:ext cx="6158400" cy="50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50" b="1" i="0" u="none" strike="noStrike" cap="none" dirty="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Mission Statement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National Alliance on Mental Illness Contra Costa’s mission is to provide support, outreach, education and advocacy to individuals living with, and </a:t>
            </a:r>
            <a:r>
              <a:rPr lang="en-US" sz="15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families/communities </a:t>
            </a:r>
            <a:r>
              <a:rPr lang="en-US" sz="15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impacted </a:t>
            </a:r>
            <a:r>
              <a:rPr lang="en-US" sz="15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by, 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illnes</a:t>
            </a:r>
            <a:r>
              <a:rPr lang="en-US" sz="15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s. 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lang="en-US" dirty="0"/>
          </a:p>
          <a:p>
            <a:pPr marL="0" marR="0" lvl="0" indent="0" algn="just" rtl="0">
              <a:lnSpc>
                <a:spcPct val="115000"/>
              </a:lnSpc>
              <a:spcBef>
                <a:spcPts val="24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NAMI advocates for access to services, treatments, support and research and is steadfast in its commitment to raising awareness and building a community of hope for </a:t>
            </a:r>
            <a:r>
              <a:rPr lang="en-US" sz="17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of those in need.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041" y="2228311"/>
            <a:ext cx="2055060" cy="1367899"/>
          </a:xfrm>
          <a:prstGeom prst="rect">
            <a:avLst/>
          </a:prstGeom>
          <a:noFill/>
          <a:ln>
            <a:noFill/>
          </a:ln>
          <a:effectLst>
            <a:outerShdw blurRad="114300" dist="1333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11699" y="489695"/>
            <a:ext cx="6837245" cy="39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3000" b="1" i="0" u="none" strike="noStrike" cap="none" dirty="0" smtClean="0">
                <a:solidFill>
                  <a:srgbClr val="000000"/>
                </a:solidFill>
              </a:rPr>
              <a:t>HISTORY</a:t>
            </a:r>
            <a:endParaRPr b="1" dirty="0">
              <a:solidFill>
                <a:srgbClr val="000000"/>
              </a:solidFill>
            </a:endParaRPr>
          </a:p>
          <a:p>
            <a:pPr lvl="0">
              <a:buClr>
                <a:srgbClr val="000000"/>
              </a:buClr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Dorothea </a:t>
            </a:r>
            <a:r>
              <a:rPr lang="en-US" dirty="0">
                <a:solidFill>
                  <a:srgbClr val="000000"/>
                </a:solidFill>
              </a:rPr>
              <a:t>Dix,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Nurse working in a psychiatric facility during the Civil War was one of the earliest mental health advocates.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rgbClr val="000000"/>
                </a:solidFill>
              </a:rPr>
              <a:t>Patient advocacy continued into the 1950s, with a focus on cancer.</a:t>
            </a:r>
          </a:p>
          <a:p>
            <a:pPr marL="114300" lvl="0" indent="0"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68" y="2660395"/>
            <a:ext cx="2919302" cy="229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11699" y="489695"/>
            <a:ext cx="6837245" cy="39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3000" b="1" i="0" u="none" strike="noStrike" cap="none" dirty="0" smtClean="0">
                <a:solidFill>
                  <a:srgbClr val="000000"/>
                </a:solidFill>
              </a:rPr>
              <a:t>NAMI HISTORY</a:t>
            </a:r>
            <a:endParaRPr b="1" dirty="0">
              <a:solidFill>
                <a:srgbClr val="000000"/>
              </a:solidFill>
            </a:endParaRPr>
          </a:p>
          <a:p>
            <a:pPr marL="114300" lvl="0" indent="0" algn="just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</a:rPr>
              <a:t>NAMI (the National Alliance on Mental Illness) is the nation’s largest grassroots mental health organization providing advocacy, education, support and public awareness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During the 1970s, family support groups scattered around the nation were seeking answers and treatments for their loved ones affected by mental illness. 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sym typeface="Arial"/>
              </a:rPr>
              <a:t>1977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sym typeface="Arial"/>
              </a:rPr>
              <a:t>– </a:t>
            </a:r>
            <a:r>
              <a:rPr lang="en-US" sz="1600" b="0" i="0" u="none" strike="noStrike" cap="none" dirty="0">
                <a:solidFill>
                  <a:srgbClr val="000000"/>
                </a:solidFill>
                <a:sym typeface="Arial"/>
              </a:rPr>
              <a:t>Madison, WI: 2 Mothers (Beverly Young and Harriet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sym typeface="Arial"/>
              </a:rPr>
              <a:t>Shelter) </a:t>
            </a:r>
            <a:r>
              <a:rPr lang="en-US" sz="1600" b="0" i="0" u="none" strike="noStrike" cap="none" dirty="0">
                <a:solidFill>
                  <a:srgbClr val="000000"/>
                </a:solidFill>
                <a:sym typeface="Arial"/>
              </a:rPr>
              <a:t>started NAMI as an answer to their frustrations with mental health care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sym typeface="Arial"/>
              </a:rPr>
              <a:t>.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In April 1977, about 13 people met at a nightclub in Madison. Mrs. </a:t>
            </a:r>
            <a:r>
              <a:rPr lang="en-US" sz="1600" dirty="0" err="1">
                <a:solidFill>
                  <a:srgbClr val="000000"/>
                </a:solidFill>
              </a:rPr>
              <a:t>Shetler</a:t>
            </a:r>
            <a:r>
              <a:rPr lang="en-US" sz="1600" dirty="0">
                <a:solidFill>
                  <a:srgbClr val="000000"/>
                </a:solidFill>
              </a:rPr>
              <a:t> suggested a name, Alliance for the Mentally Ill, partly because its acronym, AMI, meant “friend” in French. Within six months, 75 people had joined.</a:t>
            </a: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US" sz="18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5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11699" y="580225"/>
            <a:ext cx="6837245" cy="39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3000" b="1" i="0" u="none" strike="noStrike" cap="none" dirty="0" smtClean="0">
                <a:solidFill>
                  <a:srgbClr val="000000"/>
                </a:solidFill>
              </a:rPr>
              <a:t>NAMI CC HISTORY</a:t>
            </a:r>
            <a:endParaRPr b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1977 </a:t>
            </a:r>
            <a:r>
              <a:rPr lang="en-US" dirty="0">
                <a:solidFill>
                  <a:srgbClr val="000000"/>
                </a:solidFill>
              </a:rPr>
              <a:t>– Walnut Creek, CA: Families in Walnut Creek started “Families for Mental and Emotional Recovery.” 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1984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Walnut Creek, CA: Families further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organized.</a:t>
            </a:r>
          </a:p>
          <a:p>
            <a:pPr lvl="0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1990 – </a:t>
            </a:r>
            <a:r>
              <a:rPr lang="en-US" dirty="0">
                <a:solidFill>
                  <a:srgbClr val="000000"/>
                </a:solidFill>
              </a:rPr>
              <a:t>Secured our 501c3 non profit </a:t>
            </a:r>
            <a:r>
              <a:rPr lang="en-US" dirty="0" smtClean="0">
                <a:solidFill>
                  <a:srgbClr val="000000"/>
                </a:solidFill>
              </a:rPr>
              <a:t>status. </a:t>
            </a:r>
          </a:p>
          <a:p>
            <a:pPr>
              <a:buClr>
                <a:srgbClr val="000000"/>
              </a:buClr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1999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>
                <a:solidFill>
                  <a:srgbClr val="000000"/>
                </a:solidFill>
              </a:rPr>
              <a:t>Adopted </a:t>
            </a:r>
            <a:r>
              <a:rPr lang="en-US" i="0" u="none" strike="noStrike" cap="none" dirty="0" smtClean="0">
                <a:solidFill>
                  <a:srgbClr val="000000"/>
                </a:solidFill>
                <a:sym typeface="Arial"/>
              </a:rPr>
              <a:t>NAMI Contra Costa as our official name with the State of California</a:t>
            </a:r>
            <a:r>
              <a:rPr lang="en-US" i="0" u="none" strike="noStrike" cap="none" dirty="0" smtClean="0">
                <a:solidFill>
                  <a:srgbClr val="000000"/>
                </a:solidFill>
                <a:sym typeface="Arial"/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One </a:t>
            </a:r>
            <a:r>
              <a:rPr lang="en-US" dirty="0">
                <a:solidFill>
                  <a:srgbClr val="000000"/>
                </a:solidFill>
              </a:rPr>
              <a:t>of the first assignments was to write to colleges to ask them to stop blaming mothers for their children’s mental health </a:t>
            </a:r>
            <a:r>
              <a:rPr lang="en-US" dirty="0" smtClean="0">
                <a:solidFill>
                  <a:srgbClr val="000000"/>
                </a:solidFill>
              </a:rPr>
              <a:t>diagnoses.</a:t>
            </a:r>
            <a:endParaRPr lang="en-US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2018 – Received our first County Funding </a:t>
            </a:r>
          </a:p>
          <a:p>
            <a:pPr lvl="0">
              <a:buClr>
                <a:srgbClr val="000000"/>
              </a:buClr>
            </a:pPr>
            <a:r>
              <a:rPr lang="en-US" i="0" u="none" strike="noStrike" cap="none" dirty="0" smtClean="0">
                <a:solidFill>
                  <a:srgbClr val="000000"/>
                </a:solidFill>
                <a:sym typeface="Arial"/>
              </a:rPr>
              <a:t>2021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i="0" u="none" strike="noStrike" cap="none" dirty="0" smtClean="0">
                <a:solidFill>
                  <a:srgbClr val="000000"/>
                </a:solidFill>
                <a:sym typeface="Arial"/>
              </a:rPr>
              <a:t> Received our first Statewide Funding</a:t>
            </a: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9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body" idx="1"/>
          </p:nvPr>
        </p:nvSpPr>
        <p:spPr>
          <a:xfrm>
            <a:off x="723650" y="345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4572000" y="151144"/>
            <a:ext cx="1181100" cy="118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66675" dir="5400000" algn="bl" rotWithShape="0">
              <a:srgbClr val="FFFF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2 Family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(M) (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228793" y="256903"/>
            <a:ext cx="1181100" cy="1231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66675" dir="5400000" algn="bl" rotWithShape="0">
              <a:srgbClr val="FFFF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Peer 2 Peer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1574316" y="186580"/>
            <a:ext cx="1384192" cy="1231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76200" dir="5400000" algn="bl" rotWithShape="0">
              <a:srgbClr val="FFFF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CalHOPE</a:t>
            </a:r>
            <a:endParaRPr lang="en-US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smtClean="0"/>
              <a:t>AAPI &amp; AA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5831775" y="481215"/>
            <a:ext cx="1181100" cy="1231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66675" dir="5400000" algn="bl" rotWithShape="0">
              <a:srgbClr val="FFFF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Faith 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/>
          <p:nvPr/>
        </p:nvSpPr>
        <p:spPr>
          <a:xfrm>
            <a:off x="1772813" y="3397781"/>
            <a:ext cx="1181100" cy="1231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66675" dir="5400000" algn="bl" rotWithShape="0">
              <a:srgbClr val="FFFF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NAMI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Network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361925" y="1786976"/>
            <a:ext cx="1181100" cy="118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114300" dir="5400000" algn="bl" rotWithShape="0">
              <a:srgbClr val="98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Ending the Silence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5831775" y="1885008"/>
            <a:ext cx="1181100" cy="118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14300" dir="5400000" algn="bl" rotWithShape="0">
              <a:srgbClr val="FFFF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Our Own Voice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1"/>
          <p:cNvSpPr/>
          <p:nvPr/>
        </p:nvSpPr>
        <p:spPr>
          <a:xfrm>
            <a:off x="3193140" y="3476517"/>
            <a:ext cx="1209182" cy="109075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14300" dir="5400000" algn="bl" rotWithShape="0">
              <a:srgbClr val="FFFF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Support Group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1"/>
          <p:cNvSpPr/>
          <p:nvPr/>
        </p:nvSpPr>
        <p:spPr>
          <a:xfrm>
            <a:off x="5831775" y="3344450"/>
            <a:ext cx="1299725" cy="1120276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5400000" algn="bl" rotWithShape="0">
              <a:srgbClr val="FFFF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Crash Course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387575" y="3371609"/>
            <a:ext cx="1129800" cy="113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66675" dir="5400000" algn="bl" rotWithShape="0">
              <a:srgbClr val="FFFF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637354" y="3626492"/>
            <a:ext cx="678300" cy="79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 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250" y="1457300"/>
            <a:ext cx="2479975" cy="175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38;p31"/>
          <p:cNvSpPr/>
          <p:nvPr/>
        </p:nvSpPr>
        <p:spPr>
          <a:xfrm>
            <a:off x="4561206" y="3388779"/>
            <a:ext cx="1155098" cy="1182476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114300" dir="5400000" algn="bl" rotWithShape="0">
              <a:srgbClr val="98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AA </a:t>
            </a:r>
            <a:r>
              <a:rPr lang="en-US" sz="12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UPLIFT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sz="1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883" y="77056"/>
            <a:ext cx="1548518" cy="1591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11699" y="489695"/>
            <a:ext cx="6837245" cy="39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3000" b="1" i="0" u="none" strike="noStrike" cap="none" dirty="0" smtClean="0">
                <a:solidFill>
                  <a:srgbClr val="000000"/>
                </a:solidFill>
              </a:rPr>
              <a:t>NAMI 2023</a:t>
            </a:r>
            <a:endParaRPr b="1" dirty="0">
              <a:solidFill>
                <a:srgbClr val="000000"/>
              </a:solidFill>
            </a:endParaRPr>
          </a:p>
          <a:p>
            <a:pPr lvl="0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Over </a:t>
            </a:r>
            <a:r>
              <a:rPr lang="en-US" dirty="0">
                <a:solidFill>
                  <a:srgbClr val="000000"/>
                </a:solidFill>
              </a:rPr>
              <a:t>1,000 NAMI State Organizations and NAMI Affiliates across the country:</a:t>
            </a:r>
          </a:p>
          <a:p>
            <a:pPr lvl="1">
              <a:lnSpc>
                <a:spcPct val="100000"/>
              </a:lnSpc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58 in California under the leadership </a:t>
            </a:r>
            <a:r>
              <a:rPr lang="en-US" sz="1600" dirty="0" smtClean="0">
                <a:solidFill>
                  <a:srgbClr val="000000"/>
                </a:solidFill>
              </a:rPr>
              <a:t>of National </a:t>
            </a:r>
            <a:r>
              <a:rPr lang="en-US" sz="1600" dirty="0">
                <a:solidFill>
                  <a:srgbClr val="000000"/>
                </a:solidFill>
              </a:rPr>
              <a:t>State Organization, NAMI </a:t>
            </a:r>
            <a:r>
              <a:rPr lang="en-US" sz="1600" dirty="0" smtClean="0">
                <a:solidFill>
                  <a:srgbClr val="000000"/>
                </a:solidFill>
              </a:rPr>
              <a:t>California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7" y="2670771"/>
            <a:ext cx="2978604" cy="2252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333" y="2670771"/>
            <a:ext cx="2402846" cy="22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11699" y="580225"/>
            <a:ext cx="6837245" cy="39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3000" b="1" i="0" u="none" strike="noStrike" cap="none" dirty="0" smtClean="0">
                <a:solidFill>
                  <a:srgbClr val="000000"/>
                </a:solidFill>
              </a:rPr>
              <a:t>Why Do Families Advocate?</a:t>
            </a:r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b="1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rgbClr val="000000"/>
                </a:solidFill>
              </a:rPr>
              <a:t>For those who live with severe mental illness often family members are their voice.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rgbClr val="000000"/>
                </a:solidFill>
              </a:rPr>
              <a:t>There's over 100 organizations and coalitions designed to advance efforts who those who are defined as living with the most severe mental illness. </a:t>
            </a:r>
          </a:p>
          <a:p>
            <a:pPr lvl="0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NAMI and other coalitions advocate to shape the nations public </a:t>
            </a:r>
            <a:r>
              <a:rPr lang="en-US" dirty="0">
                <a:solidFill>
                  <a:srgbClr val="000000"/>
                </a:solidFill>
              </a:rPr>
              <a:t>policy for people with mental illness and their families and provides volunteer leaders with the tools, resources and skills necessary to save mental health in all states. </a:t>
            </a: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9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0" ma:contentTypeDescription="Create a new document." ma:contentTypeScope="" ma:versionID="9fed82db48bcb881926b6e45aeab989a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b10dd0d0682a2b2f0d50032ab9be8962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0B969B-39F8-4710-9E54-7693A920C7F4}"/>
</file>

<file path=customXml/itemProps2.xml><?xml version="1.0" encoding="utf-8"?>
<ds:datastoreItem xmlns:ds="http://schemas.openxmlformats.org/officeDocument/2006/customXml" ds:itemID="{81FCBFCE-E27F-4BEE-9BAD-9CDA0A76EC8A}"/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857</Words>
  <Application>Microsoft Office PowerPoint</Application>
  <PresentationFormat>On-screen Show (16:9)</PresentationFormat>
  <Paragraphs>88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Lobster</vt:lpstr>
      <vt:lpstr>Arial</vt:lpstr>
      <vt:lpstr>Vladimir Script</vt:lpstr>
      <vt:lpstr>Noto Sans Symbols</vt:lpstr>
      <vt:lpstr>Wingdings</vt:lpstr>
      <vt:lpstr>Calibri</vt:lpstr>
      <vt:lpstr>Trebuchet MS</vt:lpstr>
      <vt:lpstr>Facet</vt:lpstr>
      <vt:lpstr> The History of NAMI and the  Family Movement  June 15th, 2023  Gigi R. Crowder, L.E. Executive Director NAMI Contra Costa</vt:lpstr>
      <vt:lpstr>Presenter</vt:lpstr>
      <vt:lpstr>PowerPoint Presentation</vt:lpstr>
      <vt:lpstr>                           </vt:lpstr>
      <vt:lpstr>                           </vt:lpstr>
      <vt:lpstr>                           </vt:lpstr>
      <vt:lpstr>PowerPoint Presentation</vt:lpstr>
      <vt:lpstr>                           </vt:lpstr>
      <vt:lpstr>                           </vt:lpstr>
      <vt:lpstr>                           </vt:lpstr>
      <vt:lpstr>Cultural Responsiveness</vt:lpstr>
      <vt:lpstr>PowerPoint Presentation</vt:lpstr>
      <vt:lpstr>Advocating for a Non-Police Response  2020-2023</vt:lpstr>
      <vt:lpstr>NAMI CC Membership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NAMI Family  Network</dc:title>
  <dc:creator>Gail Miller</dc:creator>
  <cp:lastModifiedBy>Naomi Gashaw</cp:lastModifiedBy>
  <cp:revision>69</cp:revision>
  <dcterms:modified xsi:type="dcterms:W3CDTF">2023-06-15T22:00:46Z</dcterms:modified>
</cp:coreProperties>
</file>